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30.xml" ContentType="application/vnd.openxmlformats-officedocument.presentationml.tags+xml"/>
  <Override PartName="/ppt/notesSlides/notesSlide111.xml" ContentType="application/vnd.openxmlformats-officedocument.presentationml.notesSlide+xml"/>
  <Override PartName="/ppt/tags/tag31.xml" ContentType="application/vnd.openxmlformats-officedocument.presentationml.tags+xml"/>
  <Override PartName="/ppt/notesSlides/notesSlide112.xml" ContentType="application/vnd.openxmlformats-officedocument.presentationml.notesSlide+xml"/>
  <Override PartName="/ppt/tags/tag32.xml" ContentType="application/vnd.openxmlformats-officedocument.presentationml.tags+xml"/>
  <Override PartName="/ppt/notesSlides/notesSlide113.xml" ContentType="application/vnd.openxmlformats-officedocument.presentationml.notesSlide+xml"/>
  <Override PartName="/ppt/tags/tag33.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heme/themeOverride1.xml" ContentType="application/vnd.openxmlformats-officedocument.themeOverride+xml"/>
  <Override PartName="/ppt/tags/tag34.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ags/tag35.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heme/themeOverride2.xml" ContentType="application/vnd.openxmlformats-officedocument.themeOverr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36.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37.xml" ContentType="application/vnd.openxmlformats-officedocument.presentationml.tags+xml"/>
  <Override PartName="/ppt/notesSlides/notesSlide124.xml" ContentType="application/vnd.openxmlformats-officedocument.presentationml.notesSlide+xml"/>
  <Override PartName="/ppt/tags/tag38.xml" ContentType="application/vnd.openxmlformats-officedocument.presentationml.tags+xml"/>
  <Override PartName="/ppt/notesSlides/notesSlide125.xml" ContentType="application/vnd.openxmlformats-officedocument.presentationml.notesSlide+xml"/>
  <Override PartName="/ppt/tags/tag39.xml" ContentType="application/vnd.openxmlformats-officedocument.presentationml.tags+xml"/>
  <Override PartName="/ppt/notesSlides/notesSlide126.xml" ContentType="application/vnd.openxmlformats-officedocument.presentationml.notesSlide+xml"/>
  <Override PartName="/ppt/tags/tag40.xml" ContentType="application/vnd.openxmlformats-officedocument.presentationml.tags+xml"/>
  <Override PartName="/ppt/notesSlides/notesSlide127.xml" ContentType="application/vnd.openxmlformats-officedocument.presentationml.notesSlide+xml"/>
  <Override PartName="/ppt/tags/tag41.xml" ContentType="application/vnd.openxmlformats-officedocument.presentationml.tags+xml"/>
  <Override PartName="/ppt/notesSlides/notesSlide128.xml" ContentType="application/vnd.openxmlformats-officedocument.presentationml.notesSlide+xml"/>
  <Override PartName="/ppt/tags/tag42.xml" ContentType="application/vnd.openxmlformats-officedocument.presentationml.tags+xml"/>
  <Override PartName="/ppt/notesSlides/notesSlide129.xml" ContentType="application/vnd.openxmlformats-officedocument.presentationml.notesSlide+xml"/>
  <Override PartName="/ppt/tags/tag43.xml" ContentType="application/vnd.openxmlformats-officedocument.presentationml.tags+xml"/>
  <Override PartName="/ppt/notesSlides/notesSlide130.xml" ContentType="application/vnd.openxmlformats-officedocument.presentationml.notesSlide+xml"/>
  <Override PartName="/ppt/tags/tag44.xml" ContentType="application/vnd.openxmlformats-officedocument.presentationml.tags+xml"/>
  <Override PartName="/ppt/notesSlides/notesSlide131.xml" ContentType="application/vnd.openxmlformats-officedocument.presentationml.notesSlide+xml"/>
  <Override PartName="/ppt/tags/tag45.xml" ContentType="application/vnd.openxmlformats-officedocument.presentationml.tags+xml"/>
  <Override PartName="/ppt/notesSlides/notesSlide132.xml" ContentType="application/vnd.openxmlformats-officedocument.presentationml.notesSlide+xml"/>
  <Override PartName="/ppt/tags/tag46.xml" ContentType="application/vnd.openxmlformats-officedocument.presentationml.tags+xml"/>
  <Override PartName="/ppt/notesSlides/notesSlide133.xml" ContentType="application/vnd.openxmlformats-officedocument.presentationml.notesSlide+xml"/>
  <Override PartName="/ppt/tags/tag47.xml" ContentType="application/vnd.openxmlformats-officedocument.presentationml.tags+xml"/>
  <Override PartName="/ppt/notesSlides/notesSlide134.xml" ContentType="application/vnd.openxmlformats-officedocument.presentationml.notesSlide+xml"/>
  <Override PartName="/ppt/tags/tag48.xml" ContentType="application/vnd.openxmlformats-officedocument.presentationml.tags+xml"/>
  <Override PartName="/ppt/notesSlides/notesSlide135.xml" ContentType="application/vnd.openxmlformats-officedocument.presentationml.notesSlide+xml"/>
  <Override PartName="/ppt/tags/tag49.xml" ContentType="application/vnd.openxmlformats-officedocument.presentationml.tags+xml"/>
  <Override PartName="/ppt/notesSlides/notesSlide136.xml" ContentType="application/vnd.openxmlformats-officedocument.presentationml.notesSlide+xml"/>
  <Override PartName="/ppt/tags/tag50.xml" ContentType="application/vnd.openxmlformats-officedocument.presentationml.tags+xml"/>
  <Override PartName="/ppt/notesSlides/notesSlide137.xml" ContentType="application/vnd.openxmlformats-officedocument.presentationml.notesSlide+xml"/>
  <Override PartName="/ppt/tags/tag51.xml" ContentType="application/vnd.openxmlformats-officedocument.presentationml.tags+xml"/>
  <Override PartName="/ppt/notesSlides/notesSlide138.xml" ContentType="application/vnd.openxmlformats-officedocument.presentationml.notesSlide+xml"/>
  <Override PartName="/ppt/tags/tag52.xml" ContentType="application/vnd.openxmlformats-officedocument.presentationml.tags+xml"/>
  <Override PartName="/ppt/notesSlides/notesSlide139.xml" ContentType="application/vnd.openxmlformats-officedocument.presentationml.notesSlide+xml"/>
  <Override PartName="/ppt/tags/tag53.xml" ContentType="application/vnd.openxmlformats-officedocument.presentationml.tags+xml"/>
  <Override PartName="/ppt/notesSlides/notesSlide140.xml" ContentType="application/vnd.openxmlformats-officedocument.presentationml.notesSlide+xml"/>
  <Override PartName="/ppt/tags/tag54.xml" ContentType="application/vnd.openxmlformats-officedocument.presentationml.tags+xml"/>
  <Override PartName="/ppt/notesSlides/notesSlide141.xml" ContentType="application/vnd.openxmlformats-officedocument.presentationml.notesSlide+xml"/>
  <Override PartName="/ppt/tags/tag55.xml" ContentType="application/vnd.openxmlformats-officedocument.presentationml.tags+xml"/>
  <Override PartName="/ppt/notesSlides/notesSlide142.xml" ContentType="application/vnd.openxmlformats-officedocument.presentationml.notesSlide+xml"/>
  <Override PartName="/ppt/tags/tag56.xml" ContentType="application/vnd.openxmlformats-officedocument.presentationml.tags+xml"/>
  <Override PartName="/ppt/notesSlides/notesSlide143.xml" ContentType="application/vnd.openxmlformats-officedocument.presentationml.notesSlide+xml"/>
  <Override PartName="/ppt/tags/tag57.xml" ContentType="application/vnd.openxmlformats-officedocument.presentationml.tags+xml"/>
  <Override PartName="/ppt/notesSlides/notesSlide144.xml" ContentType="application/vnd.openxmlformats-officedocument.presentationml.notesSlide+xml"/>
  <Override PartName="/ppt/tags/tag58.xml" ContentType="application/vnd.openxmlformats-officedocument.presentationml.tags+xml"/>
  <Override PartName="/ppt/notesSlides/notesSlide145.xml" ContentType="application/vnd.openxmlformats-officedocument.presentationml.notesSlide+xml"/>
  <Override PartName="/ppt/tags/tag59.xml" ContentType="application/vnd.openxmlformats-officedocument.presentationml.tags+xml"/>
  <Override PartName="/ppt/notesSlides/notesSlide146.xml" ContentType="application/vnd.openxmlformats-officedocument.presentationml.notesSlide+xml"/>
  <Override PartName="/ppt/tags/tag60.xml" ContentType="application/vnd.openxmlformats-officedocument.presentationml.tags+xml"/>
  <Override PartName="/ppt/notesSlides/notesSlide147.xml" ContentType="application/vnd.openxmlformats-officedocument.presentationml.notesSlide+xml"/>
  <Override PartName="/ppt/tags/tag61.xml" ContentType="application/vnd.openxmlformats-officedocument.presentationml.tags+xml"/>
  <Override PartName="/ppt/notesSlides/notesSlide148.xml" ContentType="application/vnd.openxmlformats-officedocument.presentationml.notesSlide+xml"/>
  <Override PartName="/ppt/tags/tag62.xml" ContentType="application/vnd.openxmlformats-officedocument.presentationml.tags+xml"/>
  <Override PartName="/ppt/notesSlides/notesSlide149.xml" ContentType="application/vnd.openxmlformats-officedocument.presentationml.notesSlide+xml"/>
  <Override PartName="/ppt/tags/tag63.xml" ContentType="application/vnd.openxmlformats-officedocument.presentationml.tags+xml"/>
  <Override PartName="/ppt/notesSlides/notesSlide150.xml" ContentType="application/vnd.openxmlformats-officedocument.presentationml.notesSlide+xml"/>
  <Override PartName="/ppt/tags/tag64.xml" ContentType="application/vnd.openxmlformats-officedocument.presentationml.tags+xml"/>
  <Override PartName="/ppt/notesSlides/notesSlide151.xml" ContentType="application/vnd.openxmlformats-officedocument.presentationml.notesSlide+xml"/>
  <Override PartName="/ppt/tags/tag65.xml" ContentType="application/vnd.openxmlformats-officedocument.presentationml.tags+xml"/>
  <Override PartName="/ppt/notesSlides/notesSlide152.xml" ContentType="application/vnd.openxmlformats-officedocument.presentationml.notesSlide+xml"/>
  <Override PartName="/ppt/tags/tag66.xml" ContentType="application/vnd.openxmlformats-officedocument.presentationml.tags+xml"/>
  <Override PartName="/ppt/notesSlides/notesSlide153.xml" ContentType="application/vnd.openxmlformats-officedocument.presentationml.notesSlide+xml"/>
  <Override PartName="/ppt/tags/tag67.xml" ContentType="application/vnd.openxmlformats-officedocument.presentationml.tags+xml"/>
  <Override PartName="/ppt/notesSlides/notesSlide154.xml" ContentType="application/vnd.openxmlformats-officedocument.presentationml.notesSlide+xml"/>
  <Override PartName="/ppt/tags/tag68.xml" ContentType="application/vnd.openxmlformats-officedocument.presentationml.tags+xml"/>
  <Override PartName="/ppt/notesSlides/notesSlide155.xml" ContentType="application/vnd.openxmlformats-officedocument.presentationml.notesSlide+xml"/>
  <Override PartName="/ppt/tags/tag69.xml" ContentType="application/vnd.openxmlformats-officedocument.presentationml.tags+xml"/>
  <Override PartName="/ppt/notesSlides/notesSlide156.xml" ContentType="application/vnd.openxmlformats-officedocument.presentationml.notesSlide+xml"/>
  <Override PartName="/ppt/tags/tag70.xml" ContentType="application/vnd.openxmlformats-officedocument.presentationml.tags+xml"/>
  <Override PartName="/ppt/notesSlides/notesSlide157.xml" ContentType="application/vnd.openxmlformats-officedocument.presentationml.notesSlide+xml"/>
  <Override PartName="/ppt/tags/tag71.xml" ContentType="application/vnd.openxmlformats-officedocument.presentationml.tags+xml"/>
  <Override PartName="/ppt/notesSlides/notesSlide158.xml" ContentType="application/vnd.openxmlformats-officedocument.presentationml.notesSlide+xml"/>
  <Override PartName="/ppt/tags/tag72.xml" ContentType="application/vnd.openxmlformats-officedocument.presentationml.tags+xml"/>
  <Override PartName="/ppt/notesSlides/notesSlide159.xml" ContentType="application/vnd.openxmlformats-officedocument.presentationml.notesSlide+xml"/>
  <Override PartName="/ppt/tags/tag73.xml" ContentType="application/vnd.openxmlformats-officedocument.presentationml.tags+xml"/>
  <Override PartName="/ppt/notesSlides/notesSlide160.xml" ContentType="application/vnd.openxmlformats-officedocument.presentationml.notesSlide+xml"/>
  <Override PartName="/ppt/tags/tag74.xml" ContentType="application/vnd.openxmlformats-officedocument.presentationml.tags+xml"/>
  <Override PartName="/ppt/notesSlides/notesSlide161.xml" ContentType="application/vnd.openxmlformats-officedocument.presentationml.notesSlide+xml"/>
  <Override PartName="/ppt/tags/tag75.xml" ContentType="application/vnd.openxmlformats-officedocument.presentationml.tags+xml"/>
  <Override PartName="/ppt/notesSlides/notesSlide162.xml" ContentType="application/vnd.openxmlformats-officedocument.presentationml.notesSlide+xml"/>
  <Override PartName="/ppt/tags/tag76.xml" ContentType="application/vnd.openxmlformats-officedocument.presentationml.tags+xml"/>
  <Override PartName="/ppt/notesSlides/notesSlide163.xml" ContentType="application/vnd.openxmlformats-officedocument.presentationml.notesSlide+xml"/>
  <Override PartName="/ppt/tags/tag77.xml" ContentType="application/vnd.openxmlformats-officedocument.presentationml.tags+xml"/>
  <Override PartName="/ppt/notesSlides/notesSlide164.xml" ContentType="application/vnd.openxmlformats-officedocument.presentationml.notesSlide+xml"/>
  <Override PartName="/ppt/tags/tag78.xml" ContentType="application/vnd.openxmlformats-officedocument.presentationml.tags+xml"/>
  <Override PartName="/ppt/notesSlides/notesSlide165.xml" ContentType="application/vnd.openxmlformats-officedocument.presentationml.notesSlide+xml"/>
  <Override PartName="/ppt/tags/tag79.xml" ContentType="application/vnd.openxmlformats-officedocument.presentationml.tags+xml"/>
  <Override PartName="/ppt/notesSlides/notesSlide166.xml" ContentType="application/vnd.openxmlformats-officedocument.presentationml.notesSlide+xml"/>
  <Override PartName="/ppt/tags/tag80.xml" ContentType="application/vnd.openxmlformats-officedocument.presentationml.tags+xml"/>
  <Override PartName="/ppt/notesSlides/notesSlide167.xml" ContentType="application/vnd.openxmlformats-officedocument.presentationml.notesSlide+xml"/>
  <Override PartName="/ppt/tags/tag81.xml" ContentType="application/vnd.openxmlformats-officedocument.presentationml.tags+xml"/>
  <Override PartName="/ppt/notesSlides/notesSlide168.xml" ContentType="application/vnd.openxmlformats-officedocument.presentationml.notesSlide+xml"/>
  <Override PartName="/ppt/tags/tag82.xml" ContentType="application/vnd.openxmlformats-officedocument.presentationml.tags+xml"/>
  <Override PartName="/ppt/notesSlides/notesSlide169.xml" ContentType="application/vnd.openxmlformats-officedocument.presentationml.notesSlide+xml"/>
  <Override PartName="/ppt/tags/tag83.xml" ContentType="application/vnd.openxmlformats-officedocument.presentationml.tags+xml"/>
  <Override PartName="/ppt/notesSlides/notesSlide170.xml" ContentType="application/vnd.openxmlformats-officedocument.presentationml.notesSlide+xml"/>
  <Override PartName="/ppt/tags/tag84.xml" ContentType="application/vnd.openxmlformats-officedocument.presentationml.tags+xml"/>
  <Override PartName="/ppt/notesSlides/notesSlide171.xml" ContentType="application/vnd.openxmlformats-officedocument.presentationml.notesSlide+xml"/>
  <Override PartName="/ppt/tags/tag85.xml" ContentType="application/vnd.openxmlformats-officedocument.presentationml.tags+xml"/>
  <Override PartName="/ppt/notesSlides/notesSlide172.xml" ContentType="application/vnd.openxmlformats-officedocument.presentationml.notesSlide+xml"/>
  <Override PartName="/ppt/tags/tag86.xml" ContentType="application/vnd.openxmlformats-officedocument.presentationml.tags+xml"/>
  <Override PartName="/ppt/notesSlides/notesSlide173.xml" ContentType="application/vnd.openxmlformats-officedocument.presentationml.notesSlide+xml"/>
  <Override PartName="/ppt/tags/tag87.xml" ContentType="application/vnd.openxmlformats-officedocument.presentationml.tags+xml"/>
  <Override PartName="/ppt/notesSlides/notesSlide174.xml" ContentType="application/vnd.openxmlformats-officedocument.presentationml.notesSlide+xml"/>
  <Override PartName="/ppt/tags/tag88.xml" ContentType="application/vnd.openxmlformats-officedocument.presentationml.tags+xml"/>
  <Override PartName="/ppt/notesSlides/notesSlide175.xml" ContentType="application/vnd.openxmlformats-officedocument.presentationml.notesSlide+xml"/>
  <Override PartName="/ppt/tags/tag89.xml" ContentType="application/vnd.openxmlformats-officedocument.presentationml.tags+xml"/>
  <Override PartName="/ppt/notesSlides/notesSlide176.xml" ContentType="application/vnd.openxmlformats-officedocument.presentationml.notesSlide+xml"/>
  <Override PartName="/ppt/tags/tag90.xml" ContentType="application/vnd.openxmlformats-officedocument.presentationml.tags+xml"/>
  <Override PartName="/ppt/notesSlides/notesSlide177.xml" ContentType="application/vnd.openxmlformats-officedocument.presentationml.notesSlide+xml"/>
  <Override PartName="/ppt/tags/tag91.xml" ContentType="application/vnd.openxmlformats-officedocument.presentationml.tags+xml"/>
  <Override PartName="/ppt/notesSlides/notesSlide178.xml" ContentType="application/vnd.openxmlformats-officedocument.presentationml.notesSlide+xml"/>
  <Override PartName="/ppt/tags/tag92.xml" ContentType="application/vnd.openxmlformats-officedocument.presentationml.tags+xml"/>
  <Override PartName="/ppt/notesSlides/notesSlide179.xml" ContentType="application/vnd.openxmlformats-officedocument.presentationml.notesSlide+xml"/>
  <Override PartName="/ppt/tags/tag93.xml" ContentType="application/vnd.openxmlformats-officedocument.presentationml.tags+xml"/>
  <Override PartName="/ppt/notesSlides/notesSlide180.xml" ContentType="application/vnd.openxmlformats-officedocument.presentationml.notesSlide+xml"/>
  <Override PartName="/ppt/tags/tag94.xml" ContentType="application/vnd.openxmlformats-officedocument.presentationml.tags+xml"/>
  <Override PartName="/ppt/notesSlides/notesSlide181.xml" ContentType="application/vnd.openxmlformats-officedocument.presentationml.notesSlide+xml"/>
  <Override PartName="/ppt/tags/tag95.xml" ContentType="application/vnd.openxmlformats-officedocument.presentationml.tags+xml"/>
  <Override PartName="/ppt/notesSlides/notesSlide182.xml" ContentType="application/vnd.openxmlformats-officedocument.presentationml.notesSlide+xml"/>
  <Override PartName="/ppt/tags/tag96.xml" ContentType="application/vnd.openxmlformats-officedocument.presentationml.tags+xml"/>
  <Override PartName="/ppt/notesSlides/notesSlide183.xml" ContentType="application/vnd.openxmlformats-officedocument.presentationml.notesSlide+xml"/>
  <Override PartName="/ppt/tags/tag97.xml" ContentType="application/vnd.openxmlformats-officedocument.presentationml.tags+xml"/>
  <Override PartName="/ppt/notesSlides/notesSlide184.xml" ContentType="application/vnd.openxmlformats-officedocument.presentationml.notesSlide+xml"/>
  <Override PartName="/ppt/tags/tag98.xml" ContentType="application/vnd.openxmlformats-officedocument.presentationml.tags+xml"/>
  <Override PartName="/ppt/notesSlides/notesSlide185.xml" ContentType="application/vnd.openxmlformats-officedocument.presentationml.notesSlide+xml"/>
  <Override PartName="/ppt/tags/tag99.xml" ContentType="application/vnd.openxmlformats-officedocument.presentationml.tags+xml"/>
  <Override PartName="/ppt/notesSlides/notesSlide186.xml" ContentType="application/vnd.openxmlformats-officedocument.presentationml.notesSlide+xml"/>
  <Override PartName="/ppt/tags/tag100.xml" ContentType="application/vnd.openxmlformats-officedocument.presentationml.tags+xml"/>
  <Override PartName="/ppt/notesSlides/notesSlide187.xml" ContentType="application/vnd.openxmlformats-officedocument.presentationml.notesSlide+xml"/>
  <Override PartName="/ppt/tags/tag101.xml" ContentType="application/vnd.openxmlformats-officedocument.presentationml.tags+xml"/>
  <Override PartName="/ppt/notesSlides/notesSlide188.xml" ContentType="application/vnd.openxmlformats-officedocument.presentationml.notesSlide+xml"/>
  <Override PartName="/ppt/tags/tag102.xml" ContentType="application/vnd.openxmlformats-officedocument.presentationml.tags+xml"/>
  <Override PartName="/ppt/notesSlides/notesSlide189.xml" ContentType="application/vnd.openxmlformats-officedocument.presentationml.notesSlide+xml"/>
  <Override PartName="/ppt/tags/tag103.xml" ContentType="application/vnd.openxmlformats-officedocument.presentationml.tags+xml"/>
  <Override PartName="/ppt/notesSlides/notesSlide190.xml" ContentType="application/vnd.openxmlformats-officedocument.presentationml.notesSlide+xml"/>
  <Override PartName="/ppt/tags/tag104.xml" ContentType="application/vnd.openxmlformats-officedocument.presentationml.tags+xml"/>
  <Override PartName="/ppt/notesSlides/notesSlide191.xml" ContentType="application/vnd.openxmlformats-officedocument.presentationml.notesSlide+xml"/>
  <Override PartName="/ppt/tags/tag105.xml" ContentType="application/vnd.openxmlformats-officedocument.presentationml.tags+xml"/>
  <Override PartName="/ppt/notesSlides/notesSlide192.xml" ContentType="application/vnd.openxmlformats-officedocument.presentationml.notesSlide+xml"/>
  <Override PartName="/ppt/tags/tag106.xml" ContentType="application/vnd.openxmlformats-officedocument.presentationml.tags+xml"/>
  <Override PartName="/ppt/notesSlides/notesSlide193.xml" ContentType="application/vnd.openxmlformats-officedocument.presentationml.notesSlide+xml"/>
  <Override PartName="/ppt/tags/tag107.xml" ContentType="application/vnd.openxmlformats-officedocument.presentationml.tags+xml"/>
  <Override PartName="/ppt/notesSlides/notesSlide194.xml" ContentType="application/vnd.openxmlformats-officedocument.presentationml.notesSlide+xml"/>
  <Override PartName="/ppt/tags/tag108.xml" ContentType="application/vnd.openxmlformats-officedocument.presentationml.tags+xml"/>
  <Override PartName="/ppt/notesSlides/notesSlide195.xml" ContentType="application/vnd.openxmlformats-officedocument.presentationml.notesSlide+xml"/>
  <Override PartName="/ppt/tags/tag109.xml" ContentType="application/vnd.openxmlformats-officedocument.presentationml.tags+xml"/>
  <Override PartName="/ppt/notesSlides/notesSlide196.xml" ContentType="application/vnd.openxmlformats-officedocument.presentationml.notesSlide+xml"/>
  <Override PartName="/ppt/tags/tag110.xml" ContentType="application/vnd.openxmlformats-officedocument.presentationml.tags+xml"/>
  <Override PartName="/ppt/notesSlides/notesSlide197.xml" ContentType="application/vnd.openxmlformats-officedocument.presentationml.notesSlide+xml"/>
  <Override PartName="/ppt/tags/tag111.xml" ContentType="application/vnd.openxmlformats-officedocument.presentationml.tags+xml"/>
  <Override PartName="/ppt/notesSlides/notesSlide198.xml" ContentType="application/vnd.openxmlformats-officedocument.presentationml.notesSlide+xml"/>
  <Override PartName="/ppt/tags/tag112.xml" ContentType="application/vnd.openxmlformats-officedocument.presentationml.tags+xml"/>
  <Override PartName="/ppt/notesSlides/notesSlide199.xml" ContentType="application/vnd.openxmlformats-officedocument.presentationml.notesSlide+xml"/>
  <Override PartName="/ppt/tags/tag113.xml" ContentType="application/vnd.openxmlformats-officedocument.presentationml.tags+xml"/>
  <Override PartName="/ppt/notesSlides/notesSlide200.xml" ContentType="application/vnd.openxmlformats-officedocument.presentationml.notesSlide+xml"/>
  <Override PartName="/ppt/tags/tag114.xml" ContentType="application/vnd.openxmlformats-officedocument.presentationml.tags+xml"/>
  <Override PartName="/ppt/notesSlides/notesSlide201.xml" ContentType="application/vnd.openxmlformats-officedocument.presentationml.notesSlide+xml"/>
  <Override PartName="/ppt/tags/tag115.xml" ContentType="application/vnd.openxmlformats-officedocument.presentationml.tags+xml"/>
  <Override PartName="/ppt/notesSlides/notesSlide202.xml" ContentType="application/vnd.openxmlformats-officedocument.presentationml.notesSlide+xml"/>
  <Override PartName="/ppt/tags/tag116.xml" ContentType="application/vnd.openxmlformats-officedocument.presentationml.tags+xml"/>
  <Override PartName="/ppt/notesSlides/notesSlide203.xml" ContentType="application/vnd.openxmlformats-officedocument.presentationml.notesSlide+xml"/>
  <Override PartName="/ppt/tags/tag117.xml" ContentType="application/vnd.openxmlformats-officedocument.presentationml.tags+xml"/>
  <Override PartName="/ppt/notesSlides/notesSlide204.xml" ContentType="application/vnd.openxmlformats-officedocument.presentationml.notesSlide+xml"/>
  <Override PartName="/ppt/tags/tag118.xml" ContentType="application/vnd.openxmlformats-officedocument.presentationml.tags+xml"/>
  <Override PartName="/ppt/notesSlides/notesSlide205.xml" ContentType="application/vnd.openxmlformats-officedocument.presentationml.notesSlide+xml"/>
  <Override PartName="/ppt/tags/tag119.xml" ContentType="application/vnd.openxmlformats-officedocument.presentationml.tags+xml"/>
  <Override PartName="/ppt/notesSlides/notesSlide206.xml" ContentType="application/vnd.openxmlformats-officedocument.presentationml.notesSlide+xml"/>
  <Override PartName="/ppt/tags/tag120.xml" ContentType="application/vnd.openxmlformats-officedocument.presentationml.tags+xml"/>
  <Override PartName="/ppt/notesSlides/notesSlide207.xml" ContentType="application/vnd.openxmlformats-officedocument.presentationml.notesSlide+xml"/>
  <Override PartName="/ppt/tags/tag121.xml" ContentType="application/vnd.openxmlformats-officedocument.presentationml.tags+xml"/>
  <Override PartName="/ppt/notesSlides/notesSlide208.xml" ContentType="application/vnd.openxmlformats-officedocument.presentationml.notesSlide+xml"/>
  <Override PartName="/ppt/tags/tag122.xml" ContentType="application/vnd.openxmlformats-officedocument.presentationml.tags+xml"/>
  <Override PartName="/ppt/notesSlides/notesSlide209.xml" ContentType="application/vnd.openxmlformats-officedocument.presentationml.notesSlide+xml"/>
  <Override PartName="/ppt/tags/tag123.xml" ContentType="application/vnd.openxmlformats-officedocument.presentationml.tags+xml"/>
  <Override PartName="/ppt/notesSlides/notesSlide210.xml" ContentType="application/vnd.openxmlformats-officedocument.presentationml.notesSlide+xml"/>
  <Override PartName="/ppt/tags/tag124.xml" ContentType="application/vnd.openxmlformats-officedocument.presentationml.tags+xml"/>
  <Override PartName="/ppt/notesSlides/notesSlide211.xml" ContentType="application/vnd.openxmlformats-officedocument.presentationml.notesSlide+xml"/>
  <Override PartName="/ppt/tags/tag125.xml" ContentType="application/vnd.openxmlformats-officedocument.presentationml.tags+xml"/>
  <Override PartName="/ppt/notesSlides/notesSlide212.xml" ContentType="application/vnd.openxmlformats-officedocument.presentationml.notesSlide+xml"/>
  <Override PartName="/ppt/tags/tag126.xml" ContentType="application/vnd.openxmlformats-officedocument.presentationml.tags+xml"/>
  <Override PartName="/ppt/notesSlides/notesSlide213.xml" ContentType="application/vnd.openxmlformats-officedocument.presentationml.notesSlide+xml"/>
  <Override PartName="/ppt/tags/tag127.xml" ContentType="application/vnd.openxmlformats-officedocument.presentationml.tags+xml"/>
  <Override PartName="/ppt/notesSlides/notesSlide214.xml" ContentType="application/vnd.openxmlformats-officedocument.presentationml.notesSlide+xml"/>
  <Override PartName="/ppt/tags/tag128.xml" ContentType="application/vnd.openxmlformats-officedocument.presentationml.tags+xml"/>
  <Override PartName="/ppt/notesSlides/notesSlide215.xml" ContentType="application/vnd.openxmlformats-officedocument.presentationml.notesSlide+xml"/>
  <Override PartName="/ppt/tags/tag129.xml" ContentType="application/vnd.openxmlformats-officedocument.presentationml.tags+xml"/>
  <Override PartName="/ppt/notesSlides/notesSlide216.xml" ContentType="application/vnd.openxmlformats-officedocument.presentationml.notesSlide+xml"/>
  <Override PartName="/ppt/tags/tag130.xml" ContentType="application/vnd.openxmlformats-officedocument.presentationml.tags+xml"/>
  <Override PartName="/ppt/notesSlides/notesSlide217.xml" ContentType="application/vnd.openxmlformats-officedocument.presentationml.notesSlide+xml"/>
  <Override PartName="/ppt/tags/tag131.xml" ContentType="application/vnd.openxmlformats-officedocument.presentationml.tags+xml"/>
  <Override PartName="/ppt/notesSlides/notesSlide218.xml" ContentType="application/vnd.openxmlformats-officedocument.presentationml.notesSlide+xml"/>
  <Override PartName="/ppt/tags/tag132.xml" ContentType="application/vnd.openxmlformats-officedocument.presentationml.tags+xml"/>
  <Override PartName="/ppt/notesSlides/notesSlide219.xml" ContentType="application/vnd.openxmlformats-officedocument.presentationml.notesSlide+xml"/>
  <Override PartName="/ppt/tags/tag133.xml" ContentType="application/vnd.openxmlformats-officedocument.presentationml.tags+xml"/>
  <Override PartName="/ppt/notesSlides/notesSlide220.xml" ContentType="application/vnd.openxmlformats-officedocument.presentationml.notesSlide+xml"/>
  <Override PartName="/ppt/tags/tag134.xml" ContentType="application/vnd.openxmlformats-officedocument.presentationml.tags+xml"/>
  <Override PartName="/ppt/notesSlides/notesSlide221.xml" ContentType="application/vnd.openxmlformats-officedocument.presentationml.notesSlide+xml"/>
  <Override PartName="/ppt/tags/tag135.xml" ContentType="application/vnd.openxmlformats-officedocument.presentationml.tags+xml"/>
  <Override PartName="/ppt/notesSlides/notesSlide222.xml" ContentType="application/vnd.openxmlformats-officedocument.presentationml.notesSlide+xml"/>
  <Override PartName="/ppt/tags/tag136.xml" ContentType="application/vnd.openxmlformats-officedocument.presentationml.tags+xml"/>
  <Override PartName="/ppt/notesSlides/notesSlide223.xml" ContentType="application/vnd.openxmlformats-officedocument.presentationml.notesSlide+xml"/>
  <Override PartName="/ppt/tags/tag137.xml" ContentType="application/vnd.openxmlformats-officedocument.presentationml.tags+xml"/>
  <Override PartName="/ppt/notesSlides/notesSlide224.xml" ContentType="application/vnd.openxmlformats-officedocument.presentationml.notesSlide+xml"/>
  <Override PartName="/ppt/tags/tag138.xml" ContentType="application/vnd.openxmlformats-officedocument.presentationml.tags+xml"/>
  <Override PartName="/ppt/notesSlides/notesSlide225.xml" ContentType="application/vnd.openxmlformats-officedocument.presentationml.notesSlide+xml"/>
  <Override PartName="/ppt/tags/tag139.xml" ContentType="application/vnd.openxmlformats-officedocument.presentationml.tags+xml"/>
  <Override PartName="/ppt/notesSlides/notesSlide226.xml" ContentType="application/vnd.openxmlformats-officedocument.presentationml.notesSlide+xml"/>
  <Override PartName="/ppt/tags/tag140.xml" ContentType="application/vnd.openxmlformats-officedocument.presentationml.tags+xml"/>
  <Override PartName="/ppt/notesSlides/notesSlide227.xml" ContentType="application/vnd.openxmlformats-officedocument.presentationml.notesSlide+xml"/>
  <Override PartName="/ppt/tags/tag141.xml" ContentType="application/vnd.openxmlformats-officedocument.presentationml.tags+xml"/>
  <Override PartName="/ppt/notesSlides/notesSlide228.xml" ContentType="application/vnd.openxmlformats-officedocument.presentationml.notesSlide+xml"/>
  <Override PartName="/ppt/tags/tag142.xml" ContentType="application/vnd.openxmlformats-officedocument.presentationml.tags+xml"/>
  <Override PartName="/ppt/notesSlides/notesSlide229.xml" ContentType="application/vnd.openxmlformats-officedocument.presentationml.notesSlide+xml"/>
  <Override PartName="/ppt/tags/tag143.xml" ContentType="application/vnd.openxmlformats-officedocument.presentationml.tags+xml"/>
  <Override PartName="/ppt/notesSlides/notesSlide230.xml" ContentType="application/vnd.openxmlformats-officedocument.presentationml.notesSlide+xml"/>
  <Override PartName="/ppt/tags/tag144.xml" ContentType="application/vnd.openxmlformats-officedocument.presentationml.tags+xml"/>
  <Override PartName="/ppt/notesSlides/notesSlide231.xml" ContentType="application/vnd.openxmlformats-officedocument.presentationml.notesSlide+xml"/>
  <Override PartName="/ppt/tags/tag145.xml" ContentType="application/vnd.openxmlformats-officedocument.presentationml.tags+xml"/>
  <Override PartName="/ppt/notesSlides/notesSlide232.xml" ContentType="application/vnd.openxmlformats-officedocument.presentationml.notesSlide+xml"/>
  <Override PartName="/ppt/tags/tag146.xml" ContentType="application/vnd.openxmlformats-officedocument.presentationml.tags+xml"/>
  <Override PartName="/ppt/notesSlides/notesSlide233.xml" ContentType="application/vnd.openxmlformats-officedocument.presentationml.notesSlide+xml"/>
  <Override PartName="/ppt/tags/tag147.xml" ContentType="application/vnd.openxmlformats-officedocument.presentationml.tags+xml"/>
  <Override PartName="/ppt/notesSlides/notesSlide234.xml" ContentType="application/vnd.openxmlformats-officedocument.presentationml.notesSlide+xml"/>
  <Override PartName="/ppt/tags/tag148.xml" ContentType="application/vnd.openxmlformats-officedocument.presentationml.tags+xml"/>
  <Override PartName="/ppt/notesSlides/notesSlide235.xml" ContentType="application/vnd.openxmlformats-officedocument.presentationml.notesSlide+xml"/>
  <Override PartName="/ppt/tags/tag149.xml" ContentType="application/vnd.openxmlformats-officedocument.presentationml.tags+xml"/>
  <Override PartName="/ppt/notesSlides/notesSlide236.xml" ContentType="application/vnd.openxmlformats-officedocument.presentationml.notesSlide+xml"/>
  <Override PartName="/ppt/tags/tag150.xml" ContentType="application/vnd.openxmlformats-officedocument.presentationml.tags+xml"/>
  <Override PartName="/ppt/notesSlides/notesSlide237.xml" ContentType="application/vnd.openxmlformats-officedocument.presentationml.notesSlide+xml"/>
  <Override PartName="/ppt/tags/tag151.xml" ContentType="application/vnd.openxmlformats-officedocument.presentationml.tags+xml"/>
  <Override PartName="/ppt/notesSlides/notesSlide238.xml" ContentType="application/vnd.openxmlformats-officedocument.presentationml.notesSlide+xml"/>
  <Override PartName="/ppt/tags/tag152.xml" ContentType="application/vnd.openxmlformats-officedocument.presentationml.tags+xml"/>
  <Override PartName="/ppt/notesSlides/notesSlide239.xml" ContentType="application/vnd.openxmlformats-officedocument.presentationml.notesSlide+xml"/>
  <Override PartName="/ppt/tags/tag153.xml" ContentType="application/vnd.openxmlformats-officedocument.presentationml.tags+xml"/>
  <Override PartName="/ppt/notesSlides/notesSlide240.xml" ContentType="application/vnd.openxmlformats-officedocument.presentationml.notesSlide+xml"/>
  <Override PartName="/ppt/tags/tag154.xml" ContentType="application/vnd.openxmlformats-officedocument.presentationml.tags+xml"/>
  <Override PartName="/ppt/notesSlides/notesSlide241.xml" ContentType="application/vnd.openxmlformats-officedocument.presentationml.notesSlide+xml"/>
  <Override PartName="/ppt/tags/tag155.xml" ContentType="application/vnd.openxmlformats-officedocument.presentationml.tags+xml"/>
  <Override PartName="/ppt/notesSlides/notesSlide242.xml" ContentType="application/vnd.openxmlformats-officedocument.presentationml.notesSlide+xml"/>
  <Override PartName="/ppt/tags/tag156.xml" ContentType="application/vnd.openxmlformats-officedocument.presentationml.tags+xml"/>
  <Override PartName="/ppt/notesSlides/notesSlide243.xml" ContentType="application/vnd.openxmlformats-officedocument.presentationml.notesSlide+xml"/>
  <Override PartName="/ppt/tags/tag157.xml" ContentType="application/vnd.openxmlformats-officedocument.presentationml.tags+xml"/>
  <Override PartName="/ppt/notesSlides/notesSlide244.xml" ContentType="application/vnd.openxmlformats-officedocument.presentationml.notesSlide+xml"/>
  <Override PartName="/ppt/tags/tag158.xml" ContentType="application/vnd.openxmlformats-officedocument.presentationml.tags+xml"/>
  <Override PartName="/ppt/notesSlides/notesSlide245.xml" ContentType="application/vnd.openxmlformats-officedocument.presentationml.notesSlide+xml"/>
  <Override PartName="/ppt/tags/tag159.xml" ContentType="application/vnd.openxmlformats-officedocument.presentationml.tags+xml"/>
  <Override PartName="/ppt/notesSlides/notesSlide246.xml" ContentType="application/vnd.openxmlformats-officedocument.presentationml.notesSlide+xml"/>
  <Override PartName="/ppt/tags/tag160.xml" ContentType="application/vnd.openxmlformats-officedocument.presentationml.tags+xml"/>
  <Override PartName="/ppt/notesSlides/notesSlide247.xml" ContentType="application/vnd.openxmlformats-officedocument.presentationml.notesSlide+xml"/>
  <Override PartName="/ppt/tags/tag161.xml" ContentType="application/vnd.openxmlformats-officedocument.presentationml.tags+xml"/>
  <Override PartName="/ppt/notesSlides/notesSlide248.xml" ContentType="application/vnd.openxmlformats-officedocument.presentationml.notesSlide+xml"/>
  <Override PartName="/ppt/tags/tag162.xml" ContentType="application/vnd.openxmlformats-officedocument.presentationml.tags+xml"/>
  <Override PartName="/ppt/notesSlides/notesSlide249.xml" ContentType="application/vnd.openxmlformats-officedocument.presentationml.notesSlide+xml"/>
  <Override PartName="/ppt/tags/tag163.xml" ContentType="application/vnd.openxmlformats-officedocument.presentationml.tags+xml"/>
  <Override PartName="/ppt/notesSlides/notesSlide250.xml" ContentType="application/vnd.openxmlformats-officedocument.presentationml.notesSlide+xml"/>
  <Override PartName="/ppt/tags/tag164.xml" ContentType="application/vnd.openxmlformats-officedocument.presentationml.tags+xml"/>
  <Override PartName="/ppt/notesSlides/notesSlide251.xml" ContentType="application/vnd.openxmlformats-officedocument.presentationml.notesSlide+xml"/>
  <Override PartName="/ppt/tags/tag165.xml" ContentType="application/vnd.openxmlformats-officedocument.presentationml.tags+xml"/>
  <Override PartName="/ppt/notesSlides/notesSlide252.xml" ContentType="application/vnd.openxmlformats-officedocument.presentationml.notesSlide+xml"/>
  <Override PartName="/ppt/tags/tag166.xml" ContentType="application/vnd.openxmlformats-officedocument.presentationml.tags+xml"/>
  <Override PartName="/ppt/notesSlides/notesSlide253.xml" ContentType="application/vnd.openxmlformats-officedocument.presentationml.notesSlide+xml"/>
  <Override PartName="/ppt/tags/tag167.xml" ContentType="application/vnd.openxmlformats-officedocument.presentationml.tags+xml"/>
  <Override PartName="/ppt/notesSlides/notesSlide254.xml" ContentType="application/vnd.openxmlformats-officedocument.presentationml.notesSlide+xml"/>
  <Override PartName="/ppt/tags/tag168.xml" ContentType="application/vnd.openxmlformats-officedocument.presentationml.tags+xml"/>
  <Override PartName="/ppt/notesSlides/notesSlide255.xml" ContentType="application/vnd.openxmlformats-officedocument.presentationml.notesSlide+xml"/>
  <Override PartName="/ppt/tags/tag169.xml" ContentType="application/vnd.openxmlformats-officedocument.presentationml.tags+xml"/>
  <Override PartName="/ppt/notesSlides/notesSlide256.xml" ContentType="application/vnd.openxmlformats-officedocument.presentationml.notesSlide+xml"/>
  <Override PartName="/ppt/tags/tag170.xml" ContentType="application/vnd.openxmlformats-officedocument.presentationml.tags+xml"/>
  <Override PartName="/ppt/notesSlides/notesSlide257.xml" ContentType="application/vnd.openxmlformats-officedocument.presentationml.notesSlide+xml"/>
  <Override PartName="/ppt/notesSlides/notesSlide2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4"/>
  </p:notesMasterIdLst>
  <p:handoutMasterIdLst>
    <p:handoutMasterId r:id="rId315"/>
  </p:handoutMasterIdLst>
  <p:sldIdLst>
    <p:sldId id="271" r:id="rId2"/>
    <p:sldId id="280" r:id="rId3"/>
    <p:sldId id="297" r:id="rId4"/>
    <p:sldId id="494" r:id="rId5"/>
    <p:sldId id="492" r:id="rId6"/>
    <p:sldId id="493" r:id="rId7"/>
    <p:sldId id="495" r:id="rId8"/>
    <p:sldId id="632" r:id="rId9"/>
    <p:sldId id="633" r:id="rId10"/>
    <p:sldId id="496" r:id="rId11"/>
    <p:sldId id="502" r:id="rId12"/>
    <p:sldId id="300" r:id="rId13"/>
    <p:sldId id="298" r:id="rId14"/>
    <p:sldId id="684" r:id="rId15"/>
    <p:sldId id="498" r:id="rId16"/>
    <p:sldId id="635" r:id="rId17"/>
    <p:sldId id="686" r:id="rId18"/>
    <p:sldId id="636" r:id="rId19"/>
    <p:sldId id="639" r:id="rId20"/>
    <p:sldId id="640" r:id="rId21"/>
    <p:sldId id="499" r:id="rId22"/>
    <p:sldId id="643" r:id="rId23"/>
    <p:sldId id="644" r:id="rId24"/>
    <p:sldId id="680" r:id="rId25"/>
    <p:sldId id="439" r:id="rId26"/>
    <p:sldId id="670" r:id="rId27"/>
    <p:sldId id="669" r:id="rId28"/>
    <p:sldId id="841" r:id="rId29"/>
    <p:sldId id="800" r:id="rId30"/>
    <p:sldId id="538" r:id="rId31"/>
    <p:sldId id="671" r:id="rId32"/>
    <p:sldId id="846" r:id="rId33"/>
    <p:sldId id="801" r:id="rId34"/>
    <p:sldId id="769" r:id="rId35"/>
    <p:sldId id="764" r:id="rId36"/>
    <p:sldId id="810" r:id="rId37"/>
    <p:sldId id="318" r:id="rId38"/>
    <p:sldId id="539" r:id="rId39"/>
    <p:sldId id="674" r:id="rId40"/>
    <p:sldId id="675" r:id="rId41"/>
    <p:sldId id="677" r:id="rId42"/>
    <p:sldId id="317" r:id="rId43"/>
    <p:sldId id="676" r:id="rId44"/>
    <p:sldId id="679" r:id="rId45"/>
    <p:sldId id="842" r:id="rId46"/>
    <p:sldId id="843" r:id="rId47"/>
    <p:sldId id="844" r:id="rId48"/>
    <p:sldId id="845" r:id="rId49"/>
    <p:sldId id="847" r:id="rId50"/>
    <p:sldId id="815" r:id="rId51"/>
    <p:sldId id="481" r:id="rId52"/>
    <p:sldId id="816" r:id="rId53"/>
    <p:sldId id="482" r:id="rId54"/>
    <p:sldId id="483" r:id="rId55"/>
    <p:sldId id="484" r:id="rId56"/>
    <p:sldId id="848" r:id="rId57"/>
    <p:sldId id="809" r:id="rId58"/>
    <p:sldId id="319" r:id="rId59"/>
    <p:sldId id="662" r:id="rId60"/>
    <p:sldId id="320" r:id="rId61"/>
    <p:sldId id="321" r:id="rId62"/>
    <p:sldId id="325" r:id="rId63"/>
    <p:sldId id="326" r:id="rId64"/>
    <p:sldId id="401" r:id="rId65"/>
    <p:sldId id="765" r:id="rId66"/>
    <p:sldId id="402" r:id="rId67"/>
    <p:sldId id="849" r:id="rId68"/>
    <p:sldId id="823" r:id="rId69"/>
    <p:sldId id="824" r:id="rId70"/>
    <p:sldId id="826" r:id="rId71"/>
    <p:sldId id="827" r:id="rId72"/>
    <p:sldId id="828" r:id="rId73"/>
    <p:sldId id="829" r:id="rId74"/>
    <p:sldId id="830" r:id="rId75"/>
    <p:sldId id="831" r:id="rId76"/>
    <p:sldId id="832" r:id="rId77"/>
    <p:sldId id="833" r:id="rId78"/>
    <p:sldId id="834" r:id="rId79"/>
    <p:sldId id="835" r:id="rId80"/>
    <p:sldId id="836" r:id="rId81"/>
    <p:sldId id="837" r:id="rId82"/>
    <p:sldId id="838" r:id="rId83"/>
    <p:sldId id="839" r:id="rId84"/>
    <p:sldId id="685" r:id="rId85"/>
    <p:sldId id="851" r:id="rId86"/>
    <p:sldId id="804" r:id="rId87"/>
    <p:sldId id="805" r:id="rId88"/>
    <p:sldId id="806" r:id="rId89"/>
    <p:sldId id="601" r:id="rId90"/>
    <p:sldId id="365" r:id="rId91"/>
    <p:sldId id="599" r:id="rId92"/>
    <p:sldId id="852" r:id="rId93"/>
    <p:sldId id="338" r:id="rId94"/>
    <p:sldId id="642" r:id="rId95"/>
    <p:sldId id="473" r:id="rId96"/>
    <p:sldId id="472" r:id="rId97"/>
    <p:sldId id="458" r:id="rId98"/>
    <p:sldId id="853" r:id="rId99"/>
    <p:sldId id="459" r:id="rId100"/>
    <p:sldId id="296" r:id="rId101"/>
    <p:sldId id="345" r:id="rId102"/>
    <p:sldId id="344" r:id="rId103"/>
    <p:sldId id="854" r:id="rId104"/>
    <p:sldId id="855" r:id="rId105"/>
    <p:sldId id="299" r:id="rId106"/>
    <p:sldId id="856" r:id="rId107"/>
    <p:sldId id="301" r:id="rId108"/>
    <p:sldId id="302" r:id="rId109"/>
    <p:sldId id="303" r:id="rId110"/>
    <p:sldId id="304" r:id="rId111"/>
    <p:sldId id="857" r:id="rId112"/>
    <p:sldId id="858" r:id="rId113"/>
    <p:sldId id="859" r:id="rId114"/>
    <p:sldId id="466" r:id="rId115"/>
    <p:sldId id="467" r:id="rId116"/>
    <p:sldId id="860" r:id="rId117"/>
    <p:sldId id="650" r:id="rId118"/>
    <p:sldId id="812" r:id="rId119"/>
    <p:sldId id="477" r:id="rId120"/>
    <p:sldId id="672" r:id="rId121"/>
    <p:sldId id="861" r:id="rId122"/>
    <p:sldId id="480" r:id="rId123"/>
    <p:sldId id="603" r:id="rId124"/>
    <p:sldId id="862" r:id="rId125"/>
    <p:sldId id="505" r:id="rId126"/>
    <p:sldId id="863" r:id="rId127"/>
    <p:sldId id="864" r:id="rId128"/>
    <p:sldId id="506" r:id="rId129"/>
    <p:sldId id="507" r:id="rId130"/>
    <p:sldId id="508" r:id="rId131"/>
    <p:sldId id="514" r:id="rId132"/>
    <p:sldId id="605" r:id="rId133"/>
    <p:sldId id="606" r:id="rId134"/>
    <p:sldId id="509" r:id="rId135"/>
    <p:sldId id="865" r:id="rId136"/>
    <p:sldId id="840" r:id="rId137"/>
    <p:sldId id="866" r:id="rId138"/>
    <p:sldId id="660" r:id="rId139"/>
    <p:sldId id="867" r:id="rId140"/>
    <p:sldId id="817" r:id="rId141"/>
    <p:sldId id="668" r:id="rId142"/>
    <p:sldId id="868" r:id="rId143"/>
    <p:sldId id="818" r:id="rId144"/>
    <p:sldId id="869" r:id="rId145"/>
    <p:sldId id="487" r:id="rId146"/>
    <p:sldId id="497" r:id="rId147"/>
    <p:sldId id="489" r:id="rId148"/>
    <p:sldId id="490" r:id="rId149"/>
    <p:sldId id="491" r:id="rId150"/>
    <p:sldId id="870" r:id="rId151"/>
    <p:sldId id="871" r:id="rId152"/>
    <p:sldId id="873" r:id="rId153"/>
    <p:sldId id="874" r:id="rId154"/>
    <p:sldId id="875" r:id="rId155"/>
    <p:sldId id="276" r:id="rId156"/>
    <p:sldId id="277" r:id="rId157"/>
    <p:sldId id="807" r:id="rId158"/>
    <p:sldId id="278" r:id="rId159"/>
    <p:sldId id="279" r:id="rId160"/>
    <p:sldId id="876" r:id="rId161"/>
    <p:sldId id="808" r:id="rId162"/>
    <p:sldId id="281" r:id="rId163"/>
    <p:sldId id="282" r:id="rId164"/>
    <p:sldId id="284" r:id="rId165"/>
    <p:sldId id="285" r:id="rId166"/>
    <p:sldId id="275" r:id="rId167"/>
    <p:sldId id="323" r:id="rId168"/>
    <p:sldId id="287" r:id="rId169"/>
    <p:sldId id="877" r:id="rId170"/>
    <p:sldId id="878" r:id="rId171"/>
    <p:sldId id="637" r:id="rId172"/>
    <p:sldId id="638" r:id="rId173"/>
    <p:sldId id="879" r:id="rId174"/>
    <p:sldId id="880" r:id="rId175"/>
    <p:sldId id="641" r:id="rId176"/>
    <p:sldId id="881" r:id="rId177"/>
    <p:sldId id="882" r:id="rId178"/>
    <p:sldId id="883" r:id="rId179"/>
    <p:sldId id="645" r:id="rId180"/>
    <p:sldId id="884" r:id="rId181"/>
    <p:sldId id="885" r:id="rId182"/>
    <p:sldId id="647" r:id="rId183"/>
    <p:sldId id="648" r:id="rId184"/>
    <p:sldId id="886" r:id="rId185"/>
    <p:sldId id="887" r:id="rId186"/>
    <p:sldId id="652" r:id="rId187"/>
    <p:sldId id="649" r:id="rId188"/>
    <p:sldId id="888" r:id="rId189"/>
    <p:sldId id="653" r:id="rId190"/>
    <p:sldId id="654" r:id="rId191"/>
    <p:sldId id="651" r:id="rId192"/>
    <p:sldId id="655" r:id="rId193"/>
    <p:sldId id="657" r:id="rId194"/>
    <p:sldId id="656" r:id="rId195"/>
    <p:sldId id="658" r:id="rId196"/>
    <p:sldId id="659" r:id="rId197"/>
    <p:sldId id="889" r:id="rId198"/>
    <p:sldId id="890" r:id="rId199"/>
    <p:sldId id="661" r:id="rId200"/>
    <p:sldId id="891" r:id="rId201"/>
    <p:sldId id="622" r:id="rId202"/>
    <p:sldId id="892" r:id="rId203"/>
    <p:sldId id="663" r:id="rId204"/>
    <p:sldId id="664" r:id="rId205"/>
    <p:sldId id="665" r:id="rId206"/>
    <p:sldId id="666" r:id="rId207"/>
    <p:sldId id="667" r:id="rId208"/>
    <p:sldId id="624" r:id="rId209"/>
    <p:sldId id="893" r:id="rId210"/>
    <p:sldId id="894" r:id="rId211"/>
    <p:sldId id="895" r:id="rId212"/>
    <p:sldId id="896" r:id="rId213"/>
    <p:sldId id="897" r:id="rId214"/>
    <p:sldId id="898" r:id="rId215"/>
    <p:sldId id="673" r:id="rId216"/>
    <p:sldId id="899" r:id="rId217"/>
    <p:sldId id="900" r:id="rId218"/>
    <p:sldId id="901" r:id="rId219"/>
    <p:sldId id="902" r:id="rId220"/>
    <p:sldId id="681" r:id="rId221"/>
    <p:sldId id="682" r:id="rId222"/>
    <p:sldId id="683" r:id="rId223"/>
    <p:sldId id="678" r:id="rId224"/>
    <p:sldId id="903" r:id="rId225"/>
    <p:sldId id="904" r:id="rId226"/>
    <p:sldId id="905" r:id="rId227"/>
    <p:sldId id="688" r:id="rId228"/>
    <p:sldId id="689" r:id="rId229"/>
    <p:sldId id="687" r:id="rId230"/>
    <p:sldId id="690" r:id="rId231"/>
    <p:sldId id="691" r:id="rId232"/>
    <p:sldId id="692" r:id="rId233"/>
    <p:sldId id="693" r:id="rId234"/>
    <p:sldId id="906" r:id="rId235"/>
    <p:sldId id="694" r:id="rId236"/>
    <p:sldId id="696" r:id="rId237"/>
    <p:sldId id="695" r:id="rId238"/>
    <p:sldId id="907" r:id="rId239"/>
    <p:sldId id="697" r:id="rId240"/>
    <p:sldId id="698" r:id="rId241"/>
    <p:sldId id="500" r:id="rId242"/>
    <p:sldId id="699" r:id="rId243"/>
    <p:sldId id="700" r:id="rId244"/>
    <p:sldId id="701" r:id="rId245"/>
    <p:sldId id="702" r:id="rId246"/>
    <p:sldId id="703" r:id="rId247"/>
    <p:sldId id="704" r:id="rId248"/>
    <p:sldId id="705" r:id="rId249"/>
    <p:sldId id="501" r:id="rId250"/>
    <p:sldId id="706" r:id="rId251"/>
    <p:sldId id="707" r:id="rId252"/>
    <p:sldId id="627" r:id="rId253"/>
    <p:sldId id="746" r:id="rId254"/>
    <p:sldId id="747" r:id="rId255"/>
    <p:sldId id="748" r:id="rId256"/>
    <p:sldId id="749" r:id="rId257"/>
    <p:sldId id="751" r:id="rId258"/>
    <p:sldId id="752" r:id="rId259"/>
    <p:sldId id="753" r:id="rId260"/>
    <p:sldId id="756" r:id="rId261"/>
    <p:sldId id="754" r:id="rId262"/>
    <p:sldId id="755" r:id="rId263"/>
    <p:sldId id="757" r:id="rId264"/>
    <p:sldId id="758" r:id="rId265"/>
    <p:sldId id="761" r:id="rId266"/>
    <p:sldId id="759" r:id="rId267"/>
    <p:sldId id="760" r:id="rId268"/>
    <p:sldId id="750" r:id="rId269"/>
    <p:sldId id="908" r:id="rId270"/>
    <p:sldId id="762" r:id="rId271"/>
    <p:sldId id="763" r:id="rId272"/>
    <p:sldId id="766" r:id="rId273"/>
    <p:sldId id="767" r:id="rId274"/>
    <p:sldId id="768" r:id="rId275"/>
    <p:sldId id="909" r:id="rId276"/>
    <p:sldId id="775" r:id="rId277"/>
    <p:sldId id="777" r:id="rId278"/>
    <p:sldId id="776" r:id="rId279"/>
    <p:sldId id="910" r:id="rId280"/>
    <p:sldId id="770" r:id="rId281"/>
    <p:sldId id="771" r:id="rId282"/>
    <p:sldId id="772" r:id="rId283"/>
    <p:sldId id="773" r:id="rId284"/>
    <p:sldId id="774" r:id="rId285"/>
    <p:sldId id="778" r:id="rId286"/>
    <p:sldId id="779" r:id="rId287"/>
    <p:sldId id="782" r:id="rId288"/>
    <p:sldId id="780" r:id="rId289"/>
    <p:sldId id="783" r:id="rId290"/>
    <p:sldId id="784" r:id="rId291"/>
    <p:sldId id="781" r:id="rId292"/>
    <p:sldId id="785" r:id="rId293"/>
    <p:sldId id="786" r:id="rId294"/>
    <p:sldId id="787" r:id="rId295"/>
    <p:sldId id="788" r:id="rId296"/>
    <p:sldId id="789" r:id="rId297"/>
    <p:sldId id="790" r:id="rId298"/>
    <p:sldId id="791" r:id="rId299"/>
    <p:sldId id="793" r:id="rId300"/>
    <p:sldId id="803" r:id="rId301"/>
    <p:sldId id="911" r:id="rId302"/>
    <p:sldId id="802" r:id="rId303"/>
    <p:sldId id="798" r:id="rId304"/>
    <p:sldId id="794" r:id="rId305"/>
    <p:sldId id="795" r:id="rId306"/>
    <p:sldId id="796" r:id="rId307"/>
    <p:sldId id="797" r:id="rId308"/>
    <p:sldId id="799" r:id="rId309"/>
    <p:sldId id="912" r:id="rId310"/>
    <p:sldId id="913" r:id="rId311"/>
    <p:sldId id="914" r:id="rId312"/>
    <p:sldId id="291" r:id="rId313"/>
  </p:sldIdLst>
  <p:sldSz cx="12192000" cy="6858000"/>
  <p:notesSz cx="6858000" cy="9144000"/>
  <p:custDataLst>
    <p:tags r:id="rId316"/>
  </p:custDataLst>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3"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2" autoAdjust="0"/>
    <p:restoredTop sz="80056" autoAdjust="0"/>
  </p:normalViewPr>
  <p:slideViewPr>
    <p:cSldViewPr snapToGrid="0">
      <p:cViewPr varScale="1">
        <p:scale>
          <a:sx n="98" d="100"/>
          <a:sy n="98" d="100"/>
        </p:scale>
        <p:origin x="952" y="184"/>
      </p:cViewPr>
      <p:guideLst>
        <p:guide pos="423"/>
        <p:guide pos="7257"/>
        <p:guide orient="horz" pos="414"/>
        <p:guide orient="horz" pos="3906"/>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50" d="100"/>
        <a:sy n="50" d="100"/>
      </p:scale>
      <p:origin x="0" y="-3058"/>
    </p:cViewPr>
  </p:sorterViewPr>
  <p:notesViewPr>
    <p:cSldViewPr snapToGrid="0">
      <p:cViewPr varScale="1">
        <p:scale>
          <a:sx n="164" d="100"/>
          <a:sy n="164" d="100"/>
        </p:scale>
        <p:origin x="1944" y="1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handoutMaster" Target="handoutMasters/handout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gs" Target="tags/tag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2024年2月18日 Sunday</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2024年2月18日 Sunday</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slide" Target="../slides/slide15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slide" Target="../slides/slide16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lxr.free-electrons.com/source/include/linux/sched.h?V=4.5#L1492"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lxr.free-electrons.com/source/include/linux/sched.h?v=4.5#L1390"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主讲</a:t>
            </a: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#tree</a:t>
            </a:r>
            <a:r>
              <a:rPr lang="zh-CN" altLang="en-US" dirty="0"/>
              <a:t> </a:t>
            </a:r>
            <a:r>
              <a:rPr lang="en-US" altLang="zh-CN" dirty="0"/>
              <a:t>/ |more</a:t>
            </a:r>
          </a:p>
          <a:p>
            <a:r>
              <a:rPr lang="en-US" altLang="zh-CN" dirty="0"/>
              <a:t>#df –T -h</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a:t>
            </a:fld>
            <a:endParaRPr lang="zh-CN" altLang="en-US" dirty="0"/>
          </a:p>
        </p:txBody>
      </p:sp>
    </p:spTree>
    <p:extLst>
      <p:ext uri="{BB962C8B-B14F-4D97-AF65-F5344CB8AC3E}">
        <p14:creationId xmlns:p14="http://schemas.microsoft.com/office/powerpoint/2010/main" val="7541510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0F78F074-03D4-46CB-BA5B-2E3C60A08F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23731C-8C11-4853-848D-35FE7C7AE67A}" type="slidenum">
              <a:rPr lang="en-US" altLang="zh-CN">
                <a:solidFill>
                  <a:srgbClr val="000000"/>
                </a:solidFill>
              </a:rPr>
              <a:pPr/>
              <a:t>140</a:t>
            </a:fld>
            <a:endParaRPr lang="en-US" altLang="zh-CN">
              <a:solidFill>
                <a:srgbClr val="000000"/>
              </a:solidFill>
            </a:endParaRPr>
          </a:p>
        </p:txBody>
      </p:sp>
      <p:sp>
        <p:nvSpPr>
          <p:cNvPr id="123907" name="Rectangle 2">
            <a:extLst>
              <a:ext uri="{FF2B5EF4-FFF2-40B4-BE49-F238E27FC236}">
                <a16:creationId xmlns:a16="http://schemas.microsoft.com/office/drawing/2014/main" id="{1DF31B00-867F-49A4-AC4B-47EF131CBD36}"/>
              </a:ext>
            </a:extLst>
          </p:cNvPr>
          <p:cNvSpPr>
            <a:spLocks noGrp="1" noRot="1" noChangeAspect="1" noChangeArrowheads="1" noTextEdit="1"/>
          </p:cNvSpPr>
          <p:nvPr>
            <p:ph type="sldImg"/>
          </p:nvPr>
        </p:nvSpPr>
        <p:spPr>
          <a:xfrm>
            <a:off x="2752725" y="539750"/>
            <a:ext cx="4727575" cy="2660650"/>
          </a:xfrm>
        </p:spPr>
      </p:sp>
      <p:sp>
        <p:nvSpPr>
          <p:cNvPr id="123908" name="Rectangle 3">
            <a:extLst>
              <a:ext uri="{FF2B5EF4-FFF2-40B4-BE49-F238E27FC236}">
                <a16:creationId xmlns:a16="http://schemas.microsoft.com/office/drawing/2014/main" id="{F4B7905D-1DFC-49F8-86D9-478146B01CE1}"/>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40759926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8D2198A9-C6F2-48EA-A523-39CA48B8E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C1DA3A-DE55-4DF9-AD58-FC0B7A263006}" type="slidenum">
              <a:rPr lang="en-US" altLang="zh-CN">
                <a:solidFill>
                  <a:srgbClr val="000000"/>
                </a:solidFill>
              </a:rPr>
              <a:pPr/>
              <a:t>141</a:t>
            </a:fld>
            <a:endParaRPr lang="en-US" altLang="zh-CN">
              <a:solidFill>
                <a:srgbClr val="000000"/>
              </a:solidFill>
            </a:endParaRPr>
          </a:p>
        </p:txBody>
      </p:sp>
      <p:sp>
        <p:nvSpPr>
          <p:cNvPr id="125955" name="Rectangle 2">
            <a:extLst>
              <a:ext uri="{FF2B5EF4-FFF2-40B4-BE49-F238E27FC236}">
                <a16:creationId xmlns:a16="http://schemas.microsoft.com/office/drawing/2014/main" id="{4BEAEC14-153B-4F61-AFB4-8F45CD1D687C}"/>
              </a:ext>
            </a:extLst>
          </p:cNvPr>
          <p:cNvSpPr>
            <a:spLocks noGrp="1" noRot="1" noChangeAspect="1" noChangeArrowheads="1" noTextEdit="1"/>
          </p:cNvSpPr>
          <p:nvPr>
            <p:ph type="sldImg"/>
          </p:nvPr>
        </p:nvSpPr>
        <p:spPr>
          <a:xfrm>
            <a:off x="2752725" y="539750"/>
            <a:ext cx="4727575" cy="2660650"/>
          </a:xfrm>
        </p:spPr>
      </p:sp>
      <p:sp>
        <p:nvSpPr>
          <p:cNvPr id="125956" name="Rectangle 3">
            <a:extLst>
              <a:ext uri="{FF2B5EF4-FFF2-40B4-BE49-F238E27FC236}">
                <a16:creationId xmlns:a16="http://schemas.microsoft.com/office/drawing/2014/main" id="{B8449D47-05CE-43C2-BD38-E3BD3E1553E5}"/>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r>
              <a:rPr lang="zh-CN" altLang="en-US" dirty="0"/>
              <a:t>僵尸进程：已经终止，但父进程尚未对其进行善后处理的进程。</a:t>
            </a:r>
            <a:endParaRPr lang="zh-CN" altLang="zh-CN" dirty="0"/>
          </a:p>
        </p:txBody>
      </p:sp>
    </p:spTree>
    <p:extLst>
      <p:ext uri="{BB962C8B-B14F-4D97-AF65-F5344CB8AC3E}">
        <p14:creationId xmlns:p14="http://schemas.microsoft.com/office/powerpoint/2010/main" val="6323704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E84196B-EFAB-44ED-88FC-9555D9F6A5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F3DAFC-DDD0-4847-8665-EF7BC5A6D571}" type="slidenum">
              <a:rPr lang="en-US" altLang="zh-CN">
                <a:solidFill>
                  <a:srgbClr val="000000"/>
                </a:solidFill>
              </a:rPr>
              <a:pPr/>
              <a:t>142</a:t>
            </a:fld>
            <a:endParaRPr lang="en-US" altLang="zh-CN">
              <a:solidFill>
                <a:srgbClr val="000000"/>
              </a:solidFill>
            </a:endParaRPr>
          </a:p>
        </p:txBody>
      </p:sp>
      <p:sp>
        <p:nvSpPr>
          <p:cNvPr id="128003" name="Rectangle 2">
            <a:extLst>
              <a:ext uri="{FF2B5EF4-FFF2-40B4-BE49-F238E27FC236}">
                <a16:creationId xmlns:a16="http://schemas.microsoft.com/office/drawing/2014/main" id="{859AE932-4576-435B-95D5-C733801DA9B5}"/>
              </a:ext>
            </a:extLst>
          </p:cNvPr>
          <p:cNvSpPr>
            <a:spLocks noGrp="1" noRot="1" noChangeAspect="1" noChangeArrowheads="1" noTextEdit="1"/>
          </p:cNvSpPr>
          <p:nvPr>
            <p:ph type="sldImg"/>
          </p:nvPr>
        </p:nvSpPr>
        <p:spPr>
          <a:xfrm>
            <a:off x="2752725" y="539750"/>
            <a:ext cx="4727575" cy="2660650"/>
          </a:xfrm>
        </p:spPr>
      </p:sp>
      <p:sp>
        <p:nvSpPr>
          <p:cNvPr id="128004" name="Rectangle 3">
            <a:extLst>
              <a:ext uri="{FF2B5EF4-FFF2-40B4-BE49-F238E27FC236}">
                <a16:creationId xmlns:a16="http://schemas.microsoft.com/office/drawing/2014/main" id="{3AF53B18-9BBB-4763-81B4-E6BB442D624E}"/>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21834451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DC1BA404-0448-4E30-B7DB-8CA18E8659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724248-70E0-49DE-BF58-E8C541CE3432}" type="slidenum">
              <a:rPr lang="en-US" altLang="zh-CN">
                <a:solidFill>
                  <a:srgbClr val="000000"/>
                </a:solidFill>
              </a:rPr>
              <a:pPr/>
              <a:t>143</a:t>
            </a:fld>
            <a:endParaRPr lang="en-US" altLang="zh-CN">
              <a:solidFill>
                <a:srgbClr val="000000"/>
              </a:solidFill>
            </a:endParaRPr>
          </a:p>
        </p:txBody>
      </p:sp>
      <p:sp>
        <p:nvSpPr>
          <p:cNvPr id="130051" name="Rectangle 2">
            <a:extLst>
              <a:ext uri="{FF2B5EF4-FFF2-40B4-BE49-F238E27FC236}">
                <a16:creationId xmlns:a16="http://schemas.microsoft.com/office/drawing/2014/main" id="{D76E01B3-4810-4228-8E77-E562C53871B1}"/>
              </a:ext>
            </a:extLst>
          </p:cNvPr>
          <p:cNvSpPr>
            <a:spLocks noGrp="1" noRot="1" noChangeAspect="1" noChangeArrowheads="1" noTextEdit="1"/>
          </p:cNvSpPr>
          <p:nvPr>
            <p:ph type="sldImg"/>
          </p:nvPr>
        </p:nvSpPr>
        <p:spPr>
          <a:xfrm>
            <a:off x="2752725" y="539750"/>
            <a:ext cx="4727575" cy="2660650"/>
          </a:xfrm>
        </p:spPr>
      </p:sp>
      <p:sp>
        <p:nvSpPr>
          <p:cNvPr id="130052" name="Rectangle 3">
            <a:extLst>
              <a:ext uri="{FF2B5EF4-FFF2-40B4-BE49-F238E27FC236}">
                <a16:creationId xmlns:a16="http://schemas.microsoft.com/office/drawing/2014/main" id="{39C95473-01A5-4ECD-8AB6-F4EC6774BA9B}"/>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3397287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FD794E16-83A7-4475-A028-6A45EEBC3E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E1E90F-16C8-4B58-85B1-F7AC5ADB10DA}" type="slidenum">
              <a:rPr lang="en-US" altLang="zh-CN"/>
              <a:pPr/>
              <a:t>144</a:t>
            </a:fld>
            <a:endParaRPr lang="en-US" altLang="zh-CN"/>
          </a:p>
        </p:txBody>
      </p:sp>
      <p:sp>
        <p:nvSpPr>
          <p:cNvPr id="132099" name="Rectangle 2">
            <a:extLst>
              <a:ext uri="{FF2B5EF4-FFF2-40B4-BE49-F238E27FC236}">
                <a16:creationId xmlns:a16="http://schemas.microsoft.com/office/drawing/2014/main" id="{A13694EF-2E33-4ABC-9E7D-C7B6D97E15DE}"/>
              </a:ext>
            </a:extLst>
          </p:cNvPr>
          <p:cNvSpPr>
            <a:spLocks noGrp="1" noRot="1" noChangeAspect="1" noChangeArrowheads="1" noTextEdit="1"/>
          </p:cNvSpPr>
          <p:nvPr>
            <p:ph type="sldImg"/>
          </p:nvPr>
        </p:nvSpPr>
        <p:spPr>
          <a:xfrm>
            <a:off x="2752725" y="539750"/>
            <a:ext cx="4727575" cy="2660650"/>
          </a:xfrm>
        </p:spPr>
      </p:sp>
      <p:sp>
        <p:nvSpPr>
          <p:cNvPr id="132100" name="Rectangle 3">
            <a:extLst>
              <a:ext uri="{FF2B5EF4-FFF2-40B4-BE49-F238E27FC236}">
                <a16:creationId xmlns:a16="http://schemas.microsoft.com/office/drawing/2014/main" id="{A8C53D33-D893-4D8B-A50E-F5D168DF969F}"/>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028228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C63E94C3-1DF2-4225-BD52-84F6CDD99E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294283-0F7A-4156-A2E5-0A4B83B3B5BE}" type="slidenum">
              <a:rPr lang="en-US" altLang="zh-CN"/>
              <a:pPr/>
              <a:t>145</a:t>
            </a:fld>
            <a:endParaRPr lang="en-US" altLang="zh-CN"/>
          </a:p>
        </p:txBody>
      </p:sp>
      <p:sp>
        <p:nvSpPr>
          <p:cNvPr id="134147" name="Rectangle 2">
            <a:extLst>
              <a:ext uri="{FF2B5EF4-FFF2-40B4-BE49-F238E27FC236}">
                <a16:creationId xmlns:a16="http://schemas.microsoft.com/office/drawing/2014/main" id="{CBE28636-A962-4637-ABF4-5AD96405457D}"/>
              </a:ext>
            </a:extLst>
          </p:cNvPr>
          <p:cNvSpPr>
            <a:spLocks noGrp="1" noRot="1" noChangeAspect="1" noChangeArrowheads="1" noTextEdit="1"/>
          </p:cNvSpPr>
          <p:nvPr>
            <p:ph type="sldImg"/>
          </p:nvPr>
        </p:nvSpPr>
        <p:spPr>
          <a:xfrm>
            <a:off x="2752725" y="539750"/>
            <a:ext cx="4727575" cy="2660650"/>
          </a:xfrm>
        </p:spPr>
      </p:sp>
      <p:sp>
        <p:nvSpPr>
          <p:cNvPr id="134148" name="Rectangle 3">
            <a:extLst>
              <a:ext uri="{FF2B5EF4-FFF2-40B4-BE49-F238E27FC236}">
                <a16:creationId xmlns:a16="http://schemas.microsoft.com/office/drawing/2014/main" id="{ED437AB5-4627-4A01-9F55-F3C8EDC5D811}"/>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4019414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B3A4977A-53F3-47C1-A92D-0C6C709FC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8E1F67-847E-4612-B481-E2BE42FFB7FC}" type="slidenum">
              <a:rPr lang="en-US" altLang="zh-CN"/>
              <a:pPr/>
              <a:t>146</a:t>
            </a:fld>
            <a:endParaRPr lang="en-US" altLang="zh-CN"/>
          </a:p>
        </p:txBody>
      </p:sp>
      <p:sp>
        <p:nvSpPr>
          <p:cNvPr id="137219" name="Rectangle 2">
            <a:extLst>
              <a:ext uri="{FF2B5EF4-FFF2-40B4-BE49-F238E27FC236}">
                <a16:creationId xmlns:a16="http://schemas.microsoft.com/office/drawing/2014/main" id="{5D69ABF2-E41E-46BF-9C6C-71B8C2AD9FD0}"/>
              </a:ext>
            </a:extLst>
          </p:cNvPr>
          <p:cNvSpPr>
            <a:spLocks noGrp="1" noRot="1" noChangeAspect="1" noChangeArrowheads="1" noTextEdit="1"/>
          </p:cNvSpPr>
          <p:nvPr>
            <p:ph type="sldImg"/>
          </p:nvPr>
        </p:nvSpPr>
        <p:spPr>
          <a:xfrm>
            <a:off x="2752725" y="539750"/>
            <a:ext cx="4727575" cy="2660650"/>
          </a:xfrm>
        </p:spPr>
      </p:sp>
      <p:sp>
        <p:nvSpPr>
          <p:cNvPr id="137220" name="Rectangle 3">
            <a:extLst>
              <a:ext uri="{FF2B5EF4-FFF2-40B4-BE49-F238E27FC236}">
                <a16:creationId xmlns:a16="http://schemas.microsoft.com/office/drawing/2014/main" id="{DE2111F9-32C4-4F09-9F44-FE5F5B234FD8}"/>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5207336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E198DE49-7320-4AEE-AF69-42FD2695F4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C06CA8-D87A-4857-8620-8286B4766EB6}" type="slidenum">
              <a:rPr lang="en-US" altLang="zh-CN"/>
              <a:pPr/>
              <a:t>147</a:t>
            </a:fld>
            <a:endParaRPr lang="en-US" altLang="zh-CN"/>
          </a:p>
        </p:txBody>
      </p:sp>
      <p:sp>
        <p:nvSpPr>
          <p:cNvPr id="140291" name="Rectangle 2">
            <a:extLst>
              <a:ext uri="{FF2B5EF4-FFF2-40B4-BE49-F238E27FC236}">
                <a16:creationId xmlns:a16="http://schemas.microsoft.com/office/drawing/2014/main" id="{42823176-CFE5-4351-A718-0F31335E6D0F}"/>
              </a:ext>
            </a:extLst>
          </p:cNvPr>
          <p:cNvSpPr>
            <a:spLocks noGrp="1" noRot="1" noChangeAspect="1" noChangeArrowheads="1" noTextEdit="1"/>
          </p:cNvSpPr>
          <p:nvPr>
            <p:ph type="sldImg"/>
          </p:nvPr>
        </p:nvSpPr>
        <p:spPr>
          <a:xfrm>
            <a:off x="2752725" y="539750"/>
            <a:ext cx="4727575" cy="2660650"/>
          </a:xfrm>
        </p:spPr>
      </p:sp>
      <p:sp>
        <p:nvSpPr>
          <p:cNvPr id="140292" name="Rectangle 3">
            <a:extLst>
              <a:ext uri="{FF2B5EF4-FFF2-40B4-BE49-F238E27FC236}">
                <a16:creationId xmlns:a16="http://schemas.microsoft.com/office/drawing/2014/main" id="{51AFF6A8-7E03-44E4-8110-C71BA0FED0AB}"/>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42688039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8B57BF19-3233-40A8-A74A-86F68C6114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8E33E3-26D9-48D7-A0B5-46DDA864CF57}" type="slidenum">
              <a:rPr lang="en-US" altLang="zh-CN"/>
              <a:pPr/>
              <a:t>148</a:t>
            </a:fld>
            <a:endParaRPr lang="en-US" altLang="zh-CN"/>
          </a:p>
        </p:txBody>
      </p:sp>
      <p:sp>
        <p:nvSpPr>
          <p:cNvPr id="143363" name="Rectangle 2">
            <a:extLst>
              <a:ext uri="{FF2B5EF4-FFF2-40B4-BE49-F238E27FC236}">
                <a16:creationId xmlns:a16="http://schemas.microsoft.com/office/drawing/2014/main" id="{7AD17F69-CF8B-4780-8A8C-BA32CCB3E144}"/>
              </a:ext>
            </a:extLst>
          </p:cNvPr>
          <p:cNvSpPr>
            <a:spLocks noGrp="1" noRot="1" noChangeAspect="1" noChangeArrowheads="1" noTextEdit="1"/>
          </p:cNvSpPr>
          <p:nvPr>
            <p:ph type="sldImg"/>
          </p:nvPr>
        </p:nvSpPr>
        <p:spPr>
          <a:xfrm>
            <a:off x="2752725" y="539750"/>
            <a:ext cx="4727575" cy="2660650"/>
          </a:xfrm>
        </p:spPr>
      </p:sp>
      <p:sp>
        <p:nvSpPr>
          <p:cNvPr id="143364" name="Rectangle 3">
            <a:extLst>
              <a:ext uri="{FF2B5EF4-FFF2-40B4-BE49-F238E27FC236}">
                <a16:creationId xmlns:a16="http://schemas.microsoft.com/office/drawing/2014/main" id="{40156A89-AE4E-4B00-867F-8FF4A07A62B3}"/>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24220596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8499A41F-AD8B-495D-B7CD-DC79B854FB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D0A01E-11B7-414A-8C35-8272DFEF5A60}" type="slidenum">
              <a:rPr lang="en-US" altLang="zh-CN"/>
              <a:pPr/>
              <a:t>149</a:t>
            </a:fld>
            <a:endParaRPr lang="en-US" altLang="zh-CN"/>
          </a:p>
        </p:txBody>
      </p:sp>
      <p:sp>
        <p:nvSpPr>
          <p:cNvPr id="145411" name="Rectangle 2">
            <a:extLst>
              <a:ext uri="{FF2B5EF4-FFF2-40B4-BE49-F238E27FC236}">
                <a16:creationId xmlns:a16="http://schemas.microsoft.com/office/drawing/2014/main" id="{7377296A-104F-4DC8-B8F1-31D26AE8FD2A}"/>
              </a:ext>
            </a:extLst>
          </p:cNvPr>
          <p:cNvSpPr>
            <a:spLocks noGrp="1" noRot="1" noChangeAspect="1" noChangeArrowheads="1" noTextEdit="1"/>
          </p:cNvSpPr>
          <p:nvPr>
            <p:ph type="sldImg"/>
          </p:nvPr>
        </p:nvSpPr>
        <p:spPr>
          <a:xfrm>
            <a:off x="2752725" y="539750"/>
            <a:ext cx="4727575" cy="2660650"/>
          </a:xfrm>
        </p:spPr>
      </p:sp>
      <p:sp>
        <p:nvSpPr>
          <p:cNvPr id="145412" name="Rectangle 3">
            <a:extLst>
              <a:ext uri="{FF2B5EF4-FFF2-40B4-BE49-F238E27FC236}">
                <a16:creationId xmlns:a16="http://schemas.microsoft.com/office/drawing/2014/main" id="{D7224EC5-5010-4CC2-AC77-69563520721A}"/>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67820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Linux</a:t>
            </a:r>
            <a:r>
              <a:rPr lang="zh-CN" altLang="en-US" dirty="0"/>
              <a:t>操作系统功能强大，与其他操作系统相比，其具有下述主要的功能特征。</a:t>
            </a:r>
          </a:p>
          <a:p>
            <a:r>
              <a:rPr lang="en-US" altLang="zh-CN" dirty="0"/>
              <a:t>1</a:t>
            </a:r>
            <a:r>
              <a:rPr lang="zh-CN" altLang="en-US" dirty="0"/>
              <a:t>、开放性：遵循开放系统互连</a:t>
            </a:r>
            <a:r>
              <a:rPr lang="en-US" altLang="zh-CN" dirty="0"/>
              <a:t>(OSI)</a:t>
            </a:r>
            <a:r>
              <a:rPr lang="zh-CN" altLang="en-US" dirty="0"/>
              <a:t>国际标准。</a:t>
            </a:r>
          </a:p>
          <a:p>
            <a:r>
              <a:rPr lang="en-US" altLang="zh-CN" dirty="0"/>
              <a:t>2</a:t>
            </a:r>
            <a:r>
              <a:rPr lang="zh-CN" altLang="en-US" dirty="0"/>
              <a:t>、多用户：</a:t>
            </a:r>
            <a:r>
              <a:rPr lang="en-US" altLang="zh-CN" dirty="0"/>
              <a:t>Linux</a:t>
            </a:r>
            <a:r>
              <a:rPr lang="zh-CN" altLang="en-US" dirty="0"/>
              <a:t>支持多用户，操作系统资源可以被不同用户使用，每个用户对自己的资源</a:t>
            </a:r>
            <a:r>
              <a:rPr lang="en-US" altLang="zh-CN" dirty="0"/>
              <a:t>(</a:t>
            </a:r>
            <a:r>
              <a:rPr lang="zh-CN" altLang="en-US" dirty="0"/>
              <a:t>例如：文件、设备</a:t>
            </a:r>
            <a:r>
              <a:rPr lang="en-US" altLang="zh-CN" dirty="0"/>
              <a:t>)</a:t>
            </a:r>
            <a:r>
              <a:rPr lang="zh-CN" altLang="en-US" dirty="0"/>
              <a:t>具有特定的权限，这样可以保证每个用户之间互不影响。</a:t>
            </a:r>
          </a:p>
          <a:p>
            <a:r>
              <a:rPr lang="en-US" altLang="zh-CN" dirty="0"/>
              <a:t>3</a:t>
            </a:r>
            <a:r>
              <a:rPr lang="zh-CN" altLang="en-US" dirty="0"/>
              <a:t>、多任务：</a:t>
            </a:r>
            <a:r>
              <a:rPr lang="en-US" altLang="zh-CN" dirty="0"/>
              <a:t>Linux</a:t>
            </a:r>
            <a:r>
              <a:rPr lang="zh-CN" altLang="en-US" dirty="0"/>
              <a:t>可以使多个程序同时并独立地运行。计算机同时执行多个程序，而同时各个程序的运行互相独立。 </a:t>
            </a:r>
          </a:p>
          <a:p>
            <a:r>
              <a:rPr lang="en-US" altLang="zh-CN" dirty="0"/>
              <a:t>4</a:t>
            </a:r>
            <a:r>
              <a:rPr lang="zh-CN" altLang="en-US" dirty="0"/>
              <a:t>、良好的用户界面：</a:t>
            </a:r>
            <a:r>
              <a:rPr lang="en-US" altLang="zh-CN" dirty="0"/>
              <a:t>Linux</a:t>
            </a:r>
            <a:r>
              <a:rPr lang="zh-CN" altLang="en-US" dirty="0"/>
              <a:t>向用户提供了两种界面：字符界面和图形界面。在字符界面用户可以通过键盘输入相应的指令来进行操作。</a:t>
            </a:r>
            <a:r>
              <a:rPr lang="en-US" altLang="zh-CN" dirty="0"/>
              <a:t>Linux</a:t>
            </a:r>
            <a:r>
              <a:rPr lang="zh-CN" altLang="en-US" dirty="0"/>
              <a:t>还为用户提供了图形用户界面，它类似于</a:t>
            </a:r>
            <a:r>
              <a:rPr lang="en-US" altLang="zh-CN" dirty="0"/>
              <a:t>Windows</a:t>
            </a:r>
            <a:r>
              <a:rPr lang="zh-CN" altLang="en-US" dirty="0"/>
              <a:t>图形界面的</a:t>
            </a:r>
            <a:r>
              <a:rPr lang="en-US" altLang="zh-CN" dirty="0"/>
              <a:t>X-Window</a:t>
            </a:r>
            <a:r>
              <a:rPr lang="zh-CN" altLang="en-US" dirty="0"/>
              <a:t>系统。它利用鼠标、菜单、窗口、滚动条等设施，给用户呈现一个直观、易操作、交互性强的友好的图形化界面。在</a:t>
            </a:r>
            <a:r>
              <a:rPr lang="en-US" altLang="zh-CN" dirty="0"/>
              <a:t>X-Window</a:t>
            </a:r>
            <a:r>
              <a:rPr lang="zh-CN" altLang="en-US" dirty="0"/>
              <a:t>环境中就和在</a:t>
            </a:r>
            <a:r>
              <a:rPr lang="en-US" altLang="zh-CN" dirty="0"/>
              <a:t>Windows</a:t>
            </a:r>
            <a:r>
              <a:rPr lang="zh-CN" altLang="en-US" dirty="0"/>
              <a:t>中相似，可以说是一个</a:t>
            </a:r>
            <a:r>
              <a:rPr lang="en-US" altLang="zh-CN" dirty="0"/>
              <a:t>Linux</a:t>
            </a:r>
            <a:r>
              <a:rPr lang="zh-CN" altLang="en-US" dirty="0"/>
              <a:t>版的</a:t>
            </a:r>
            <a:r>
              <a:rPr lang="en-US" altLang="zh-CN" dirty="0"/>
              <a:t>Windows</a:t>
            </a:r>
            <a:r>
              <a:rPr lang="zh-CN" altLang="en-US" dirty="0"/>
              <a:t>。</a:t>
            </a:r>
          </a:p>
          <a:p>
            <a:r>
              <a:rPr lang="en-US" altLang="zh-CN" dirty="0"/>
              <a:t>5</a:t>
            </a:r>
            <a:r>
              <a:rPr lang="zh-CN" altLang="en-US" dirty="0"/>
              <a:t>、设备独立性：操作系统把所有外部设备统一当作文件来看待，只要安装驱动程序，任何用户都可以像使用文件一样，操纵和使用这些设备。</a:t>
            </a:r>
            <a:r>
              <a:rPr lang="en-US" altLang="zh-CN" dirty="0"/>
              <a:t>Linux</a:t>
            </a:r>
            <a:r>
              <a:rPr lang="zh-CN" altLang="en-US" dirty="0"/>
              <a:t>是具有设备独立性的操作系统，内核具有高度适应能力。</a:t>
            </a:r>
          </a:p>
          <a:p>
            <a:r>
              <a:rPr lang="en-US" altLang="zh-CN" dirty="0"/>
              <a:t>6</a:t>
            </a:r>
            <a:r>
              <a:rPr lang="zh-CN" altLang="en-US" dirty="0"/>
              <a:t>、提供了丰富的网络功能：完善的内置网络是</a:t>
            </a:r>
            <a:r>
              <a:rPr lang="en-US" altLang="zh-CN" dirty="0"/>
              <a:t>Linux</a:t>
            </a:r>
            <a:r>
              <a:rPr lang="zh-CN" altLang="en-US" dirty="0"/>
              <a:t>操作系统的一大特点。</a:t>
            </a:r>
          </a:p>
          <a:p>
            <a:r>
              <a:rPr lang="en-US" altLang="zh-CN" dirty="0"/>
              <a:t>7</a:t>
            </a:r>
            <a:r>
              <a:rPr lang="zh-CN" altLang="en-US" dirty="0"/>
              <a:t>、可靠的安全系统：</a:t>
            </a:r>
            <a:r>
              <a:rPr lang="en-US" altLang="zh-CN" dirty="0"/>
              <a:t>Linux</a:t>
            </a:r>
            <a:r>
              <a:rPr lang="zh-CN" altLang="en-US" dirty="0"/>
              <a:t>采取了许多安全技术措施，包括对读、写控制，带保护的子系统，审计跟踪，核心授权等，这为网络多用户</a:t>
            </a:r>
            <a:r>
              <a:rPr lang="zh-CN" altLang="en-US" sz="1050" dirty="0"/>
              <a:t>环境中的用户提供了必要的安全保障。</a:t>
            </a:r>
          </a:p>
          <a:p>
            <a:r>
              <a:rPr lang="en-US" altLang="zh-CN" sz="1050" dirty="0"/>
              <a:t>8</a:t>
            </a:r>
            <a:r>
              <a:rPr lang="zh-CN" altLang="en-US" sz="1050" dirty="0"/>
              <a:t>、良好的可移植性：将</a:t>
            </a:r>
            <a:r>
              <a:rPr lang="en-US" altLang="zh-CN" sz="1050" dirty="0"/>
              <a:t>Linux</a:t>
            </a:r>
            <a:r>
              <a:rPr lang="zh-CN" altLang="en-US" sz="1050" dirty="0"/>
              <a:t>操作系统从一个平台转移到另一个平台使它仍然能够按照其自身的方式运行。</a:t>
            </a:r>
            <a:r>
              <a:rPr lang="en-US" altLang="zh-CN" sz="1050" dirty="0"/>
              <a:t>Linux</a:t>
            </a:r>
            <a:r>
              <a:rPr lang="zh-CN" altLang="en-US" sz="1050" dirty="0"/>
              <a:t>是一种可移植的操作系统，能够在从微型计算机到大型计算机的任何环境中和任何平台上运行。</a:t>
            </a:r>
            <a:r>
              <a:rPr lang="en-US" altLang="zh-CN" sz="1050" dirty="0"/>
              <a:t>Linux</a:t>
            </a:r>
            <a:r>
              <a:rPr lang="zh-CN" altLang="en-US" sz="1050" dirty="0"/>
              <a:t>可以运行在多种硬件平台上，如具有</a:t>
            </a:r>
            <a:r>
              <a:rPr lang="en-US" altLang="zh-CN" sz="1050" dirty="0"/>
              <a:t>x86</a:t>
            </a:r>
            <a:r>
              <a:rPr lang="zh-CN" altLang="en-US" sz="1050" dirty="0"/>
              <a:t>、</a:t>
            </a:r>
            <a:r>
              <a:rPr lang="en-US" altLang="zh-CN" sz="1050" dirty="0"/>
              <a:t>ARM</a:t>
            </a:r>
            <a:r>
              <a:rPr lang="zh-CN" altLang="en-US" sz="1050" dirty="0"/>
              <a:t>、</a:t>
            </a:r>
            <a:r>
              <a:rPr lang="en-US" altLang="zh-CN" sz="1050" dirty="0"/>
              <a:t>SPARC</a:t>
            </a:r>
            <a:r>
              <a:rPr lang="zh-CN" altLang="en-US" sz="1050" dirty="0"/>
              <a:t>、</a:t>
            </a:r>
            <a:r>
              <a:rPr lang="en-US" altLang="zh-CN" sz="1050" dirty="0"/>
              <a:t>Alpha</a:t>
            </a:r>
            <a:r>
              <a:rPr lang="zh-CN" altLang="en-US" sz="1050" dirty="0"/>
              <a:t>等处理器的平台。此外</a:t>
            </a:r>
            <a:r>
              <a:rPr lang="en-US" altLang="zh-CN" sz="1050" dirty="0"/>
              <a:t>Linux</a:t>
            </a:r>
            <a:r>
              <a:rPr lang="zh-CN" altLang="en-US" sz="1050" dirty="0"/>
              <a:t>还是一种嵌入式操作系统，可以运行在掌上电脑、机顶盒或游戏机上。</a:t>
            </a:r>
            <a:r>
              <a:rPr lang="en-US" altLang="zh-CN" sz="1050" dirty="0"/>
              <a:t>2001</a:t>
            </a:r>
            <a:r>
              <a:rPr lang="zh-CN" altLang="en-US" sz="1050" dirty="0"/>
              <a:t>年</a:t>
            </a:r>
            <a:r>
              <a:rPr lang="en-US" altLang="zh-CN" sz="1050" dirty="0"/>
              <a:t>1</a:t>
            </a:r>
            <a:r>
              <a:rPr lang="zh-CN" altLang="en-US" sz="1050" dirty="0"/>
              <a:t>月份发布的</a:t>
            </a:r>
            <a:r>
              <a:rPr lang="en-US" altLang="zh-CN" sz="1050" dirty="0"/>
              <a:t>Linux 2.4</a:t>
            </a:r>
            <a:r>
              <a:rPr lang="zh-CN" altLang="en-US" sz="1050" dirty="0"/>
              <a:t>版内核已经能够完全支持</a:t>
            </a:r>
            <a:r>
              <a:rPr lang="en-US" altLang="zh-CN" sz="1050" dirty="0"/>
              <a:t>Intel 64</a:t>
            </a:r>
            <a:r>
              <a:rPr lang="zh-CN" altLang="en-US" sz="1050" dirty="0"/>
              <a:t>位芯片架构。同时</a:t>
            </a:r>
            <a:r>
              <a:rPr lang="en-US" altLang="zh-CN" sz="1050" dirty="0"/>
              <a:t>Linux</a:t>
            </a:r>
            <a:r>
              <a:rPr lang="zh-CN" altLang="en-US" sz="1050" dirty="0"/>
              <a:t>也支持多处理器技术。多个处理器同时工作，使系统性能大大提高</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a:t>
            </a:fld>
            <a:endParaRPr lang="zh-CN" altLang="en-US" dirty="0"/>
          </a:p>
        </p:txBody>
      </p:sp>
    </p:spTree>
    <p:extLst>
      <p:ext uri="{BB962C8B-B14F-4D97-AF65-F5344CB8AC3E}">
        <p14:creationId xmlns:p14="http://schemas.microsoft.com/office/powerpoint/2010/main" val="12794237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C9B1E914-F268-42DC-870F-E050FDCAF6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71391D-C579-49E3-8EBB-975790D4019E}" type="slidenum">
              <a:rPr lang="en-US" altLang="zh-CN"/>
              <a:pPr/>
              <a:t>150</a:t>
            </a:fld>
            <a:endParaRPr lang="en-US" altLang="zh-CN"/>
          </a:p>
        </p:txBody>
      </p:sp>
      <p:sp>
        <p:nvSpPr>
          <p:cNvPr id="149507" name="Rectangle 2">
            <a:extLst>
              <a:ext uri="{FF2B5EF4-FFF2-40B4-BE49-F238E27FC236}">
                <a16:creationId xmlns:a16="http://schemas.microsoft.com/office/drawing/2014/main" id="{FC4EA091-38BE-4873-9E27-E92C2CD7B370}"/>
              </a:ext>
            </a:extLst>
          </p:cNvPr>
          <p:cNvSpPr>
            <a:spLocks noGrp="1" noRot="1" noChangeAspect="1" noChangeArrowheads="1" noTextEdit="1"/>
          </p:cNvSpPr>
          <p:nvPr>
            <p:ph type="sldImg"/>
          </p:nvPr>
        </p:nvSpPr>
        <p:spPr>
          <a:xfrm>
            <a:off x="2752725" y="539750"/>
            <a:ext cx="4727575" cy="2660650"/>
          </a:xfrm>
        </p:spPr>
      </p:sp>
      <p:sp>
        <p:nvSpPr>
          <p:cNvPr id="149508" name="Rectangle 3">
            <a:extLst>
              <a:ext uri="{FF2B5EF4-FFF2-40B4-BE49-F238E27FC236}">
                <a16:creationId xmlns:a16="http://schemas.microsoft.com/office/drawing/2014/main" id="{2B811856-E425-4FD1-ACF1-4D342D66BC22}"/>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41547734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151</a:t>
            </a:fld>
            <a:endParaRPr lang="en-US" altLang="zh-CN"/>
          </a:p>
        </p:txBody>
      </p:sp>
    </p:spTree>
    <p:extLst>
      <p:ext uri="{BB962C8B-B14F-4D97-AF65-F5344CB8AC3E}">
        <p14:creationId xmlns:p14="http://schemas.microsoft.com/office/powerpoint/2010/main" val="18890915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我们先来讨论文件系统的基本概念。</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152</a:t>
            </a:fld>
            <a:endParaRPr lang="en-US" altLang="zh-CN"/>
          </a:p>
        </p:txBody>
      </p:sp>
    </p:spTree>
    <p:extLst>
      <p:ext uri="{BB962C8B-B14F-4D97-AF65-F5344CB8AC3E}">
        <p14:creationId xmlns:p14="http://schemas.microsoft.com/office/powerpoint/2010/main" val="21541136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几乎其它任何的运行库都会倚赖于</a:t>
            </a:r>
            <a:r>
              <a:rPr lang="en-US" altLang="zh-CN" dirty="0" err="1"/>
              <a:t>glibc</a:t>
            </a:r>
            <a:r>
              <a:rPr lang="zh-CN" altLang="en-US" dirty="0"/>
              <a:t>。</a:t>
            </a:r>
          </a:p>
          <a:p>
            <a:r>
              <a:rPr lang="en-US" altLang="zh-CN" dirty="0" err="1"/>
              <a:t>glibc</a:t>
            </a:r>
            <a:r>
              <a:rPr lang="zh-CN" altLang="en-US" dirty="0"/>
              <a:t>除了封装</a:t>
            </a:r>
            <a:r>
              <a:rPr lang="en-US" altLang="zh-CN" dirty="0"/>
              <a:t>Linux</a:t>
            </a:r>
            <a:r>
              <a:rPr lang="zh-CN" altLang="en-US" dirty="0"/>
              <a:t>操作系统所提供的系统服务外，它本身也提供了许多其它一些必要功能服务的实现。</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153</a:t>
            </a:fld>
            <a:endParaRPr lang="zh-CN" altLang="en-US" dirty="0"/>
          </a:p>
        </p:txBody>
      </p:sp>
    </p:spTree>
    <p:extLst>
      <p:ext uri="{BB962C8B-B14F-4D97-AF65-F5344CB8AC3E}">
        <p14:creationId xmlns:p14="http://schemas.microsoft.com/office/powerpoint/2010/main" val="2195439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154</a:t>
            </a:fld>
            <a:endParaRPr lang="zh-CN" altLang="en-US" dirty="0"/>
          </a:p>
        </p:txBody>
      </p:sp>
    </p:spTree>
    <p:extLst>
      <p:ext uri="{BB962C8B-B14F-4D97-AF65-F5344CB8AC3E}">
        <p14:creationId xmlns:p14="http://schemas.microsoft.com/office/powerpoint/2010/main" val="28338219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幻灯片图像占位符 9217">
            <a:extLst>
              <a:ext uri="{FF2B5EF4-FFF2-40B4-BE49-F238E27FC236}">
                <a16:creationId xmlns:a16="http://schemas.microsoft.com/office/drawing/2014/main" id="{7EAC6AFF-EC2C-4DF7-8347-5CB7379B9991}"/>
              </a:ext>
            </a:extLst>
          </p:cNvPr>
          <p:cNvSpPr>
            <a:spLocks noGrp="1" noRot="1" noChangeAspect="1" noChangeArrowheads="1"/>
          </p:cNvSpPr>
          <p:nvPr>
            <p:ph type="sldImg" idx="4294967295"/>
          </p:nvPr>
        </p:nvSpPr>
        <p:spPr>
          <a:ln/>
          <a:extLst>
            <a:ext uri="{91240B29-F687-4F45-9708-019B960494DF}">
              <a14:hiddenLine xmlns:a14="http://schemas.microsoft.com/office/drawing/2010/main" w="1">
                <a:solidFill>
                  <a:srgbClr val="000000"/>
                </a:solidFill>
                <a:miter lim="800000"/>
                <a:headEnd/>
                <a:tailEnd/>
              </a14:hiddenLine>
            </a:ext>
          </a:extLst>
        </p:spPr>
      </p:sp>
      <p:sp>
        <p:nvSpPr>
          <p:cNvPr id="9219" name="文本占位符 9218">
            <a:extLst>
              <a:ext uri="{FF2B5EF4-FFF2-40B4-BE49-F238E27FC236}">
                <a16:creationId xmlns:a16="http://schemas.microsoft.com/office/drawing/2014/main" id="{6F0EB168-363D-4247-94BC-0A2D72099B4F}"/>
              </a:ext>
            </a:extLst>
          </p:cNvPr>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lstStyle/>
          <a:p>
            <a:endParaRPr lang="en-US" altLang="zh-CN" dirty="0">
              <a:latin typeface="Calibri" panose="020F0502020204030204" pitchFamily="34" charset="0"/>
            </a:endParaRPr>
          </a:p>
        </p:txBody>
      </p:sp>
    </p:spTree>
    <p:extLst>
      <p:ext uri="{BB962C8B-B14F-4D97-AF65-F5344CB8AC3E}">
        <p14:creationId xmlns:p14="http://schemas.microsoft.com/office/powerpoint/2010/main" val="4010106065"/>
      </p:ext>
    </p:extLst>
  </p:cSld>
  <p:clrMapOvr>
    <a:overrideClrMapping bg1="lt1" tx1="dk1" bg2="lt2" tx2="dk2" accent1="accent1" accent2="accent2" accent3="accent3" accent4="accent4" accent5="accent5" accent6="accent6" hlink="hlink" folHlink="folHlink"/>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在链接阶段，所有的目标文件被安排在可执行程序中的恰当的位置，同时，该程序所调用到的库函数也从各自所在的静态链接库中被链接到合适的地方。</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157</a:t>
            </a:fld>
            <a:endParaRPr lang="zh-CN" altLang="en-US" dirty="0"/>
          </a:p>
        </p:txBody>
      </p:sp>
    </p:spTree>
    <p:extLst>
      <p:ext uri="{BB962C8B-B14F-4D97-AF65-F5344CB8AC3E}">
        <p14:creationId xmlns:p14="http://schemas.microsoft.com/office/powerpoint/2010/main" val="42159084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gcc</a:t>
            </a:r>
            <a:r>
              <a:rPr lang="en-US" altLang="zh-CN" dirty="0"/>
              <a:t> –c </a:t>
            </a:r>
            <a:r>
              <a:rPr lang="zh-CN" altLang="en-US" dirty="0"/>
              <a:t>编译</a:t>
            </a:r>
            <a:endParaRPr lang="en-US" altLang="zh-CN" dirty="0"/>
          </a:p>
          <a:p>
            <a:r>
              <a:rPr lang="en-US" altLang="zh-CN" dirty="0" err="1"/>
              <a:t>gcc</a:t>
            </a:r>
            <a:r>
              <a:rPr lang="en-US" altLang="zh-CN" dirty="0"/>
              <a:t> –o </a:t>
            </a:r>
            <a:r>
              <a:rPr lang="zh-CN" altLang="en-US" dirty="0"/>
              <a:t>链接</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159</a:t>
            </a:fld>
            <a:endParaRPr lang="zh-CN" altLang="en-US" dirty="0"/>
          </a:p>
        </p:txBody>
      </p:sp>
    </p:spTree>
    <p:extLst>
      <p:ext uri="{BB962C8B-B14F-4D97-AF65-F5344CB8AC3E}">
        <p14:creationId xmlns:p14="http://schemas.microsoft.com/office/powerpoint/2010/main" val="33357403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例如，从</a:t>
            </a:r>
            <a:r>
              <a:rPr lang="en-US" altLang="zh-CN" dirty="0" err="1"/>
              <a:t>main.o</a:t>
            </a:r>
            <a:r>
              <a:rPr lang="en-US" altLang="zh-CN" dirty="0"/>
              <a:t> </a:t>
            </a:r>
            <a:r>
              <a:rPr lang="zh-CN" altLang="en-US" dirty="0"/>
              <a:t>发出的指向</a:t>
            </a:r>
            <a:r>
              <a:rPr lang="en-US" altLang="zh-CN" dirty="0" err="1"/>
              <a:t>main.c</a:t>
            </a:r>
            <a:r>
              <a:rPr lang="en-US" altLang="zh-CN" dirty="0"/>
              <a:t> </a:t>
            </a:r>
            <a:r>
              <a:rPr lang="zh-CN" altLang="en-US" dirty="0"/>
              <a:t>和</a:t>
            </a:r>
            <a:r>
              <a:rPr lang="en-US" altLang="zh-CN" dirty="0" err="1"/>
              <a:t>addressbook.h</a:t>
            </a:r>
            <a:r>
              <a:rPr lang="en-US" altLang="zh-CN" dirty="0"/>
              <a:t> </a:t>
            </a:r>
            <a:r>
              <a:rPr lang="zh-CN" altLang="en-US" dirty="0"/>
              <a:t>的两个箭头，表明这两个源文件都用于编译生成</a:t>
            </a:r>
            <a:r>
              <a:rPr lang="en-US" altLang="zh-CN" dirty="0" err="1"/>
              <a:t>main.o</a:t>
            </a:r>
            <a:r>
              <a:rPr lang="zh-CN" altLang="en-US" dirty="0"/>
              <a:t>。另外，如果这两个文件中任一文件被修改过，就必须重新编译</a:t>
            </a:r>
            <a:r>
              <a:rPr lang="en-US" altLang="zh-CN" dirty="0" err="1"/>
              <a:t>main.o</a:t>
            </a:r>
            <a:r>
              <a:rPr lang="en-US" altLang="zh-CN" dirty="0"/>
              <a:t> ,</a:t>
            </a:r>
            <a:r>
              <a:rPr lang="zh-CN" altLang="en-US" dirty="0"/>
              <a:t>以便包含可能的最新修改内容。反之，如果在</a:t>
            </a:r>
            <a:r>
              <a:rPr lang="en-US" altLang="zh-CN" dirty="0" err="1"/>
              <a:t>main.o</a:t>
            </a:r>
            <a:r>
              <a:rPr lang="en-US" altLang="zh-CN" dirty="0"/>
              <a:t> </a:t>
            </a:r>
            <a:r>
              <a:rPr lang="zh-CN" altLang="en-US" dirty="0"/>
              <a:t>最近一次编译之后，</a:t>
            </a:r>
            <a:r>
              <a:rPr lang="en-US" altLang="zh-CN" dirty="0" err="1"/>
              <a:t>main.c</a:t>
            </a:r>
            <a:r>
              <a:rPr lang="en-US" altLang="zh-CN" dirty="0"/>
              <a:t> </a:t>
            </a:r>
            <a:r>
              <a:rPr lang="zh-CN" altLang="en-US" dirty="0"/>
              <a:t>或</a:t>
            </a:r>
            <a:r>
              <a:rPr lang="en-US" altLang="zh-CN" dirty="0" err="1"/>
              <a:t>addressbook.h</a:t>
            </a:r>
            <a:r>
              <a:rPr lang="en-US" altLang="zh-CN" dirty="0"/>
              <a:t> </a:t>
            </a:r>
            <a:r>
              <a:rPr lang="zh-CN" altLang="en-US" dirty="0"/>
              <a:t>都未做任何修改，那么就无须重新编译</a:t>
            </a:r>
            <a:r>
              <a:rPr lang="en-US" altLang="zh-CN" dirty="0" err="1"/>
              <a:t>main.o</a:t>
            </a:r>
            <a:r>
              <a:rPr lang="zh-CN" altLang="en-US" dirty="0"/>
              <a:t>。</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160</a:t>
            </a:fld>
            <a:endParaRPr lang="zh-CN" altLang="en-US" dirty="0"/>
          </a:p>
        </p:txBody>
      </p:sp>
    </p:spTree>
    <p:extLst>
      <p:ext uri="{BB962C8B-B14F-4D97-AF65-F5344CB8AC3E}">
        <p14:creationId xmlns:p14="http://schemas.microsoft.com/office/powerpoint/2010/main" val="25702545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4337">
            <a:extLst>
              <a:ext uri="{FF2B5EF4-FFF2-40B4-BE49-F238E27FC236}">
                <a16:creationId xmlns:a16="http://schemas.microsoft.com/office/drawing/2014/main" id="{D1A9E6D5-2372-4289-8259-09D5DF4560C2}"/>
              </a:ext>
            </a:extLst>
          </p:cNvPr>
          <p:cNvSpPr>
            <a:spLocks noGrp="1" noRot="1" noChangeAspect="1" noChangeArrowheads="1"/>
          </p:cNvSpPr>
          <p:nvPr>
            <p:ph type="sldImg" idx="4294967295"/>
          </p:nvPr>
        </p:nvSpPr>
        <p:spPr>
          <a:ln/>
          <a:extLst>
            <a:ext uri="{91240B29-F687-4F45-9708-019B960494DF}">
              <a14:hiddenLine xmlns:a14="http://schemas.microsoft.com/office/drawing/2010/main" w="1">
                <a:solidFill>
                  <a:srgbClr val="000000"/>
                </a:solidFill>
                <a:miter lim="800000"/>
                <a:headEnd/>
                <a:tailEnd/>
              </a14:hiddenLine>
            </a:ext>
          </a:extLst>
        </p:spPr>
      </p:sp>
      <p:sp>
        <p:nvSpPr>
          <p:cNvPr id="14339" name="文本占位符 14338">
            <a:extLst>
              <a:ext uri="{FF2B5EF4-FFF2-40B4-BE49-F238E27FC236}">
                <a16:creationId xmlns:a16="http://schemas.microsoft.com/office/drawing/2014/main" id="{54F360EF-7869-4B29-B640-2D1C95EFE336}"/>
              </a:ext>
            </a:extLst>
          </p:cNvPr>
          <p:cNvSpPr>
            <a:spLocks noGrp="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lstStyle/>
          <a:p>
            <a:r>
              <a:rPr lang="zh-CN" altLang="en-US">
                <a:latin typeface="Calibri" panose="020F0502020204030204" pitchFamily="34" charset="0"/>
              </a:rPr>
              <a:t>来源见参考文献</a:t>
            </a:r>
          </a:p>
        </p:txBody>
      </p:sp>
    </p:spTree>
    <p:extLst>
      <p:ext uri="{BB962C8B-B14F-4D97-AF65-F5344CB8AC3E}">
        <p14:creationId xmlns:p14="http://schemas.microsoft.com/office/powerpoint/2010/main" val="61674246"/>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#ls</a:t>
            </a:r>
            <a:r>
              <a:rPr lang="zh-CN" altLang="en-US" dirty="0"/>
              <a:t> </a:t>
            </a:r>
            <a:r>
              <a:rPr lang="en-US" altLang="zh-CN" dirty="0"/>
              <a:t>–l   </a:t>
            </a:r>
            <a:r>
              <a:rPr lang="zh-CN" altLang="en-US" dirty="0"/>
              <a:t>查看文件分组权限</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a:t>
            </a:fld>
            <a:endParaRPr lang="zh-CN" altLang="en-US" dirty="0"/>
          </a:p>
        </p:txBody>
      </p:sp>
    </p:spTree>
    <p:extLst>
      <p:ext uri="{BB962C8B-B14F-4D97-AF65-F5344CB8AC3E}">
        <p14:creationId xmlns:p14="http://schemas.microsoft.com/office/powerpoint/2010/main" val="7474350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make </a:t>
            </a:r>
            <a:r>
              <a:rPr lang="en-US" altLang="zh-CN" dirty="0" err="1"/>
              <a:t>dist</a:t>
            </a:r>
            <a:r>
              <a:rPr lang="en-US" altLang="zh-CN" dirty="0"/>
              <a:t> </a:t>
            </a:r>
            <a:r>
              <a:rPr lang="zh-CN" altLang="en-US" dirty="0"/>
              <a:t>将所有的程序和相关的文档打包为一个压缩文件以供发布</a:t>
            </a:r>
          </a:p>
          <a:p>
            <a:endParaRPr lang="en-US" altLang="zh-CN" dirty="0"/>
          </a:p>
          <a:p>
            <a:r>
              <a:rPr lang="zh-CN" altLang="en-US" dirty="0"/>
              <a:t>这些都是典型的使用</a:t>
            </a:r>
            <a:r>
              <a:rPr lang="en-US" altLang="zh-CN" dirty="0"/>
              <a:t>GNU</a:t>
            </a:r>
            <a:r>
              <a:rPr lang="zh-CN" altLang="en-US" dirty="0"/>
              <a:t>的</a:t>
            </a:r>
            <a:r>
              <a:rPr lang="en-US" altLang="zh-CN" dirty="0"/>
              <a:t>AUTOCONF</a:t>
            </a:r>
            <a:r>
              <a:rPr lang="zh-CN" altLang="en-US" dirty="0"/>
              <a:t>和</a:t>
            </a:r>
            <a:r>
              <a:rPr lang="en-US" altLang="zh-CN" dirty="0"/>
              <a:t>AUTOMAKE</a:t>
            </a:r>
            <a:r>
              <a:rPr lang="zh-CN" altLang="en-US" dirty="0"/>
              <a:t>产生的程序的安装步骤。</a:t>
            </a:r>
          </a:p>
          <a:p>
            <a:r>
              <a:rPr lang="en-US" altLang="zh-CN" dirty="0"/>
              <a:t>./configure</a:t>
            </a:r>
            <a:r>
              <a:rPr lang="zh-CN" altLang="en-US" dirty="0"/>
              <a:t>是用来检测你的安装平台的目标特征的。比如它会检测你是不是有</a:t>
            </a:r>
            <a:r>
              <a:rPr lang="en-US" altLang="zh-CN" dirty="0"/>
              <a:t>CC</a:t>
            </a:r>
            <a:r>
              <a:rPr lang="zh-CN" altLang="en-US" dirty="0"/>
              <a:t>或</a:t>
            </a:r>
            <a:r>
              <a:rPr lang="en-US" altLang="zh-CN" dirty="0"/>
              <a:t>GCC</a:t>
            </a:r>
            <a:r>
              <a:rPr lang="zh-CN" altLang="en-US" dirty="0"/>
              <a:t>，然后生成</a:t>
            </a:r>
            <a:r>
              <a:rPr lang="en-US" altLang="zh-CN" dirty="0" err="1"/>
              <a:t>makefile</a:t>
            </a:r>
            <a:r>
              <a:rPr lang="zh-CN" altLang="en-US" dirty="0"/>
              <a:t>的脚本。</a:t>
            </a:r>
          </a:p>
          <a:p>
            <a:r>
              <a:rPr lang="en-US" altLang="zh-CN" dirty="0"/>
              <a:t>make</a:t>
            </a:r>
            <a:r>
              <a:rPr lang="zh-CN" altLang="en-US" dirty="0"/>
              <a:t>是用来编译的，它从</a:t>
            </a:r>
            <a:r>
              <a:rPr lang="en-US" altLang="zh-CN" dirty="0" err="1"/>
              <a:t>Makefile</a:t>
            </a:r>
            <a:r>
              <a:rPr lang="zh-CN" altLang="en-US" dirty="0"/>
              <a:t>中读取指令，然后编译。</a:t>
            </a:r>
          </a:p>
          <a:p>
            <a:r>
              <a:rPr lang="en-US" altLang="zh-CN" dirty="0"/>
              <a:t>make install</a:t>
            </a:r>
            <a:r>
              <a:rPr lang="zh-CN" altLang="en-US" dirty="0"/>
              <a:t>是用来安装的，它也从</a:t>
            </a:r>
            <a:r>
              <a:rPr lang="en-US" altLang="zh-CN" dirty="0" err="1"/>
              <a:t>Makefile</a:t>
            </a:r>
            <a:r>
              <a:rPr lang="zh-CN" altLang="en-US" dirty="0"/>
              <a:t>中读取指令，安装到指定的位置。</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167</a:t>
            </a:fld>
            <a:endParaRPr lang="zh-CN" altLang="en-US" dirty="0"/>
          </a:p>
        </p:txBody>
      </p:sp>
    </p:spTree>
    <p:extLst>
      <p:ext uri="{BB962C8B-B14F-4D97-AF65-F5344CB8AC3E}">
        <p14:creationId xmlns:p14="http://schemas.microsoft.com/office/powerpoint/2010/main" val="32095801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本身只是个内核</a:t>
            </a:r>
            <a:r>
              <a:rPr lang="en-US" altLang="zh-CN" dirty="0"/>
              <a:t>,</a:t>
            </a:r>
            <a:r>
              <a:rPr lang="zh-CN" altLang="en-US" dirty="0"/>
              <a:t>发布在</a:t>
            </a:r>
            <a:r>
              <a:rPr lang="en-US" altLang="zh-CN" dirty="0"/>
              <a:t>http://www.kernel.org,</a:t>
            </a:r>
            <a:r>
              <a:rPr lang="zh-CN" altLang="en-US" dirty="0"/>
              <a:t>并没有官方网站这样的说法</a:t>
            </a:r>
          </a:p>
          <a:p>
            <a:r>
              <a:rPr lang="zh-CN" altLang="en-US" dirty="0"/>
              <a:t>现在用的</a:t>
            </a:r>
            <a:r>
              <a:rPr lang="en-US" altLang="zh-CN" dirty="0"/>
              <a:t>Linux</a:t>
            </a:r>
            <a:r>
              <a:rPr lang="zh-CN" altLang="en-US" dirty="0"/>
              <a:t>都是用</a:t>
            </a:r>
            <a:r>
              <a:rPr lang="en-US" altLang="zh-CN" dirty="0"/>
              <a:t>Linux</a:t>
            </a:r>
            <a:r>
              <a:rPr lang="zh-CN" altLang="en-US" dirty="0"/>
              <a:t>的内核加上</a:t>
            </a:r>
            <a:r>
              <a:rPr lang="en-US" altLang="zh-CN" dirty="0"/>
              <a:t>GNU</a:t>
            </a:r>
            <a:r>
              <a:rPr lang="zh-CN" altLang="en-US" dirty="0"/>
              <a:t>的软件做出来的</a:t>
            </a:r>
            <a:r>
              <a:rPr lang="en-US" altLang="zh-CN" dirty="0"/>
              <a:t>,GNU</a:t>
            </a:r>
            <a:r>
              <a:rPr lang="zh-CN" altLang="en-US" dirty="0"/>
              <a:t>的网站是</a:t>
            </a:r>
            <a:r>
              <a:rPr lang="en-US" altLang="zh-CN" dirty="0"/>
              <a:t>http://www.gnu.org,</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168</a:t>
            </a:fld>
            <a:endParaRPr lang="zh-CN" altLang="en-US" dirty="0"/>
          </a:p>
        </p:txBody>
      </p:sp>
    </p:spTree>
    <p:extLst>
      <p:ext uri="{BB962C8B-B14F-4D97-AF65-F5344CB8AC3E}">
        <p14:creationId xmlns:p14="http://schemas.microsoft.com/office/powerpoint/2010/main" val="5182813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在生成 </a:t>
            </a:r>
            <a:r>
              <a:rPr lang="en-US" altLang="zh-CN" dirty="0" err="1"/>
              <a:t>Makefile</a:t>
            </a:r>
            <a:r>
              <a:rPr lang="en-US" altLang="zh-CN" dirty="0"/>
              <a:t> </a:t>
            </a:r>
            <a:r>
              <a:rPr lang="zh-CN" altLang="en-US" dirty="0"/>
              <a:t>与 </a:t>
            </a:r>
            <a:r>
              <a:rPr lang="en-US" altLang="zh-CN" dirty="0" err="1"/>
              <a:t>config.h</a:t>
            </a:r>
            <a:r>
              <a:rPr lang="en-US" altLang="zh-CN" dirty="0"/>
              <a:t> </a:t>
            </a:r>
            <a:r>
              <a:rPr lang="zh-CN" altLang="en-US" dirty="0"/>
              <a:t>之后，</a:t>
            </a:r>
            <a:r>
              <a:rPr lang="en-US" altLang="zh-CN" dirty="0" err="1"/>
              <a:t>Autotools</a:t>
            </a:r>
            <a:r>
              <a:rPr lang="en-US" altLang="zh-CN" dirty="0"/>
              <a:t> </a:t>
            </a:r>
            <a:r>
              <a:rPr lang="zh-CN" altLang="en-US" dirty="0"/>
              <a:t>的使命已经完成：它们已经生成了完成工作的</a:t>
            </a:r>
            <a:r>
              <a:rPr lang="zh-CN" altLang="en-US" dirty="0">
                <a:latin typeface="宋体" panose="02010600030101010101" pitchFamily="2" charset="-122"/>
              </a:rPr>
              <a:t>“</a:t>
            </a:r>
            <a:r>
              <a:rPr lang="zh-CN" altLang="en-US" dirty="0"/>
              <a:t>计划书</a:t>
            </a:r>
            <a:r>
              <a:rPr lang="zh-CN" altLang="en-US" dirty="0">
                <a:latin typeface="宋体" panose="02010600030101010101" pitchFamily="2" charset="-122"/>
              </a:rPr>
              <a:t>”，</a:t>
            </a:r>
            <a:r>
              <a:rPr lang="zh-CN" altLang="en-US" dirty="0"/>
              <a:t>剩下的一切交给 </a:t>
            </a:r>
            <a:r>
              <a:rPr lang="en-US" altLang="zh-CN" dirty="0">
                <a:solidFill>
                  <a:schemeClr val="accent1"/>
                </a:solidFill>
              </a:rPr>
              <a:t>make</a:t>
            </a:r>
            <a:r>
              <a:rPr lang="en-US" altLang="zh-CN" dirty="0"/>
              <a:t> </a:t>
            </a:r>
            <a:r>
              <a:rPr lang="zh-CN" altLang="en-US" dirty="0"/>
              <a:t>完成</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169</a:t>
            </a:fld>
            <a:endParaRPr lang="zh-CN" altLang="en-US" dirty="0"/>
          </a:p>
        </p:txBody>
      </p:sp>
    </p:spTree>
    <p:extLst>
      <p:ext uri="{BB962C8B-B14F-4D97-AF65-F5344CB8AC3E}">
        <p14:creationId xmlns:p14="http://schemas.microsoft.com/office/powerpoint/2010/main" val="21439105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GNU make</a:t>
            </a:r>
            <a:r>
              <a:rPr lang="zh-CN" altLang="en-US" dirty="0"/>
              <a:t>的主要功能是读取一个文本文件</a:t>
            </a:r>
            <a:r>
              <a:rPr lang="en-US" altLang="zh-CN" dirty="0" err="1"/>
              <a:t>makefile</a:t>
            </a:r>
            <a:r>
              <a:rPr lang="zh-CN" altLang="en-US" dirty="0"/>
              <a:t>，并根据</a:t>
            </a:r>
            <a:r>
              <a:rPr lang="en-US" altLang="zh-CN" dirty="0" err="1"/>
              <a:t>makefile</a:t>
            </a:r>
            <a:r>
              <a:rPr lang="zh-CN" altLang="en-US" dirty="0"/>
              <a:t>的内容执行一系列的工作。</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170</a:t>
            </a:fld>
            <a:endParaRPr lang="zh-CN" altLang="en-US" dirty="0"/>
          </a:p>
        </p:txBody>
      </p:sp>
    </p:spTree>
    <p:extLst>
      <p:ext uri="{BB962C8B-B14F-4D97-AF65-F5344CB8AC3E}">
        <p14:creationId xmlns:p14="http://schemas.microsoft.com/office/powerpoint/2010/main" val="29992580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800" b="0" i="0" u="none" strike="noStrike" baseline="0" dirty="0">
                <a:solidFill>
                  <a:srgbClr val="000000"/>
                </a:solidFill>
                <a:latin typeface="宋体" panose="02010600030101010101" pitchFamily="2" charset="-122"/>
                <a:ea typeface="宋体" panose="02010600030101010101" pitchFamily="2" charset="-122"/>
              </a:rPr>
              <a:t>以上</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Makefile</a:t>
            </a:r>
            <a:r>
              <a:rPr lang="zh-CN" altLang="en-US" sz="1800" b="0" i="0" u="none" strike="noStrike" baseline="0" dirty="0">
                <a:solidFill>
                  <a:srgbClr val="000000"/>
                </a:solidFill>
                <a:latin typeface="宋体" panose="02010600030101010101" pitchFamily="2" charset="-122"/>
                <a:ea typeface="宋体" panose="02010600030101010101" pitchFamily="2" charset="-122"/>
              </a:rPr>
              <a:t>中每一段都引入了一个新的规则。</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1800" b="0" i="0" u="none" strike="noStrike" baseline="0" dirty="0">
                <a:solidFill>
                  <a:srgbClr val="000000"/>
                </a:solidFill>
                <a:latin typeface="宋体" panose="02010600030101010101" pitchFamily="2" charset="-122"/>
                <a:ea typeface="宋体" panose="02010600030101010101" pitchFamily="2" charset="-122"/>
              </a:rPr>
              <a:t>第</a:t>
            </a:r>
            <a:r>
              <a:rPr lang="en-US" altLang="zh-CN" sz="1800" b="0" i="0" u="none" strike="noStrike" baseline="0" dirty="0">
                <a:solidFill>
                  <a:srgbClr val="000000"/>
                </a:solidFill>
                <a:latin typeface="宋体" panose="02010600030101010101" pitchFamily="2" charset="-122"/>
                <a:ea typeface="宋体" panose="02010600030101010101" pitchFamily="2" charset="-122"/>
              </a:rPr>
              <a:t>1</a:t>
            </a:r>
            <a:r>
              <a:rPr lang="zh-CN" altLang="en-US" sz="1800" b="0" i="0" u="none" strike="noStrike" baseline="0" dirty="0">
                <a:solidFill>
                  <a:srgbClr val="000000"/>
                </a:solidFill>
                <a:latin typeface="宋体" panose="02010600030101010101" pitchFamily="2" charset="-122"/>
                <a:ea typeface="宋体" panose="02010600030101010101" pitchFamily="2" charset="-122"/>
              </a:rPr>
              <a:t>行声明一个名为</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addressbook</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的文件，它依赖于其他所有文件：</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insert.o</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delete.o</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find.o</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main.o</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1800" b="0" i="0" u="none" strike="noStrike" baseline="0" dirty="0">
                <a:solidFill>
                  <a:srgbClr val="000000"/>
                </a:solidFill>
                <a:latin typeface="宋体" panose="02010600030101010101" pitchFamily="2" charset="-122"/>
                <a:ea typeface="宋体" panose="02010600030101010101" pitchFamily="2" charset="-122"/>
              </a:rPr>
              <a:t>第</a:t>
            </a:r>
            <a:r>
              <a:rPr lang="en-US" altLang="zh-CN" sz="1800" b="0" i="0" u="none" strike="noStrike" baseline="0" dirty="0">
                <a:solidFill>
                  <a:srgbClr val="000000"/>
                </a:solidFill>
                <a:latin typeface="宋体" panose="02010600030101010101" pitchFamily="2" charset="-122"/>
                <a:ea typeface="宋体" panose="02010600030101010101" pitchFamily="2" charset="-122"/>
              </a:rPr>
              <a:t>2 </a:t>
            </a:r>
            <a:r>
              <a:rPr lang="zh-CN" altLang="en-US" sz="1800" b="0" i="0" u="none" strike="noStrike" baseline="0" dirty="0">
                <a:solidFill>
                  <a:srgbClr val="000000"/>
                </a:solidFill>
                <a:latin typeface="宋体" panose="02010600030101010101" pitchFamily="2" charset="-122"/>
                <a:ea typeface="宋体" panose="02010600030101010101" pitchFamily="2" charset="-122"/>
              </a:rPr>
              <a:t>行提供了一个</a:t>
            </a:r>
            <a:r>
              <a:rPr lang="en-US" altLang="zh-CN" sz="1800" b="0" i="0" u="none" strike="noStrike" baseline="0" dirty="0">
                <a:solidFill>
                  <a:srgbClr val="000000"/>
                </a:solidFill>
                <a:latin typeface="宋体" panose="02010600030101010101" pitchFamily="2" charset="-122"/>
                <a:ea typeface="宋体" panose="02010600030101010101" pitchFamily="2" charset="-122"/>
              </a:rPr>
              <a:t>Linux</a:t>
            </a:r>
            <a:r>
              <a:rPr lang="zh-CN" altLang="en-US" sz="1800" b="0" i="0" u="none" strike="noStrike" baseline="0" dirty="0">
                <a:solidFill>
                  <a:srgbClr val="000000"/>
                </a:solidFill>
                <a:latin typeface="宋体" panose="02010600030101010101" pitchFamily="2" charset="-122"/>
                <a:ea typeface="宋体" panose="02010600030101010101" pitchFamily="2" charset="-122"/>
              </a:rPr>
              <a:t>命令，用来根据所有这些目标文件生成</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addressbook</a:t>
            </a:r>
            <a:r>
              <a:rPr lang="zh-CN" altLang="en-US" sz="1800" b="0" i="0" u="none" strike="noStrike" baseline="0" dirty="0">
                <a:solidFill>
                  <a:srgbClr val="000000"/>
                </a:solidFill>
                <a:latin typeface="宋体" panose="02010600030101010101" pitchFamily="2" charset="-122"/>
                <a:ea typeface="宋体" panose="02010600030101010101" pitchFamily="2" charset="-122"/>
              </a:rPr>
              <a:t>文件。</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1800" b="0" i="0" u="none" strike="noStrike" baseline="0" dirty="0">
                <a:solidFill>
                  <a:srgbClr val="000000"/>
                </a:solidFill>
                <a:latin typeface="宋体" panose="02010600030101010101" pitchFamily="2" charset="-122"/>
                <a:ea typeface="宋体" panose="02010600030101010101" pitchFamily="2" charset="-122"/>
              </a:rPr>
              <a:t>第</a:t>
            </a:r>
            <a:r>
              <a:rPr lang="en-US" altLang="zh-CN" sz="1800" b="0" i="0" u="none" strike="noStrike" baseline="0" dirty="0">
                <a:solidFill>
                  <a:srgbClr val="000000"/>
                </a:solidFill>
                <a:latin typeface="宋体" panose="02010600030101010101" pitchFamily="2" charset="-122"/>
                <a:ea typeface="宋体" panose="02010600030101010101" pitchFamily="2" charset="-122"/>
              </a:rPr>
              <a:t>4</a:t>
            </a:r>
            <a:r>
              <a:rPr lang="zh-CN" altLang="en-US" sz="1800" b="0" i="0" u="none" strike="noStrike" baseline="0" dirty="0">
                <a:solidFill>
                  <a:srgbClr val="000000"/>
                </a:solidFill>
                <a:latin typeface="宋体" panose="02010600030101010101" pitchFamily="2" charset="-122"/>
                <a:ea typeface="宋体" panose="02010600030101010101" pitchFamily="2" charset="-122"/>
              </a:rPr>
              <a:t>行指出</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main.o</a:t>
            </a:r>
            <a:r>
              <a:rPr lang="zh-CN" altLang="en-US" sz="1800" b="0" i="0" u="none" strike="noStrike" baseline="0" dirty="0">
                <a:solidFill>
                  <a:srgbClr val="000000"/>
                </a:solidFill>
                <a:latin typeface="宋体" panose="02010600030101010101" pitchFamily="2" charset="-122"/>
                <a:ea typeface="宋体" panose="02010600030101010101" pitchFamily="2" charset="-122"/>
              </a:rPr>
              <a:t>同时依赖于</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main.c</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addressbook.h</a:t>
            </a:r>
            <a:r>
              <a:rPr lang="zh-CN" altLang="en-US" sz="1800" b="0" i="0" u="none" strike="noStrike" baseline="0" dirty="0">
                <a:solidFill>
                  <a:srgbClr val="000000"/>
                </a:solidFill>
                <a:latin typeface="宋体" panose="02010600030101010101" pitchFamily="2" charset="-122"/>
                <a:ea typeface="宋体" panose="02010600030101010101" pitchFamily="2" charset="-122"/>
              </a:rPr>
              <a:t>两个文件，而第</a:t>
            </a:r>
            <a:r>
              <a:rPr lang="en-US" altLang="zh-CN" sz="1800" b="0" i="0" u="none" strike="noStrike" baseline="0" dirty="0">
                <a:solidFill>
                  <a:srgbClr val="000000"/>
                </a:solidFill>
                <a:latin typeface="宋体" panose="02010600030101010101" pitchFamily="2" charset="-122"/>
                <a:ea typeface="宋体" panose="02010600030101010101" pitchFamily="2" charset="-122"/>
              </a:rPr>
              <a:t>5</a:t>
            </a:r>
            <a:r>
              <a:rPr lang="zh-CN" altLang="en-US" sz="1800" b="0" i="0" u="none" strike="noStrike" baseline="0" dirty="0">
                <a:solidFill>
                  <a:srgbClr val="000000"/>
                </a:solidFill>
                <a:latin typeface="宋体" panose="02010600030101010101" pitchFamily="2" charset="-122"/>
                <a:ea typeface="宋体" panose="02010600030101010101" pitchFamily="2" charset="-122"/>
              </a:rPr>
              <a:t>行则提供了用来编译</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main.o</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a:t>
            </a:r>
            <a:r>
              <a:rPr lang="en-US" altLang="zh-CN" sz="1800" b="0" i="0" u="none" strike="noStrike" baseline="0" dirty="0">
                <a:solidFill>
                  <a:srgbClr val="000000"/>
                </a:solidFill>
                <a:latin typeface="宋体" panose="02010600030101010101" pitchFamily="2" charset="-122"/>
                <a:ea typeface="宋体" panose="02010600030101010101" pitchFamily="2" charset="-122"/>
              </a:rPr>
              <a:t>Linux</a:t>
            </a:r>
            <a:r>
              <a:rPr lang="zh-CN" altLang="en-US" sz="1800" b="0" i="0" u="none" strike="noStrike" baseline="0" dirty="0">
                <a:solidFill>
                  <a:srgbClr val="000000"/>
                </a:solidFill>
                <a:latin typeface="宋体" panose="02010600030101010101" pitchFamily="2" charset="-122"/>
                <a:ea typeface="宋体" panose="02010600030101010101" pitchFamily="2" charset="-122"/>
              </a:rPr>
              <a:t>命令。</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1800" b="0" i="0" u="none" strike="noStrike" baseline="0" dirty="0">
                <a:solidFill>
                  <a:srgbClr val="000000"/>
                </a:solidFill>
                <a:latin typeface="宋体" panose="02010600030101010101" pitchFamily="2" charset="-122"/>
                <a:ea typeface="宋体" panose="02010600030101010101" pitchFamily="2" charset="-122"/>
              </a:rPr>
              <a:t>后面的</a:t>
            </a:r>
            <a:r>
              <a:rPr lang="en-US" altLang="zh-CN" sz="1800" b="0" i="0" u="none" strike="noStrike" baseline="0" dirty="0" err="1">
                <a:solidFill>
                  <a:srgbClr val="000000"/>
                </a:solidFill>
                <a:latin typeface="宋体" panose="02010600030101010101" pitchFamily="2" charset="-122"/>
                <a:ea typeface="宋体" panose="02010600030101010101" pitchFamily="2" charset="-122"/>
              </a:rPr>
              <a:t>Makefile</a:t>
            </a:r>
            <a:r>
              <a:rPr lang="zh-CN" altLang="en-US" sz="1800" b="0" i="0" u="none" strike="noStrike" baseline="0" dirty="0">
                <a:solidFill>
                  <a:srgbClr val="000000"/>
                </a:solidFill>
                <a:latin typeface="宋体" panose="02010600030101010101" pitchFamily="2" charset="-122"/>
                <a:ea typeface="宋体" panose="02010600030101010101" pitchFamily="2" charset="-122"/>
              </a:rPr>
              <a:t>内容所提供的规则与上面类似，分别指定了其他源文件和目标文件。</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171</a:t>
            </a:fld>
            <a:endParaRPr lang="zh-CN" altLang="en-US" dirty="0"/>
          </a:p>
        </p:txBody>
      </p:sp>
    </p:spTree>
    <p:extLst>
      <p:ext uri="{BB962C8B-B14F-4D97-AF65-F5344CB8AC3E}">
        <p14:creationId xmlns:p14="http://schemas.microsoft.com/office/powerpoint/2010/main" val="36376168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GNUMake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程序检查</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文件，在内存中重新生成依赖关系图，然后判断要执行什么命令。因为在创建</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addressbook</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程序之前，所有目标文件必须都已存在，所以形成了以上所示的命令输出顺序。</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172</a:t>
            </a:fld>
            <a:endParaRPr lang="zh-CN" altLang="en-US" dirty="0"/>
          </a:p>
        </p:txBody>
      </p:sp>
    </p:spTree>
    <p:extLst>
      <p:ext uri="{BB962C8B-B14F-4D97-AF65-F5344CB8AC3E}">
        <p14:creationId xmlns:p14="http://schemas.microsoft.com/office/powerpoint/2010/main" val="22951532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173</a:t>
            </a:fld>
            <a:endParaRPr lang="zh-CN" altLang="en-US" dirty="0"/>
          </a:p>
        </p:txBody>
      </p:sp>
    </p:spTree>
    <p:extLst>
      <p:ext uri="{BB962C8B-B14F-4D97-AF65-F5344CB8AC3E}">
        <p14:creationId xmlns:p14="http://schemas.microsoft.com/office/powerpoint/2010/main" val="1719343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Make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程序利用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makefile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中的数据和每个文件的最后修改时间来确定那个文件需要更新，对于需要更新的文件，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make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程序执行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makefile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中定义的命令来更新。</a:t>
            </a: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174</a:t>
            </a:fld>
            <a:endParaRPr lang="zh-CN" altLang="en-US" dirty="0"/>
          </a:p>
        </p:txBody>
      </p:sp>
    </p:spTree>
    <p:extLst>
      <p:ext uri="{BB962C8B-B14F-4D97-AF65-F5344CB8AC3E}">
        <p14:creationId xmlns:p14="http://schemas.microsoft.com/office/powerpoint/2010/main" val="56153894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175</a:t>
            </a:fld>
            <a:endParaRPr lang="zh-CN" altLang="en-US" dirty="0"/>
          </a:p>
        </p:txBody>
      </p:sp>
    </p:spTree>
    <p:extLst>
      <p:ext uri="{BB962C8B-B14F-4D97-AF65-F5344CB8AC3E}">
        <p14:creationId xmlns:p14="http://schemas.microsoft.com/office/powerpoint/2010/main" val="14097162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indent="200025" algn="just">
              <a:spcBef>
                <a:spcPts val="0"/>
              </a:spcBef>
            </a:pP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中可以通过一些函数来控制</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程序的运行，例如检测</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的运行时信息，并且根据这些信息来决定是让</a:t>
            </a: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继续执行还是终止。</a:t>
            </a:r>
            <a:endParaRPr lang="zh-CN" altLang="en-US" sz="18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176</a:t>
            </a:fld>
            <a:endParaRPr lang="zh-CN" altLang="en-US" dirty="0"/>
          </a:p>
        </p:txBody>
      </p:sp>
    </p:spTree>
    <p:extLst>
      <p:ext uri="{BB962C8B-B14F-4D97-AF65-F5344CB8AC3E}">
        <p14:creationId xmlns:p14="http://schemas.microsoft.com/office/powerpoint/2010/main" val="1385812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a:t>
            </a:fld>
            <a:endParaRPr lang="zh-CN" altLang="en-US" dirty="0"/>
          </a:p>
        </p:txBody>
      </p:sp>
    </p:spTree>
    <p:extLst>
      <p:ext uri="{BB962C8B-B14F-4D97-AF65-F5344CB8AC3E}">
        <p14:creationId xmlns:p14="http://schemas.microsoft.com/office/powerpoint/2010/main" val="18138914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177</a:t>
            </a:fld>
            <a:endParaRPr lang="zh-CN" altLang="en-US" dirty="0"/>
          </a:p>
        </p:txBody>
      </p:sp>
    </p:spTree>
    <p:extLst>
      <p:ext uri="{BB962C8B-B14F-4D97-AF65-F5344CB8AC3E}">
        <p14:creationId xmlns:p14="http://schemas.microsoft.com/office/powerpoint/2010/main" val="42117028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cs typeface="Times New Roman" panose="02020603050405020304" pitchFamily="18" charset="0"/>
              </a:rPr>
              <a:t>（</a:t>
            </a:r>
            <a:r>
              <a:rPr lang="en-US" altLang="zh-CN" sz="1800" kern="100" dirty="0">
                <a:cs typeface="Times New Roman" panose="02020603050405020304" pitchFamily="18" charset="0"/>
              </a:rPr>
              <a:t>3</a:t>
            </a:r>
            <a:r>
              <a:rPr lang="zh-CN" altLang="en-US" sz="1800" kern="100" dirty="0">
                <a:cs typeface="Times New Roman" panose="02020603050405020304" pitchFamily="18" charset="0"/>
              </a:rPr>
              <a:t>）</a:t>
            </a:r>
            <a:r>
              <a:rPr lang="zh-CN" altLang="en-US" sz="1800" b="0" kern="100" dirty="0">
                <a:cs typeface="Times New Roman" panose="02020603050405020304" pitchFamily="18" charset="0"/>
              </a:rPr>
              <a:t>如果有多个“</a:t>
            </a:r>
            <a:r>
              <a:rPr lang="en-US" altLang="zh-CN" sz="1800" b="0" kern="100" dirty="0">
                <a:cs typeface="Times New Roman" panose="02020603050405020304" pitchFamily="18" charset="0"/>
              </a:rPr>
              <a:t>-C”</a:t>
            </a:r>
            <a:r>
              <a:rPr lang="zh-CN" altLang="en-US" sz="1800" b="0" kern="100" dirty="0">
                <a:cs typeface="Times New Roman" panose="02020603050405020304" pitchFamily="18" charset="0"/>
              </a:rPr>
              <a:t>参数，那么表示后面参数指定的路径是相对路径，该路径基于前面参数所指定的路径，并且以最后的目录作为指定的读取</a:t>
            </a:r>
            <a:r>
              <a:rPr lang="en-US" altLang="zh-CN" sz="1800" b="0" kern="100" dirty="0" err="1">
                <a:cs typeface="Times New Roman" panose="02020603050405020304" pitchFamily="18" charset="0"/>
              </a:rPr>
              <a:t>Makefile</a:t>
            </a:r>
            <a:r>
              <a:rPr lang="zh-CN" altLang="en-US" sz="1800" b="0" kern="100" dirty="0">
                <a:cs typeface="Times New Roman" panose="02020603050405020304" pitchFamily="18" charset="0"/>
              </a:rPr>
              <a:t>文件的目录。</a:t>
            </a:r>
            <a:endParaRPr lang="en-US" altLang="zh-CN" sz="1800" b="0" kern="100" dirty="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cs typeface="Times New Roman" panose="02020603050405020304" pitchFamily="18" charset="0"/>
              </a:rPr>
              <a:t>例如，“</a:t>
            </a:r>
            <a:r>
              <a:rPr lang="en-US" altLang="zh-CN" sz="1800" kern="100" dirty="0">
                <a:cs typeface="Times New Roman" panose="02020603050405020304" pitchFamily="18" charset="0"/>
              </a:rPr>
              <a:t>make –C /home/test/test –C prog” </a:t>
            </a:r>
            <a:r>
              <a:rPr lang="zh-CN" altLang="en-US" sz="1800" kern="100" dirty="0">
                <a:cs typeface="Times New Roman" panose="02020603050405020304" pitchFamily="18" charset="0"/>
              </a:rPr>
              <a:t>等价于 “</a:t>
            </a:r>
            <a:r>
              <a:rPr lang="en-US" altLang="zh-CN" sz="1800" kern="100" dirty="0">
                <a:cs typeface="Times New Roman" panose="02020603050405020304" pitchFamily="18" charset="0"/>
              </a:rPr>
              <a:t>make –C /home/test/test/prog”</a:t>
            </a:r>
            <a:r>
              <a:rPr lang="zh-CN" altLang="en-US" sz="1800" kern="100" dirty="0">
                <a:cs typeface="Times New Roman" panose="02020603050405020304" pitchFamily="18" charset="0"/>
              </a:rPr>
              <a:t>。</a:t>
            </a:r>
            <a:endParaRPr lang="en-US" altLang="zh-CN" sz="1800" kern="100" dirty="0">
              <a:cs typeface="Times New Roman" panose="02020603050405020304" pitchFamily="18" charset="0"/>
            </a:endParaRP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178</a:t>
            </a:fld>
            <a:endParaRPr lang="zh-CN" altLang="en-US" dirty="0"/>
          </a:p>
        </p:txBody>
      </p:sp>
    </p:spTree>
    <p:extLst>
      <p:ext uri="{BB962C8B-B14F-4D97-AF65-F5344CB8AC3E}">
        <p14:creationId xmlns:p14="http://schemas.microsoft.com/office/powerpoint/2010/main" val="14565290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GNUMake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程序检查</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文件，在内存中重新生成依赖关系图，然后判断要执行什么命令。因为在创建</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addressbook</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程序之前，所有目标文件必须都已存在，所以形成了以上所示的命令输出顺序。</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179</a:t>
            </a:fld>
            <a:endParaRPr lang="zh-CN" altLang="en-US" dirty="0"/>
          </a:p>
        </p:txBody>
      </p:sp>
    </p:spTree>
    <p:extLst>
      <p:ext uri="{BB962C8B-B14F-4D97-AF65-F5344CB8AC3E}">
        <p14:creationId xmlns:p14="http://schemas.microsoft.com/office/powerpoint/2010/main" val="2089737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insert .o </a:t>
            </a:r>
            <a:r>
              <a:rPr lang="zh-CN" altLang="en-US" dirty="0"/>
              <a:t>是目标， </a:t>
            </a:r>
            <a:r>
              <a:rPr lang="en-US" altLang="zh-CN" dirty="0"/>
              <a:t>insert .c </a:t>
            </a:r>
            <a:r>
              <a:rPr lang="zh-CN" altLang="en-US" dirty="0"/>
              <a:t>和 </a:t>
            </a:r>
            <a:r>
              <a:rPr lang="en-US" altLang="zh-CN" dirty="0" err="1"/>
              <a:t>addressbook</a:t>
            </a:r>
            <a:r>
              <a:rPr lang="en-US" altLang="zh-CN" dirty="0"/>
              <a:t> .h </a:t>
            </a:r>
            <a:r>
              <a:rPr lang="zh-CN" altLang="en-US" dirty="0"/>
              <a:t>是目标所依赖的源文件， 包含一个命令 “</a:t>
            </a:r>
            <a:r>
              <a:rPr lang="en-US" altLang="zh-CN" dirty="0" err="1"/>
              <a:t>gcc</a:t>
            </a:r>
            <a:r>
              <a:rPr lang="en-US" altLang="zh-CN" dirty="0"/>
              <a:t> -c -g insert .c ”</a:t>
            </a:r>
            <a:r>
              <a:rPr lang="zh-CN" altLang="en-US" dirty="0"/>
              <a:t>， 这个规则</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180</a:t>
            </a:fld>
            <a:endParaRPr lang="zh-CN" altLang="en-US" dirty="0"/>
          </a:p>
        </p:txBody>
      </p:sp>
    </p:spTree>
    <p:extLst>
      <p:ext uri="{BB962C8B-B14F-4D97-AF65-F5344CB8AC3E}">
        <p14:creationId xmlns:p14="http://schemas.microsoft.com/office/powerpoint/2010/main" val="167378768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181</a:t>
            </a:fld>
            <a:endParaRPr lang="zh-CN" altLang="en-US" dirty="0"/>
          </a:p>
        </p:txBody>
      </p:sp>
    </p:spTree>
    <p:extLst>
      <p:ext uri="{BB962C8B-B14F-4D97-AF65-F5344CB8AC3E}">
        <p14:creationId xmlns:p14="http://schemas.microsoft.com/office/powerpoint/2010/main" val="3592566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182</a:t>
            </a:fld>
            <a:endParaRPr lang="zh-CN" altLang="en-US" dirty="0"/>
          </a:p>
        </p:txBody>
      </p:sp>
    </p:spTree>
    <p:extLst>
      <p:ext uri="{BB962C8B-B14F-4D97-AF65-F5344CB8AC3E}">
        <p14:creationId xmlns:p14="http://schemas.microsoft.com/office/powerpoint/2010/main" val="114202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183</a:t>
            </a:fld>
            <a:endParaRPr lang="zh-CN" altLang="en-US" dirty="0"/>
          </a:p>
        </p:txBody>
      </p:sp>
    </p:spTree>
    <p:extLst>
      <p:ext uri="{BB962C8B-B14F-4D97-AF65-F5344CB8AC3E}">
        <p14:creationId xmlns:p14="http://schemas.microsoft.com/office/powerpoint/2010/main" val="11600296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184</a:t>
            </a:fld>
            <a:endParaRPr lang="zh-CN" altLang="en-US" dirty="0"/>
          </a:p>
        </p:txBody>
      </p:sp>
    </p:spTree>
    <p:extLst>
      <p:ext uri="{BB962C8B-B14F-4D97-AF65-F5344CB8AC3E}">
        <p14:creationId xmlns:p14="http://schemas.microsoft.com/office/powerpoint/2010/main" val="6418365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185</a:t>
            </a:fld>
            <a:endParaRPr lang="zh-CN" altLang="en-US" dirty="0"/>
          </a:p>
        </p:txBody>
      </p:sp>
    </p:spTree>
    <p:extLst>
      <p:ext uri="{BB962C8B-B14F-4D97-AF65-F5344CB8AC3E}">
        <p14:creationId xmlns:p14="http://schemas.microsoft.com/office/powerpoint/2010/main" val="9355475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186</a:t>
            </a:fld>
            <a:endParaRPr lang="zh-CN" altLang="en-US" dirty="0"/>
          </a:p>
        </p:txBody>
      </p:sp>
    </p:spTree>
    <p:extLst>
      <p:ext uri="{BB962C8B-B14F-4D97-AF65-F5344CB8AC3E}">
        <p14:creationId xmlns:p14="http://schemas.microsoft.com/office/powerpoint/2010/main" val="191857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主讲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14</a:t>
            </a:fld>
            <a:endParaRPr lang="zh-CN" altLang="en-US" dirty="0"/>
          </a:p>
        </p:txBody>
      </p:sp>
    </p:spTree>
    <p:extLst>
      <p:ext uri="{BB962C8B-B14F-4D97-AF65-F5344CB8AC3E}">
        <p14:creationId xmlns:p14="http://schemas.microsoft.com/office/powerpoint/2010/main" val="40293604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187</a:t>
            </a:fld>
            <a:endParaRPr lang="zh-CN" altLang="en-US" dirty="0"/>
          </a:p>
        </p:txBody>
      </p:sp>
    </p:spTree>
    <p:extLst>
      <p:ext uri="{BB962C8B-B14F-4D97-AF65-F5344CB8AC3E}">
        <p14:creationId xmlns:p14="http://schemas.microsoft.com/office/powerpoint/2010/main" val="28669560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188</a:t>
            </a:fld>
            <a:endParaRPr lang="zh-CN" altLang="en-US" dirty="0"/>
          </a:p>
        </p:txBody>
      </p:sp>
    </p:spTree>
    <p:extLst>
      <p:ext uri="{BB962C8B-B14F-4D97-AF65-F5344CB8AC3E}">
        <p14:creationId xmlns:p14="http://schemas.microsoft.com/office/powerpoint/2010/main" val="117662264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189</a:t>
            </a:fld>
            <a:endParaRPr lang="zh-CN" altLang="en-US" dirty="0"/>
          </a:p>
        </p:txBody>
      </p:sp>
    </p:spTree>
    <p:extLst>
      <p:ext uri="{BB962C8B-B14F-4D97-AF65-F5344CB8AC3E}">
        <p14:creationId xmlns:p14="http://schemas.microsoft.com/office/powerpoint/2010/main" val="25217130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190</a:t>
            </a:fld>
            <a:endParaRPr lang="zh-CN" altLang="en-US" dirty="0"/>
          </a:p>
        </p:txBody>
      </p:sp>
    </p:spTree>
    <p:extLst>
      <p:ext uri="{BB962C8B-B14F-4D97-AF65-F5344CB8AC3E}">
        <p14:creationId xmlns:p14="http://schemas.microsoft.com/office/powerpoint/2010/main" val="38747590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191</a:t>
            </a:fld>
            <a:endParaRPr lang="zh-CN" altLang="en-US" dirty="0"/>
          </a:p>
        </p:txBody>
      </p:sp>
    </p:spTree>
    <p:extLst>
      <p:ext uri="{BB962C8B-B14F-4D97-AF65-F5344CB8AC3E}">
        <p14:creationId xmlns:p14="http://schemas.microsoft.com/office/powerpoint/2010/main" val="25291794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192</a:t>
            </a:fld>
            <a:endParaRPr lang="zh-CN" altLang="en-US" dirty="0"/>
          </a:p>
        </p:txBody>
      </p:sp>
    </p:spTree>
    <p:extLst>
      <p:ext uri="{BB962C8B-B14F-4D97-AF65-F5344CB8AC3E}">
        <p14:creationId xmlns:p14="http://schemas.microsoft.com/office/powerpoint/2010/main" val="35217624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193</a:t>
            </a:fld>
            <a:endParaRPr lang="zh-CN" altLang="en-US" dirty="0"/>
          </a:p>
        </p:txBody>
      </p:sp>
    </p:spTree>
    <p:extLst>
      <p:ext uri="{BB962C8B-B14F-4D97-AF65-F5344CB8AC3E}">
        <p14:creationId xmlns:p14="http://schemas.microsoft.com/office/powerpoint/2010/main" val="32191555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194</a:t>
            </a:fld>
            <a:endParaRPr lang="zh-CN" altLang="en-US" dirty="0"/>
          </a:p>
        </p:txBody>
      </p:sp>
    </p:spTree>
    <p:extLst>
      <p:ext uri="{BB962C8B-B14F-4D97-AF65-F5344CB8AC3E}">
        <p14:creationId xmlns:p14="http://schemas.microsoft.com/office/powerpoint/2010/main" val="418535918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195</a:t>
            </a:fld>
            <a:endParaRPr lang="zh-CN" altLang="en-US" dirty="0"/>
          </a:p>
        </p:txBody>
      </p:sp>
    </p:spTree>
    <p:extLst>
      <p:ext uri="{BB962C8B-B14F-4D97-AF65-F5344CB8AC3E}">
        <p14:creationId xmlns:p14="http://schemas.microsoft.com/office/powerpoint/2010/main" val="140709739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196</a:t>
            </a:fld>
            <a:endParaRPr lang="zh-CN" altLang="en-US" dirty="0"/>
          </a:p>
        </p:txBody>
      </p:sp>
    </p:spTree>
    <p:extLst>
      <p:ext uri="{BB962C8B-B14F-4D97-AF65-F5344CB8AC3E}">
        <p14:creationId xmlns:p14="http://schemas.microsoft.com/office/powerpoint/2010/main" val="3271458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主讲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15</a:t>
            </a:fld>
            <a:endParaRPr lang="zh-CN" altLang="en-US" dirty="0"/>
          </a:p>
        </p:txBody>
      </p:sp>
    </p:spTree>
    <p:extLst>
      <p:ext uri="{BB962C8B-B14F-4D97-AF65-F5344CB8AC3E}">
        <p14:creationId xmlns:p14="http://schemas.microsoft.com/office/powerpoint/2010/main" val="2756823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197</a:t>
            </a:fld>
            <a:endParaRPr lang="zh-CN" altLang="en-US" dirty="0"/>
          </a:p>
        </p:txBody>
      </p:sp>
    </p:spTree>
    <p:extLst>
      <p:ext uri="{BB962C8B-B14F-4D97-AF65-F5344CB8AC3E}">
        <p14:creationId xmlns:p14="http://schemas.microsoft.com/office/powerpoint/2010/main" val="23289210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198</a:t>
            </a:fld>
            <a:endParaRPr lang="zh-CN" altLang="en-US" dirty="0"/>
          </a:p>
        </p:txBody>
      </p:sp>
    </p:spTree>
    <p:extLst>
      <p:ext uri="{BB962C8B-B14F-4D97-AF65-F5344CB8AC3E}">
        <p14:creationId xmlns:p14="http://schemas.microsoft.com/office/powerpoint/2010/main" val="173295818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199</a:t>
            </a:fld>
            <a:endParaRPr lang="zh-CN" altLang="en-US" dirty="0"/>
          </a:p>
        </p:txBody>
      </p:sp>
    </p:spTree>
    <p:extLst>
      <p:ext uri="{BB962C8B-B14F-4D97-AF65-F5344CB8AC3E}">
        <p14:creationId xmlns:p14="http://schemas.microsoft.com/office/powerpoint/2010/main" val="12624110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200</a:t>
            </a:fld>
            <a:endParaRPr lang="zh-CN" altLang="en-US" dirty="0"/>
          </a:p>
        </p:txBody>
      </p:sp>
    </p:spTree>
    <p:extLst>
      <p:ext uri="{BB962C8B-B14F-4D97-AF65-F5344CB8AC3E}">
        <p14:creationId xmlns:p14="http://schemas.microsoft.com/office/powerpoint/2010/main" val="40700233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202</a:t>
            </a:fld>
            <a:endParaRPr lang="zh-CN" altLang="en-US" dirty="0"/>
          </a:p>
        </p:txBody>
      </p:sp>
    </p:spTree>
    <p:extLst>
      <p:ext uri="{BB962C8B-B14F-4D97-AF65-F5344CB8AC3E}">
        <p14:creationId xmlns:p14="http://schemas.microsoft.com/office/powerpoint/2010/main" val="36392475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203</a:t>
            </a:fld>
            <a:endParaRPr lang="zh-CN" altLang="en-US" dirty="0"/>
          </a:p>
        </p:txBody>
      </p:sp>
    </p:spTree>
    <p:extLst>
      <p:ext uri="{BB962C8B-B14F-4D97-AF65-F5344CB8AC3E}">
        <p14:creationId xmlns:p14="http://schemas.microsoft.com/office/powerpoint/2010/main" val="271135301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204</a:t>
            </a:fld>
            <a:endParaRPr lang="zh-CN" altLang="en-US" dirty="0"/>
          </a:p>
        </p:txBody>
      </p:sp>
    </p:spTree>
    <p:extLst>
      <p:ext uri="{BB962C8B-B14F-4D97-AF65-F5344CB8AC3E}">
        <p14:creationId xmlns:p14="http://schemas.microsoft.com/office/powerpoint/2010/main" val="245935295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26670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如果</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有一个嵌套执行的动作，那么系统变量“</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MAKELEVEL”</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会记录了当前</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的调用层数。</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205</a:t>
            </a:fld>
            <a:endParaRPr lang="zh-CN" altLang="en-US" dirty="0"/>
          </a:p>
        </p:txBody>
      </p:sp>
    </p:spTree>
    <p:extLst>
      <p:ext uri="{BB962C8B-B14F-4D97-AF65-F5344CB8AC3E}">
        <p14:creationId xmlns:p14="http://schemas.microsoft.com/office/powerpoint/2010/main" val="19129824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26670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如果</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有一个嵌套执行的动作，那么系统变量“</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MAKELEVEL”</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会记录了当前</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的调用层数。</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206</a:t>
            </a:fld>
            <a:endParaRPr lang="zh-CN" altLang="en-US" dirty="0"/>
          </a:p>
        </p:txBody>
      </p:sp>
    </p:spTree>
    <p:extLst>
      <p:ext uri="{BB962C8B-B14F-4D97-AF65-F5344CB8AC3E}">
        <p14:creationId xmlns:p14="http://schemas.microsoft.com/office/powerpoint/2010/main" val="163030634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266700" algn="just">
              <a:lnSpc>
                <a:spcPts val="2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如果</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有一个嵌套执行的动作，那么系统变量“</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MAKELEVEL”</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会记录了当前</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的调用层数。</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207</a:t>
            </a:fld>
            <a:endParaRPr lang="zh-CN" altLang="en-US" dirty="0"/>
          </a:p>
        </p:txBody>
      </p:sp>
    </p:spTree>
    <p:extLst>
      <p:ext uri="{BB962C8B-B14F-4D97-AF65-F5344CB8AC3E}">
        <p14:creationId xmlns:p14="http://schemas.microsoft.com/office/powerpoint/2010/main" val="29137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略讲</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etc</a:t>
            </a:r>
            <a:r>
              <a:rPr lang="en-US" altLang="zh-CN" dirty="0"/>
              <a:t>/passwd</a:t>
            </a:r>
            <a:r>
              <a:rPr lang="zh-CN" altLang="en-US" dirty="0"/>
              <a:t>文件记录帐号信息</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16</a:t>
            </a:fld>
            <a:endParaRPr lang="zh-CN" altLang="en-US" dirty="0"/>
          </a:p>
        </p:txBody>
      </p:sp>
    </p:spTree>
    <p:extLst>
      <p:ext uri="{BB962C8B-B14F-4D97-AF65-F5344CB8AC3E}">
        <p14:creationId xmlns:p14="http://schemas.microsoft.com/office/powerpoint/2010/main" val="309232559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我们先来讨论文件系统的基本概念。</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209</a:t>
            </a:fld>
            <a:endParaRPr lang="en-US" altLang="zh-CN"/>
          </a:p>
        </p:txBody>
      </p:sp>
    </p:spTree>
    <p:extLst>
      <p:ext uri="{BB962C8B-B14F-4D97-AF65-F5344CB8AC3E}">
        <p14:creationId xmlns:p14="http://schemas.microsoft.com/office/powerpoint/2010/main" val="148012132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在讨论文件系统之前，我们来看一些问题，你们也可以对这些问题进行一些思考。通过本章的学习，我们将一一来回答这些问题。</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210</a:t>
            </a:fld>
            <a:endParaRPr lang="zh-CN" altLang="en-US" dirty="0"/>
          </a:p>
        </p:txBody>
      </p:sp>
    </p:spTree>
    <p:extLst>
      <p:ext uri="{BB962C8B-B14F-4D97-AF65-F5344CB8AC3E}">
        <p14:creationId xmlns:p14="http://schemas.microsoft.com/office/powerpoint/2010/main" val="171525520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211</a:t>
            </a:fld>
            <a:endParaRPr lang="zh-CN" altLang="en-US" dirty="0"/>
          </a:p>
        </p:txBody>
      </p:sp>
    </p:spTree>
    <p:extLst>
      <p:ext uri="{BB962C8B-B14F-4D97-AF65-F5344CB8AC3E}">
        <p14:creationId xmlns:p14="http://schemas.microsoft.com/office/powerpoint/2010/main" val="29757636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212</a:t>
            </a:fld>
            <a:endParaRPr lang="zh-CN" altLang="en-US" dirty="0"/>
          </a:p>
        </p:txBody>
      </p:sp>
    </p:spTree>
    <p:extLst>
      <p:ext uri="{BB962C8B-B14F-4D97-AF65-F5344CB8AC3E}">
        <p14:creationId xmlns:p14="http://schemas.microsoft.com/office/powerpoint/2010/main" val="6657219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213</a:t>
            </a:fld>
            <a:endParaRPr lang="zh-CN" altLang="en-US" dirty="0"/>
          </a:p>
        </p:txBody>
      </p:sp>
    </p:spTree>
    <p:extLst>
      <p:ext uri="{BB962C8B-B14F-4D97-AF65-F5344CB8AC3E}">
        <p14:creationId xmlns:p14="http://schemas.microsoft.com/office/powerpoint/2010/main" val="88219750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214</a:t>
            </a:fld>
            <a:endParaRPr lang="zh-CN" altLang="en-US" dirty="0"/>
          </a:p>
        </p:txBody>
      </p:sp>
    </p:spTree>
    <p:extLst>
      <p:ext uri="{BB962C8B-B14F-4D97-AF65-F5344CB8AC3E}">
        <p14:creationId xmlns:p14="http://schemas.microsoft.com/office/powerpoint/2010/main" val="41939622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215</a:t>
            </a:fld>
            <a:endParaRPr lang="zh-CN" altLang="en-US" dirty="0"/>
          </a:p>
        </p:txBody>
      </p:sp>
    </p:spTree>
    <p:extLst>
      <p:ext uri="{BB962C8B-B14F-4D97-AF65-F5344CB8AC3E}">
        <p14:creationId xmlns:p14="http://schemas.microsoft.com/office/powerpoint/2010/main" val="193810509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216</a:t>
            </a:fld>
            <a:endParaRPr lang="zh-CN" altLang="en-US" dirty="0"/>
          </a:p>
        </p:txBody>
      </p:sp>
    </p:spTree>
    <p:extLst>
      <p:ext uri="{BB962C8B-B14F-4D97-AF65-F5344CB8AC3E}">
        <p14:creationId xmlns:p14="http://schemas.microsoft.com/office/powerpoint/2010/main" val="30988167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217</a:t>
            </a:fld>
            <a:endParaRPr lang="zh-CN" altLang="en-US" dirty="0"/>
          </a:p>
        </p:txBody>
      </p:sp>
    </p:spTree>
    <p:extLst>
      <p:ext uri="{BB962C8B-B14F-4D97-AF65-F5344CB8AC3E}">
        <p14:creationId xmlns:p14="http://schemas.microsoft.com/office/powerpoint/2010/main" val="239940436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218</a:t>
            </a:fld>
            <a:endParaRPr lang="zh-CN" altLang="en-US" dirty="0"/>
          </a:p>
        </p:txBody>
      </p:sp>
    </p:spTree>
    <p:extLst>
      <p:ext uri="{BB962C8B-B14F-4D97-AF65-F5344CB8AC3E}">
        <p14:creationId xmlns:p14="http://schemas.microsoft.com/office/powerpoint/2010/main" val="2882833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略讲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a:t>
            </a:fld>
            <a:endParaRPr lang="zh-CN" altLang="en-US" dirty="0"/>
          </a:p>
        </p:txBody>
      </p:sp>
    </p:spTree>
    <p:extLst>
      <p:ext uri="{BB962C8B-B14F-4D97-AF65-F5344CB8AC3E}">
        <p14:creationId xmlns:p14="http://schemas.microsoft.com/office/powerpoint/2010/main" val="125382124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219</a:t>
            </a:fld>
            <a:endParaRPr lang="zh-CN" altLang="en-US" dirty="0"/>
          </a:p>
        </p:txBody>
      </p:sp>
    </p:spTree>
    <p:extLst>
      <p:ext uri="{BB962C8B-B14F-4D97-AF65-F5344CB8AC3E}">
        <p14:creationId xmlns:p14="http://schemas.microsoft.com/office/powerpoint/2010/main" val="15520647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220</a:t>
            </a:fld>
            <a:endParaRPr lang="zh-CN" altLang="en-US" dirty="0"/>
          </a:p>
        </p:txBody>
      </p:sp>
    </p:spTree>
    <p:extLst>
      <p:ext uri="{BB962C8B-B14F-4D97-AF65-F5344CB8AC3E}">
        <p14:creationId xmlns:p14="http://schemas.microsoft.com/office/powerpoint/2010/main" val="9832809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221</a:t>
            </a:fld>
            <a:endParaRPr lang="zh-CN" altLang="en-US" dirty="0"/>
          </a:p>
        </p:txBody>
      </p:sp>
    </p:spTree>
    <p:extLst>
      <p:ext uri="{BB962C8B-B14F-4D97-AF65-F5344CB8AC3E}">
        <p14:creationId xmlns:p14="http://schemas.microsoft.com/office/powerpoint/2010/main" val="732851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222</a:t>
            </a:fld>
            <a:endParaRPr lang="zh-CN" altLang="en-US" dirty="0"/>
          </a:p>
        </p:txBody>
      </p:sp>
    </p:spTree>
    <p:extLst>
      <p:ext uri="{BB962C8B-B14F-4D97-AF65-F5344CB8AC3E}">
        <p14:creationId xmlns:p14="http://schemas.microsoft.com/office/powerpoint/2010/main" val="5319229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223</a:t>
            </a:fld>
            <a:endParaRPr lang="zh-CN" altLang="en-US" dirty="0"/>
          </a:p>
        </p:txBody>
      </p:sp>
    </p:spTree>
    <p:extLst>
      <p:ext uri="{BB962C8B-B14F-4D97-AF65-F5344CB8AC3E}">
        <p14:creationId xmlns:p14="http://schemas.microsoft.com/office/powerpoint/2010/main" val="197882516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224</a:t>
            </a:fld>
            <a:endParaRPr lang="zh-CN" altLang="en-US" dirty="0"/>
          </a:p>
        </p:txBody>
      </p:sp>
    </p:spTree>
    <p:extLst>
      <p:ext uri="{BB962C8B-B14F-4D97-AF65-F5344CB8AC3E}">
        <p14:creationId xmlns:p14="http://schemas.microsoft.com/office/powerpoint/2010/main" val="395060194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225</a:t>
            </a:fld>
            <a:endParaRPr lang="zh-CN" altLang="en-US" dirty="0"/>
          </a:p>
        </p:txBody>
      </p:sp>
    </p:spTree>
    <p:extLst>
      <p:ext uri="{BB962C8B-B14F-4D97-AF65-F5344CB8AC3E}">
        <p14:creationId xmlns:p14="http://schemas.microsoft.com/office/powerpoint/2010/main" val="36319374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226</a:t>
            </a:fld>
            <a:endParaRPr lang="zh-CN" altLang="en-US" dirty="0"/>
          </a:p>
        </p:txBody>
      </p:sp>
    </p:spTree>
    <p:extLst>
      <p:ext uri="{BB962C8B-B14F-4D97-AF65-F5344CB8AC3E}">
        <p14:creationId xmlns:p14="http://schemas.microsoft.com/office/powerpoint/2010/main" val="7041032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227</a:t>
            </a:fld>
            <a:endParaRPr lang="zh-CN" altLang="en-US" dirty="0"/>
          </a:p>
        </p:txBody>
      </p:sp>
    </p:spTree>
    <p:extLst>
      <p:ext uri="{BB962C8B-B14F-4D97-AF65-F5344CB8AC3E}">
        <p14:creationId xmlns:p14="http://schemas.microsoft.com/office/powerpoint/2010/main" val="192760760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228</a:t>
            </a:fld>
            <a:endParaRPr lang="zh-CN" altLang="en-US" dirty="0"/>
          </a:p>
        </p:txBody>
      </p:sp>
    </p:spTree>
    <p:extLst>
      <p:ext uri="{BB962C8B-B14F-4D97-AF65-F5344CB8AC3E}">
        <p14:creationId xmlns:p14="http://schemas.microsoft.com/office/powerpoint/2010/main" val="12345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略讲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18</a:t>
            </a:fld>
            <a:endParaRPr lang="zh-CN" altLang="en-US" dirty="0"/>
          </a:p>
        </p:txBody>
      </p:sp>
    </p:spTree>
    <p:extLst>
      <p:ext uri="{BB962C8B-B14F-4D97-AF65-F5344CB8AC3E}">
        <p14:creationId xmlns:p14="http://schemas.microsoft.com/office/powerpoint/2010/main" val="75635065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229</a:t>
            </a:fld>
            <a:endParaRPr lang="zh-CN" altLang="en-US" dirty="0"/>
          </a:p>
        </p:txBody>
      </p:sp>
    </p:spTree>
    <p:extLst>
      <p:ext uri="{BB962C8B-B14F-4D97-AF65-F5344CB8AC3E}">
        <p14:creationId xmlns:p14="http://schemas.microsoft.com/office/powerpoint/2010/main" val="24265286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230</a:t>
            </a:fld>
            <a:endParaRPr lang="zh-CN" altLang="en-US" dirty="0"/>
          </a:p>
        </p:txBody>
      </p:sp>
    </p:spTree>
    <p:extLst>
      <p:ext uri="{BB962C8B-B14F-4D97-AF65-F5344CB8AC3E}">
        <p14:creationId xmlns:p14="http://schemas.microsoft.com/office/powerpoint/2010/main" val="14064057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231</a:t>
            </a:fld>
            <a:endParaRPr lang="zh-CN" altLang="en-US" dirty="0"/>
          </a:p>
        </p:txBody>
      </p:sp>
    </p:spTree>
    <p:extLst>
      <p:ext uri="{BB962C8B-B14F-4D97-AF65-F5344CB8AC3E}">
        <p14:creationId xmlns:p14="http://schemas.microsoft.com/office/powerpoint/2010/main" val="19747661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232</a:t>
            </a:fld>
            <a:endParaRPr lang="zh-CN" altLang="en-US" dirty="0"/>
          </a:p>
        </p:txBody>
      </p:sp>
    </p:spTree>
    <p:extLst>
      <p:ext uri="{BB962C8B-B14F-4D97-AF65-F5344CB8AC3E}">
        <p14:creationId xmlns:p14="http://schemas.microsoft.com/office/powerpoint/2010/main" val="236028141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234</a:t>
            </a:fld>
            <a:endParaRPr lang="zh-CN" altLang="en-US" dirty="0"/>
          </a:p>
        </p:txBody>
      </p:sp>
    </p:spTree>
    <p:extLst>
      <p:ext uri="{BB962C8B-B14F-4D97-AF65-F5344CB8AC3E}">
        <p14:creationId xmlns:p14="http://schemas.microsoft.com/office/powerpoint/2010/main" val="2967195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235</a:t>
            </a:fld>
            <a:endParaRPr lang="zh-CN" altLang="en-US" dirty="0"/>
          </a:p>
        </p:txBody>
      </p:sp>
    </p:spTree>
    <p:extLst>
      <p:ext uri="{BB962C8B-B14F-4D97-AF65-F5344CB8AC3E}">
        <p14:creationId xmlns:p14="http://schemas.microsoft.com/office/powerpoint/2010/main" val="74966007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236</a:t>
            </a:fld>
            <a:endParaRPr lang="zh-CN" altLang="en-US" dirty="0"/>
          </a:p>
        </p:txBody>
      </p:sp>
    </p:spTree>
    <p:extLst>
      <p:ext uri="{BB962C8B-B14F-4D97-AF65-F5344CB8AC3E}">
        <p14:creationId xmlns:p14="http://schemas.microsoft.com/office/powerpoint/2010/main" val="428114738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237</a:t>
            </a:fld>
            <a:endParaRPr lang="zh-CN" altLang="en-US" dirty="0"/>
          </a:p>
        </p:txBody>
      </p:sp>
    </p:spTree>
    <p:extLst>
      <p:ext uri="{BB962C8B-B14F-4D97-AF65-F5344CB8AC3E}">
        <p14:creationId xmlns:p14="http://schemas.microsoft.com/office/powerpoint/2010/main" val="38441017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238</a:t>
            </a:fld>
            <a:endParaRPr lang="zh-CN" altLang="en-US" dirty="0"/>
          </a:p>
        </p:txBody>
      </p:sp>
    </p:spTree>
    <p:extLst>
      <p:ext uri="{BB962C8B-B14F-4D97-AF65-F5344CB8AC3E}">
        <p14:creationId xmlns:p14="http://schemas.microsoft.com/office/powerpoint/2010/main" val="79995921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在这个模型的最底层，是文件管理系统对象，就是文件系统需要管理的实体。我们来看看：</a:t>
            </a:r>
            <a:endParaRPr lang="en-US" altLang="zh-CN" dirty="0"/>
          </a:p>
          <a:p>
            <a:r>
              <a:rPr lang="zh-CN" altLang="en-US" dirty="0"/>
              <a:t>首先是文件，前面已经说过，它是文件系统的基本管理对象。</a:t>
            </a:r>
            <a:endParaRPr lang="en-US" altLang="zh-CN" dirty="0"/>
          </a:p>
          <a:p>
            <a:r>
              <a:rPr lang="zh-CN" altLang="en-US" dirty="0"/>
              <a:t>其次是目录：文件系统中有大量文件，如何才能快捷方便地找到自己需要的某个文件呢？办法就是建立文件目录，用名字来指代各个文件，建立合适的组织结构来加快查询，目录自然也是文件系统的管理对象。</a:t>
            </a:r>
            <a:endParaRPr lang="en-US" altLang="zh-CN" dirty="0"/>
          </a:p>
          <a:p>
            <a:r>
              <a:rPr lang="zh-CN" altLang="en-US" dirty="0"/>
              <a:t>最后是存储空间，可能是磁盘，也可能是磁带。文件和目录总要放在存储设备上，占用存储空间。存储空间的一部分已经分配给各个文件，这就是文件的物理属性。存储空间的另一部分是空闲的，等待分配，</a:t>
            </a:r>
            <a:endParaRPr lang="en-US" altLang="zh-CN" dirty="0"/>
          </a:p>
          <a:p>
            <a:r>
              <a:rPr lang="zh-CN" altLang="en-US" dirty="0"/>
              <a:t>这部分称为空闲空间，也是文件系统的管理对象。</a:t>
            </a:r>
            <a:endParaRPr lang="en-US" altLang="zh-CN" dirty="0"/>
          </a:p>
          <a:p>
            <a:r>
              <a:rPr lang="zh-CN" altLang="en-US" dirty="0"/>
              <a:t>存储空间的管理目标是提高利用率和提高文件存取速度。两者都很重要，在磁盘空间昂贵而紧缺时，利用率是最优先的；现在，存储设备廉价且充足，则文件存取速度有更优先。</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239</a:t>
            </a:fld>
            <a:endParaRPr lang="zh-CN" altLang="en-US" dirty="0"/>
          </a:p>
        </p:txBody>
      </p:sp>
    </p:spTree>
    <p:extLst>
      <p:ext uri="{BB962C8B-B14F-4D97-AF65-F5344CB8AC3E}">
        <p14:creationId xmlns:p14="http://schemas.microsoft.com/office/powerpoint/2010/main" val="282813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略讲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19</a:t>
            </a:fld>
            <a:endParaRPr lang="zh-CN" altLang="en-US" dirty="0"/>
          </a:p>
        </p:txBody>
      </p:sp>
    </p:spTree>
    <p:extLst>
      <p:ext uri="{BB962C8B-B14F-4D97-AF65-F5344CB8AC3E}">
        <p14:creationId xmlns:p14="http://schemas.microsoft.com/office/powerpoint/2010/main" val="195363964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对刚才说的文件系统管理对象，自然需要相应的操纵和管理软件。比如文件要创建、读写和删除、目录也要创建、增删目录项和删除，存储空间要分配和回收，如此等等。</a:t>
            </a:r>
            <a:endParaRPr lang="en-US" altLang="zh-CN" dirty="0"/>
          </a:p>
          <a:p>
            <a:r>
              <a:rPr lang="zh-CN" altLang="en-US" dirty="0"/>
              <a:t>这些操纵需要软件来实现。除此之外，这里列了两项不是基本操纵的管理功能，即文件的逻辑地址到物理地址的转换。我们访问文件时，逻辑地址是从零开始的连续地址，每个字节一个编号。</a:t>
            </a:r>
            <a:endParaRPr lang="en-US" altLang="zh-CN" dirty="0"/>
          </a:p>
          <a:p>
            <a:r>
              <a:rPr lang="zh-CN" altLang="en-US" dirty="0"/>
              <a:t>而物理地址是文件在磁盘上的分布。在磁盘上的分布可能不是连续的，因此必须要记录文件的物理分布情况，并在访问文件时将逻辑地址转换为物理地址。</a:t>
            </a:r>
            <a:endParaRPr lang="en-US" altLang="zh-CN" dirty="0"/>
          </a:p>
          <a:p>
            <a:r>
              <a:rPr lang="zh-CN" altLang="en-US" dirty="0"/>
              <a:t>另一项是文件的共享和保护，前面已经说过，在多用户系统中，在用户间共享文件是自然的需求，而某些文件有可能是用户私密的，自然不希望别人看到，这就要保护这些文件。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241</a:t>
            </a:fld>
            <a:endParaRPr lang="zh-CN" altLang="en-US" dirty="0"/>
          </a:p>
        </p:txBody>
      </p:sp>
    </p:spTree>
    <p:extLst>
      <p:ext uri="{BB962C8B-B14F-4D97-AF65-F5344CB8AC3E}">
        <p14:creationId xmlns:p14="http://schemas.microsoft.com/office/powerpoint/2010/main" val="30388067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242</a:t>
            </a:fld>
            <a:endParaRPr lang="zh-CN" altLang="en-US" dirty="0"/>
          </a:p>
        </p:txBody>
      </p:sp>
    </p:spTree>
    <p:extLst>
      <p:ext uri="{BB962C8B-B14F-4D97-AF65-F5344CB8AC3E}">
        <p14:creationId xmlns:p14="http://schemas.microsoft.com/office/powerpoint/2010/main" val="196091890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243</a:t>
            </a:fld>
            <a:endParaRPr lang="zh-CN" altLang="en-US" dirty="0"/>
          </a:p>
        </p:txBody>
      </p:sp>
    </p:spTree>
    <p:extLst>
      <p:ext uri="{BB962C8B-B14F-4D97-AF65-F5344CB8AC3E}">
        <p14:creationId xmlns:p14="http://schemas.microsoft.com/office/powerpoint/2010/main" val="23066359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244</a:t>
            </a:fld>
            <a:endParaRPr lang="zh-CN" altLang="en-US" dirty="0"/>
          </a:p>
        </p:txBody>
      </p:sp>
    </p:spTree>
    <p:extLst>
      <p:ext uri="{BB962C8B-B14F-4D97-AF65-F5344CB8AC3E}">
        <p14:creationId xmlns:p14="http://schemas.microsoft.com/office/powerpoint/2010/main" val="15516230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245</a:t>
            </a:fld>
            <a:endParaRPr lang="zh-CN" altLang="en-US" dirty="0"/>
          </a:p>
        </p:txBody>
      </p:sp>
    </p:spTree>
    <p:extLst>
      <p:ext uri="{BB962C8B-B14F-4D97-AF65-F5344CB8AC3E}">
        <p14:creationId xmlns:p14="http://schemas.microsoft.com/office/powerpoint/2010/main" val="395344298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246</a:t>
            </a:fld>
            <a:endParaRPr lang="zh-CN" altLang="en-US" dirty="0"/>
          </a:p>
        </p:txBody>
      </p:sp>
    </p:spTree>
    <p:extLst>
      <p:ext uri="{BB962C8B-B14F-4D97-AF65-F5344CB8AC3E}">
        <p14:creationId xmlns:p14="http://schemas.microsoft.com/office/powerpoint/2010/main" val="244430915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247</a:t>
            </a:fld>
            <a:endParaRPr lang="zh-CN" altLang="en-US" dirty="0"/>
          </a:p>
        </p:txBody>
      </p:sp>
    </p:spTree>
    <p:extLst>
      <p:ext uri="{BB962C8B-B14F-4D97-AF65-F5344CB8AC3E}">
        <p14:creationId xmlns:p14="http://schemas.microsoft.com/office/powerpoint/2010/main" val="15215009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248</a:t>
            </a:fld>
            <a:endParaRPr lang="zh-CN" altLang="en-US" dirty="0"/>
          </a:p>
        </p:txBody>
      </p:sp>
    </p:spTree>
    <p:extLst>
      <p:ext uri="{BB962C8B-B14F-4D97-AF65-F5344CB8AC3E}">
        <p14:creationId xmlns:p14="http://schemas.microsoft.com/office/powerpoint/2010/main" val="47096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249</a:t>
            </a:fld>
            <a:endParaRPr lang="zh-CN" altLang="en-US" dirty="0"/>
          </a:p>
        </p:txBody>
      </p:sp>
    </p:spTree>
    <p:extLst>
      <p:ext uri="{BB962C8B-B14F-4D97-AF65-F5344CB8AC3E}">
        <p14:creationId xmlns:p14="http://schemas.microsoft.com/office/powerpoint/2010/main" val="1884071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250</a:t>
            </a:fld>
            <a:endParaRPr lang="zh-CN" altLang="en-US" dirty="0"/>
          </a:p>
        </p:txBody>
      </p:sp>
    </p:spTree>
    <p:extLst>
      <p:ext uri="{BB962C8B-B14F-4D97-AF65-F5344CB8AC3E}">
        <p14:creationId xmlns:p14="http://schemas.microsoft.com/office/powerpoint/2010/main" val="104022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主讲</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略讲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20</a:t>
            </a:fld>
            <a:endParaRPr lang="zh-CN" altLang="en-US" dirty="0"/>
          </a:p>
        </p:txBody>
      </p:sp>
    </p:spTree>
    <p:extLst>
      <p:ext uri="{BB962C8B-B14F-4D97-AF65-F5344CB8AC3E}">
        <p14:creationId xmlns:p14="http://schemas.microsoft.com/office/powerpoint/2010/main" val="283041696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251</a:t>
            </a:fld>
            <a:endParaRPr lang="zh-CN" altLang="en-US" dirty="0"/>
          </a:p>
        </p:txBody>
      </p:sp>
    </p:spTree>
    <p:extLst>
      <p:ext uri="{BB962C8B-B14F-4D97-AF65-F5344CB8AC3E}">
        <p14:creationId xmlns:p14="http://schemas.microsoft.com/office/powerpoint/2010/main" val="238675079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我们先来讨论文件系统的基本概念。</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253</a:t>
            </a:fld>
            <a:endParaRPr lang="en-US" altLang="zh-CN"/>
          </a:p>
        </p:txBody>
      </p:sp>
    </p:spTree>
    <p:extLst>
      <p:ext uri="{BB962C8B-B14F-4D97-AF65-F5344CB8AC3E}">
        <p14:creationId xmlns:p14="http://schemas.microsoft.com/office/powerpoint/2010/main" val="27198307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在讨论文件系统之前，我们来看一些问题，你们也可以对这些问题进行一些思考。通过本章的学习，我们将一一来回答这些问题。</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254</a:t>
            </a:fld>
            <a:endParaRPr lang="zh-CN" altLang="en-US" dirty="0"/>
          </a:p>
        </p:txBody>
      </p:sp>
    </p:spTree>
    <p:extLst>
      <p:ext uri="{BB962C8B-B14F-4D97-AF65-F5344CB8AC3E}">
        <p14:creationId xmlns:p14="http://schemas.microsoft.com/office/powerpoint/2010/main" val="129853498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255</a:t>
            </a:fld>
            <a:endParaRPr lang="zh-CN" altLang="en-US" dirty="0"/>
          </a:p>
        </p:txBody>
      </p:sp>
    </p:spTree>
    <p:extLst>
      <p:ext uri="{BB962C8B-B14F-4D97-AF65-F5344CB8AC3E}">
        <p14:creationId xmlns:p14="http://schemas.microsoft.com/office/powerpoint/2010/main" val="190330370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256</a:t>
            </a:fld>
            <a:endParaRPr lang="zh-CN" altLang="en-US" dirty="0"/>
          </a:p>
        </p:txBody>
      </p:sp>
    </p:spTree>
    <p:extLst>
      <p:ext uri="{BB962C8B-B14F-4D97-AF65-F5344CB8AC3E}">
        <p14:creationId xmlns:p14="http://schemas.microsoft.com/office/powerpoint/2010/main" val="8265548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257</a:t>
            </a:fld>
            <a:endParaRPr lang="zh-CN" altLang="en-US" dirty="0"/>
          </a:p>
        </p:txBody>
      </p:sp>
    </p:spTree>
    <p:extLst>
      <p:ext uri="{BB962C8B-B14F-4D97-AF65-F5344CB8AC3E}">
        <p14:creationId xmlns:p14="http://schemas.microsoft.com/office/powerpoint/2010/main" val="240860486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258</a:t>
            </a:fld>
            <a:endParaRPr lang="zh-CN" altLang="en-US" dirty="0"/>
          </a:p>
        </p:txBody>
      </p:sp>
    </p:spTree>
    <p:extLst>
      <p:ext uri="{BB962C8B-B14F-4D97-AF65-F5344CB8AC3E}">
        <p14:creationId xmlns:p14="http://schemas.microsoft.com/office/powerpoint/2010/main" val="129715755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259</a:t>
            </a:fld>
            <a:endParaRPr lang="zh-CN" altLang="en-US" dirty="0"/>
          </a:p>
        </p:txBody>
      </p:sp>
    </p:spTree>
    <p:extLst>
      <p:ext uri="{BB962C8B-B14F-4D97-AF65-F5344CB8AC3E}">
        <p14:creationId xmlns:p14="http://schemas.microsoft.com/office/powerpoint/2010/main" val="194569668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260</a:t>
            </a:fld>
            <a:endParaRPr lang="zh-CN" altLang="en-US" dirty="0"/>
          </a:p>
        </p:txBody>
      </p:sp>
    </p:spTree>
    <p:extLst>
      <p:ext uri="{BB962C8B-B14F-4D97-AF65-F5344CB8AC3E}">
        <p14:creationId xmlns:p14="http://schemas.microsoft.com/office/powerpoint/2010/main" val="229500727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261</a:t>
            </a:fld>
            <a:endParaRPr lang="zh-CN" altLang="en-US" dirty="0"/>
          </a:p>
        </p:txBody>
      </p:sp>
    </p:spTree>
    <p:extLst>
      <p:ext uri="{BB962C8B-B14F-4D97-AF65-F5344CB8AC3E}">
        <p14:creationId xmlns:p14="http://schemas.microsoft.com/office/powerpoint/2010/main" val="196357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a:spcBef>
                <a:spcPts val="0"/>
              </a:spcBef>
              <a:spcAft>
                <a:spcPts val="0"/>
              </a:spcAft>
            </a:pP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11. </a:t>
            </a:r>
            <a:r>
              <a:rPr lang="en-US" altLang="zh-CN" kern="100" dirty="0" err="1">
                <a:solidFill>
                  <a:srgbClr val="0070C0"/>
                </a:solidFill>
                <a:latin typeface="宋体" panose="02010600030101010101" pitchFamily="2" charset="-122"/>
                <a:ea typeface="宋体" panose="02010600030101010101" pitchFamily="2" charset="-122"/>
                <a:cs typeface="Times New Roman" panose="02020603050405020304" pitchFamily="18" charset="0"/>
              </a:rPr>
              <a:t>Fg</a:t>
            </a:r>
            <a:r>
              <a:rPr lang="en-US" altLang="zh-CN"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solidFill>
                  <a:srgbClr val="0070C0"/>
                </a:solidFill>
                <a:latin typeface="宋体" panose="02010600030101010101" pitchFamily="2" charset="-122"/>
                <a:ea typeface="宋体" panose="02010600030101010101" pitchFamily="2" charset="-122"/>
                <a:cs typeface="Times New Roman" panose="02020603050405020304" pitchFamily="18" charset="0"/>
              </a:rPr>
              <a:t>jobid</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可以将一个后台进程放到前台。</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0" marR="0">
              <a:spcBef>
                <a:spcPts val="0"/>
              </a:spcBef>
              <a:spcAft>
                <a:spcPts val="0"/>
              </a:spcAft>
            </a:pP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Ctrl+z</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可以将前台进程挂起</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(suspend),</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然后可以用</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bg</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jobid</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让其到后台运行。</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0">
              <a:spcBef>
                <a:spcPts val="0"/>
              </a:spcBef>
            </a:pP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job&amp;</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可以直接让</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job</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直接在后台运行。</a:t>
            </a:r>
          </a:p>
          <a:p>
            <a:pPr marL="0" marR="0">
              <a:spcBef>
                <a:spcPts val="0"/>
              </a:spcBef>
              <a:spcAft>
                <a:spcPts val="0"/>
              </a:spcAft>
            </a:pPr>
            <a:r>
              <a:rPr lang="en-US" altLang="zh-CN" sz="1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12</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kill </a:t>
            </a:r>
            <a:r>
              <a:rPr lang="zh-CN" altLang="en-US"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的作用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send a signal to a process. </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eg</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kill -9 </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发送的是</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SIG_KILL</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信号。具体发送什么信号，可以通过 </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man kill </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查看</a:t>
            </a:r>
            <a:r>
              <a:rPr lang="zh-CN" altLang="en-US" sz="1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21</a:t>
            </a:fld>
            <a:endParaRPr lang="zh-CN" altLang="en-US" dirty="0"/>
          </a:p>
        </p:txBody>
      </p:sp>
    </p:spTree>
    <p:extLst>
      <p:ext uri="{BB962C8B-B14F-4D97-AF65-F5344CB8AC3E}">
        <p14:creationId xmlns:p14="http://schemas.microsoft.com/office/powerpoint/2010/main" val="41996640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262</a:t>
            </a:fld>
            <a:endParaRPr lang="zh-CN" altLang="en-US" dirty="0"/>
          </a:p>
        </p:txBody>
      </p:sp>
    </p:spTree>
    <p:extLst>
      <p:ext uri="{BB962C8B-B14F-4D97-AF65-F5344CB8AC3E}">
        <p14:creationId xmlns:p14="http://schemas.microsoft.com/office/powerpoint/2010/main" val="24919594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263</a:t>
            </a:fld>
            <a:endParaRPr lang="zh-CN" altLang="en-US" dirty="0"/>
          </a:p>
        </p:txBody>
      </p:sp>
    </p:spTree>
    <p:extLst>
      <p:ext uri="{BB962C8B-B14F-4D97-AF65-F5344CB8AC3E}">
        <p14:creationId xmlns:p14="http://schemas.microsoft.com/office/powerpoint/2010/main" val="7917888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264</a:t>
            </a:fld>
            <a:endParaRPr lang="zh-CN" altLang="en-US" dirty="0"/>
          </a:p>
        </p:txBody>
      </p:sp>
    </p:spTree>
    <p:extLst>
      <p:ext uri="{BB962C8B-B14F-4D97-AF65-F5344CB8AC3E}">
        <p14:creationId xmlns:p14="http://schemas.microsoft.com/office/powerpoint/2010/main" val="358198519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265</a:t>
            </a:fld>
            <a:endParaRPr lang="zh-CN" altLang="en-US" dirty="0"/>
          </a:p>
        </p:txBody>
      </p:sp>
    </p:spTree>
    <p:extLst>
      <p:ext uri="{BB962C8B-B14F-4D97-AF65-F5344CB8AC3E}">
        <p14:creationId xmlns:p14="http://schemas.microsoft.com/office/powerpoint/2010/main" val="40129725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266</a:t>
            </a:fld>
            <a:endParaRPr lang="zh-CN" altLang="en-US" dirty="0"/>
          </a:p>
        </p:txBody>
      </p:sp>
    </p:spTree>
    <p:extLst>
      <p:ext uri="{BB962C8B-B14F-4D97-AF65-F5344CB8AC3E}">
        <p14:creationId xmlns:p14="http://schemas.microsoft.com/office/powerpoint/2010/main" val="389836217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267</a:t>
            </a:fld>
            <a:endParaRPr lang="zh-CN" altLang="en-US" dirty="0"/>
          </a:p>
        </p:txBody>
      </p:sp>
    </p:spTree>
    <p:extLst>
      <p:ext uri="{BB962C8B-B14F-4D97-AF65-F5344CB8AC3E}">
        <p14:creationId xmlns:p14="http://schemas.microsoft.com/office/powerpoint/2010/main" val="314747820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268</a:t>
            </a:fld>
            <a:endParaRPr lang="zh-CN" altLang="en-US" dirty="0"/>
          </a:p>
        </p:txBody>
      </p:sp>
    </p:spTree>
    <p:extLst>
      <p:ext uri="{BB962C8B-B14F-4D97-AF65-F5344CB8AC3E}">
        <p14:creationId xmlns:p14="http://schemas.microsoft.com/office/powerpoint/2010/main" val="272106522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269</a:t>
            </a:fld>
            <a:endParaRPr lang="zh-CN" altLang="en-US" dirty="0"/>
          </a:p>
        </p:txBody>
      </p:sp>
    </p:spTree>
    <p:extLst>
      <p:ext uri="{BB962C8B-B14F-4D97-AF65-F5344CB8AC3E}">
        <p14:creationId xmlns:p14="http://schemas.microsoft.com/office/powerpoint/2010/main" val="300090109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270</a:t>
            </a:fld>
            <a:endParaRPr lang="zh-CN" altLang="en-US" dirty="0"/>
          </a:p>
        </p:txBody>
      </p:sp>
    </p:spTree>
    <p:extLst>
      <p:ext uri="{BB962C8B-B14F-4D97-AF65-F5344CB8AC3E}">
        <p14:creationId xmlns:p14="http://schemas.microsoft.com/office/powerpoint/2010/main" val="379894506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271</a:t>
            </a:fld>
            <a:endParaRPr lang="zh-CN" altLang="en-US" dirty="0"/>
          </a:p>
        </p:txBody>
      </p:sp>
    </p:spTree>
    <p:extLst>
      <p:ext uri="{BB962C8B-B14F-4D97-AF65-F5344CB8AC3E}">
        <p14:creationId xmlns:p14="http://schemas.microsoft.com/office/powerpoint/2010/main" val="3936414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22</a:t>
            </a:fld>
            <a:endParaRPr lang="zh-CN" altLang="en-US" dirty="0"/>
          </a:p>
        </p:txBody>
      </p:sp>
    </p:spTree>
    <p:extLst>
      <p:ext uri="{BB962C8B-B14F-4D97-AF65-F5344CB8AC3E}">
        <p14:creationId xmlns:p14="http://schemas.microsoft.com/office/powerpoint/2010/main" val="27838976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272</a:t>
            </a:fld>
            <a:endParaRPr lang="zh-CN" altLang="en-US" dirty="0"/>
          </a:p>
        </p:txBody>
      </p:sp>
    </p:spTree>
    <p:extLst>
      <p:ext uri="{BB962C8B-B14F-4D97-AF65-F5344CB8AC3E}">
        <p14:creationId xmlns:p14="http://schemas.microsoft.com/office/powerpoint/2010/main" val="239015158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273</a:t>
            </a:fld>
            <a:endParaRPr lang="zh-CN" altLang="en-US" dirty="0"/>
          </a:p>
        </p:txBody>
      </p:sp>
    </p:spTree>
    <p:extLst>
      <p:ext uri="{BB962C8B-B14F-4D97-AF65-F5344CB8AC3E}">
        <p14:creationId xmlns:p14="http://schemas.microsoft.com/office/powerpoint/2010/main" val="28293518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274</a:t>
            </a:fld>
            <a:endParaRPr lang="zh-CN" altLang="en-US" dirty="0"/>
          </a:p>
        </p:txBody>
      </p:sp>
    </p:spTree>
    <p:extLst>
      <p:ext uri="{BB962C8B-B14F-4D97-AF65-F5344CB8AC3E}">
        <p14:creationId xmlns:p14="http://schemas.microsoft.com/office/powerpoint/2010/main" val="335530436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276</a:t>
            </a:fld>
            <a:endParaRPr lang="zh-CN" altLang="en-US" dirty="0"/>
          </a:p>
        </p:txBody>
      </p:sp>
    </p:spTree>
    <p:extLst>
      <p:ext uri="{BB962C8B-B14F-4D97-AF65-F5344CB8AC3E}">
        <p14:creationId xmlns:p14="http://schemas.microsoft.com/office/powerpoint/2010/main" val="357706600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277</a:t>
            </a:fld>
            <a:endParaRPr lang="zh-CN" altLang="en-US" dirty="0"/>
          </a:p>
        </p:txBody>
      </p:sp>
    </p:spTree>
    <p:extLst>
      <p:ext uri="{BB962C8B-B14F-4D97-AF65-F5344CB8AC3E}">
        <p14:creationId xmlns:p14="http://schemas.microsoft.com/office/powerpoint/2010/main" val="356607232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278</a:t>
            </a:fld>
            <a:endParaRPr lang="zh-CN" altLang="en-US" dirty="0"/>
          </a:p>
        </p:txBody>
      </p:sp>
    </p:spTree>
    <p:extLst>
      <p:ext uri="{BB962C8B-B14F-4D97-AF65-F5344CB8AC3E}">
        <p14:creationId xmlns:p14="http://schemas.microsoft.com/office/powerpoint/2010/main" val="33952602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279</a:t>
            </a:fld>
            <a:endParaRPr lang="zh-CN" altLang="en-US" dirty="0"/>
          </a:p>
        </p:txBody>
      </p:sp>
    </p:spTree>
    <p:extLst>
      <p:ext uri="{BB962C8B-B14F-4D97-AF65-F5344CB8AC3E}">
        <p14:creationId xmlns:p14="http://schemas.microsoft.com/office/powerpoint/2010/main" val="169473803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280</a:t>
            </a:fld>
            <a:endParaRPr lang="zh-CN" altLang="en-US" dirty="0"/>
          </a:p>
        </p:txBody>
      </p:sp>
    </p:spTree>
    <p:extLst>
      <p:ext uri="{BB962C8B-B14F-4D97-AF65-F5344CB8AC3E}">
        <p14:creationId xmlns:p14="http://schemas.microsoft.com/office/powerpoint/2010/main" val="199500324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281</a:t>
            </a:fld>
            <a:endParaRPr lang="zh-CN" altLang="en-US" dirty="0"/>
          </a:p>
        </p:txBody>
      </p:sp>
    </p:spTree>
    <p:extLst>
      <p:ext uri="{BB962C8B-B14F-4D97-AF65-F5344CB8AC3E}">
        <p14:creationId xmlns:p14="http://schemas.microsoft.com/office/powerpoint/2010/main" val="98611935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282</a:t>
            </a:fld>
            <a:endParaRPr lang="zh-CN" altLang="en-US" dirty="0"/>
          </a:p>
        </p:txBody>
      </p:sp>
    </p:spTree>
    <p:extLst>
      <p:ext uri="{BB962C8B-B14F-4D97-AF65-F5344CB8AC3E}">
        <p14:creationId xmlns:p14="http://schemas.microsoft.com/office/powerpoint/2010/main" val="530266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一般性介绍</a:t>
            </a:r>
            <a:endParaRPr lang="en-US" altLang="zh-CN" dirty="0"/>
          </a:p>
          <a:p>
            <a:r>
              <a:rPr lang="en-US" altLang="zh-CN" dirty="0"/>
              <a:t>#man</a:t>
            </a:r>
            <a:r>
              <a:rPr lang="zh-CN" altLang="en-US" dirty="0"/>
              <a:t> </a:t>
            </a:r>
            <a:r>
              <a:rPr lang="en-US" altLang="zh-CN" dirty="0"/>
              <a:t>–f</a:t>
            </a:r>
            <a:r>
              <a:rPr lang="zh-CN" altLang="en-US" dirty="0"/>
              <a:t> </a:t>
            </a:r>
            <a:r>
              <a:rPr lang="en-US" altLang="zh-CN" dirty="0" err="1"/>
              <a:t>ps</a:t>
            </a:r>
            <a:endParaRPr lang="en-US" altLang="zh-CN" dirty="0"/>
          </a:p>
          <a:p>
            <a:r>
              <a:rPr lang="en-US" altLang="zh-CN" dirty="0"/>
              <a:t>#man –f kill</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23</a:t>
            </a:fld>
            <a:endParaRPr lang="zh-CN" altLang="en-US" dirty="0"/>
          </a:p>
        </p:txBody>
      </p:sp>
    </p:spTree>
    <p:extLst>
      <p:ext uri="{BB962C8B-B14F-4D97-AF65-F5344CB8AC3E}">
        <p14:creationId xmlns:p14="http://schemas.microsoft.com/office/powerpoint/2010/main" val="182765027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283</a:t>
            </a:fld>
            <a:endParaRPr lang="zh-CN" altLang="en-US" dirty="0"/>
          </a:p>
        </p:txBody>
      </p:sp>
    </p:spTree>
    <p:extLst>
      <p:ext uri="{BB962C8B-B14F-4D97-AF65-F5344CB8AC3E}">
        <p14:creationId xmlns:p14="http://schemas.microsoft.com/office/powerpoint/2010/main" val="90903833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284</a:t>
            </a:fld>
            <a:endParaRPr lang="zh-CN" altLang="en-US" dirty="0"/>
          </a:p>
        </p:txBody>
      </p:sp>
    </p:spTree>
    <p:extLst>
      <p:ext uri="{BB962C8B-B14F-4D97-AF65-F5344CB8AC3E}">
        <p14:creationId xmlns:p14="http://schemas.microsoft.com/office/powerpoint/2010/main" val="9644598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285</a:t>
            </a:fld>
            <a:endParaRPr lang="zh-CN" altLang="en-US" dirty="0"/>
          </a:p>
        </p:txBody>
      </p:sp>
    </p:spTree>
    <p:extLst>
      <p:ext uri="{BB962C8B-B14F-4D97-AF65-F5344CB8AC3E}">
        <p14:creationId xmlns:p14="http://schemas.microsoft.com/office/powerpoint/2010/main" val="226473838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286</a:t>
            </a:fld>
            <a:endParaRPr lang="zh-CN" altLang="en-US" dirty="0"/>
          </a:p>
        </p:txBody>
      </p:sp>
    </p:spTree>
    <p:extLst>
      <p:ext uri="{BB962C8B-B14F-4D97-AF65-F5344CB8AC3E}">
        <p14:creationId xmlns:p14="http://schemas.microsoft.com/office/powerpoint/2010/main" val="110746085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287</a:t>
            </a:fld>
            <a:endParaRPr lang="zh-CN" altLang="en-US" dirty="0"/>
          </a:p>
        </p:txBody>
      </p:sp>
    </p:spTree>
    <p:extLst>
      <p:ext uri="{BB962C8B-B14F-4D97-AF65-F5344CB8AC3E}">
        <p14:creationId xmlns:p14="http://schemas.microsoft.com/office/powerpoint/2010/main" val="83276895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288</a:t>
            </a:fld>
            <a:endParaRPr lang="zh-CN" altLang="en-US" dirty="0"/>
          </a:p>
        </p:txBody>
      </p:sp>
    </p:spTree>
    <p:extLst>
      <p:ext uri="{BB962C8B-B14F-4D97-AF65-F5344CB8AC3E}">
        <p14:creationId xmlns:p14="http://schemas.microsoft.com/office/powerpoint/2010/main" val="20653152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289</a:t>
            </a:fld>
            <a:endParaRPr lang="zh-CN" altLang="en-US" dirty="0"/>
          </a:p>
        </p:txBody>
      </p:sp>
    </p:spTree>
    <p:extLst>
      <p:ext uri="{BB962C8B-B14F-4D97-AF65-F5344CB8AC3E}">
        <p14:creationId xmlns:p14="http://schemas.microsoft.com/office/powerpoint/2010/main" val="148798926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290</a:t>
            </a:fld>
            <a:endParaRPr lang="zh-CN" altLang="en-US" dirty="0"/>
          </a:p>
        </p:txBody>
      </p:sp>
    </p:spTree>
    <p:extLst>
      <p:ext uri="{BB962C8B-B14F-4D97-AF65-F5344CB8AC3E}">
        <p14:creationId xmlns:p14="http://schemas.microsoft.com/office/powerpoint/2010/main" val="52547856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291</a:t>
            </a:fld>
            <a:endParaRPr lang="zh-CN" altLang="en-US" dirty="0"/>
          </a:p>
        </p:txBody>
      </p:sp>
    </p:spTree>
    <p:extLst>
      <p:ext uri="{BB962C8B-B14F-4D97-AF65-F5344CB8AC3E}">
        <p14:creationId xmlns:p14="http://schemas.microsoft.com/office/powerpoint/2010/main" val="29117919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292</a:t>
            </a:fld>
            <a:endParaRPr lang="zh-CN" altLang="en-US" dirty="0"/>
          </a:p>
        </p:txBody>
      </p:sp>
    </p:spTree>
    <p:extLst>
      <p:ext uri="{BB962C8B-B14F-4D97-AF65-F5344CB8AC3E}">
        <p14:creationId xmlns:p14="http://schemas.microsoft.com/office/powerpoint/2010/main" val="2945416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24</a:t>
            </a:fld>
            <a:endParaRPr lang="en-US" altLang="zh-CN"/>
          </a:p>
        </p:txBody>
      </p:sp>
    </p:spTree>
    <p:extLst>
      <p:ext uri="{BB962C8B-B14F-4D97-AF65-F5344CB8AC3E}">
        <p14:creationId xmlns:p14="http://schemas.microsoft.com/office/powerpoint/2010/main" val="106585054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293</a:t>
            </a:fld>
            <a:endParaRPr lang="zh-CN" altLang="en-US" dirty="0"/>
          </a:p>
        </p:txBody>
      </p:sp>
    </p:spTree>
    <p:extLst>
      <p:ext uri="{BB962C8B-B14F-4D97-AF65-F5344CB8AC3E}">
        <p14:creationId xmlns:p14="http://schemas.microsoft.com/office/powerpoint/2010/main" val="13534091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294</a:t>
            </a:fld>
            <a:endParaRPr lang="zh-CN" altLang="en-US" dirty="0"/>
          </a:p>
        </p:txBody>
      </p:sp>
    </p:spTree>
    <p:extLst>
      <p:ext uri="{BB962C8B-B14F-4D97-AF65-F5344CB8AC3E}">
        <p14:creationId xmlns:p14="http://schemas.microsoft.com/office/powerpoint/2010/main" val="217095339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295</a:t>
            </a:fld>
            <a:endParaRPr lang="zh-CN" altLang="en-US" dirty="0"/>
          </a:p>
        </p:txBody>
      </p:sp>
    </p:spTree>
    <p:extLst>
      <p:ext uri="{BB962C8B-B14F-4D97-AF65-F5344CB8AC3E}">
        <p14:creationId xmlns:p14="http://schemas.microsoft.com/office/powerpoint/2010/main" val="157401799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296</a:t>
            </a:fld>
            <a:endParaRPr lang="zh-CN" altLang="en-US" dirty="0"/>
          </a:p>
        </p:txBody>
      </p:sp>
    </p:spTree>
    <p:extLst>
      <p:ext uri="{BB962C8B-B14F-4D97-AF65-F5344CB8AC3E}">
        <p14:creationId xmlns:p14="http://schemas.microsoft.com/office/powerpoint/2010/main" val="274498874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297</a:t>
            </a:fld>
            <a:endParaRPr lang="zh-CN" altLang="en-US" dirty="0"/>
          </a:p>
        </p:txBody>
      </p:sp>
    </p:spTree>
    <p:extLst>
      <p:ext uri="{BB962C8B-B14F-4D97-AF65-F5344CB8AC3E}">
        <p14:creationId xmlns:p14="http://schemas.microsoft.com/office/powerpoint/2010/main" val="211269792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298</a:t>
            </a:fld>
            <a:endParaRPr lang="zh-CN" altLang="en-US" dirty="0"/>
          </a:p>
        </p:txBody>
      </p:sp>
    </p:spTree>
    <p:extLst>
      <p:ext uri="{BB962C8B-B14F-4D97-AF65-F5344CB8AC3E}">
        <p14:creationId xmlns:p14="http://schemas.microsoft.com/office/powerpoint/2010/main" val="300929715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299</a:t>
            </a:fld>
            <a:endParaRPr lang="zh-CN" altLang="en-US" dirty="0"/>
          </a:p>
        </p:txBody>
      </p:sp>
    </p:spTree>
    <p:extLst>
      <p:ext uri="{BB962C8B-B14F-4D97-AF65-F5344CB8AC3E}">
        <p14:creationId xmlns:p14="http://schemas.microsoft.com/office/powerpoint/2010/main" val="63906192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300</a:t>
            </a:fld>
            <a:endParaRPr lang="zh-CN" altLang="en-US" dirty="0"/>
          </a:p>
        </p:txBody>
      </p:sp>
    </p:spTree>
    <p:extLst>
      <p:ext uri="{BB962C8B-B14F-4D97-AF65-F5344CB8AC3E}">
        <p14:creationId xmlns:p14="http://schemas.microsoft.com/office/powerpoint/2010/main" val="288540538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301</a:t>
            </a:fld>
            <a:endParaRPr lang="zh-CN" altLang="en-US" dirty="0"/>
          </a:p>
        </p:txBody>
      </p:sp>
    </p:spTree>
    <p:extLst>
      <p:ext uri="{BB962C8B-B14F-4D97-AF65-F5344CB8AC3E}">
        <p14:creationId xmlns:p14="http://schemas.microsoft.com/office/powerpoint/2010/main" val="279059617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302</a:t>
            </a:fld>
            <a:endParaRPr lang="zh-CN" altLang="en-US" dirty="0"/>
          </a:p>
        </p:txBody>
      </p:sp>
    </p:spTree>
    <p:extLst>
      <p:ext uri="{BB962C8B-B14F-4D97-AF65-F5344CB8AC3E}">
        <p14:creationId xmlns:p14="http://schemas.microsoft.com/office/powerpoint/2010/main" val="249418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7E17FA79-5E4E-A34B-9C1E-49DF6758A3C3}"/>
              </a:ext>
            </a:extLst>
          </p:cNvPr>
          <p:cNvSpPr>
            <a:spLocks noGrp="1" noRot="1" noChangeAspect="1" noChangeArrowheads="1" noTextEdit="1"/>
          </p:cNvSpPr>
          <p:nvPr>
            <p:ph type="sldImg"/>
          </p:nvPr>
        </p:nvSpPr>
        <p:spPr/>
      </p:sp>
      <p:sp>
        <p:nvSpPr>
          <p:cNvPr id="14339" name="备注占位符 2">
            <a:extLst>
              <a:ext uri="{FF2B5EF4-FFF2-40B4-BE49-F238E27FC236}">
                <a16:creationId xmlns:a16="http://schemas.microsoft.com/office/drawing/2014/main" id="{95200A76-9041-5F42-A4A1-4C4454ED6E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zh-CN" altLang="en-US">
                <a:latin typeface="华文楷体" panose="02010600040101010101" pitchFamily="2" charset="-122"/>
                <a:ea typeface="华文楷体" panose="02010600040101010101" pitchFamily="2" charset="-122"/>
              </a:rPr>
              <a:t>其中以斜线开头的路径名称为绝对路径名，否则称为相对路径名。</a:t>
            </a:r>
            <a:endParaRPr lang="zh-CN" altLang="en-US"/>
          </a:p>
        </p:txBody>
      </p:sp>
      <p:sp>
        <p:nvSpPr>
          <p:cNvPr id="14340" name="灯片编号占位符 3">
            <a:extLst>
              <a:ext uri="{FF2B5EF4-FFF2-40B4-BE49-F238E27FC236}">
                <a16:creationId xmlns:a16="http://schemas.microsoft.com/office/drawing/2014/main" id="{4EA62AF3-F0EB-4646-BC2A-B0160CEDF8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59C3CE-9D1A-9D48-8830-3E486815607D}" type="slidenum">
              <a:rPr lang="zh-CN" altLang="en-US"/>
              <a:pPr/>
              <a:t>25</a:t>
            </a:fld>
            <a:endParaRPr lang="en-US" altLang="zh-CN"/>
          </a:p>
        </p:txBody>
      </p:sp>
    </p:spTree>
    <p:extLst>
      <p:ext uri="{BB962C8B-B14F-4D97-AF65-F5344CB8AC3E}">
        <p14:creationId xmlns:p14="http://schemas.microsoft.com/office/powerpoint/2010/main" val="177155216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303</a:t>
            </a:fld>
            <a:endParaRPr lang="zh-CN" altLang="en-US" dirty="0"/>
          </a:p>
        </p:txBody>
      </p:sp>
    </p:spTree>
    <p:extLst>
      <p:ext uri="{BB962C8B-B14F-4D97-AF65-F5344CB8AC3E}">
        <p14:creationId xmlns:p14="http://schemas.microsoft.com/office/powerpoint/2010/main" val="30899814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304</a:t>
            </a:fld>
            <a:endParaRPr lang="zh-CN" altLang="en-US" dirty="0"/>
          </a:p>
        </p:txBody>
      </p:sp>
    </p:spTree>
    <p:extLst>
      <p:ext uri="{BB962C8B-B14F-4D97-AF65-F5344CB8AC3E}">
        <p14:creationId xmlns:p14="http://schemas.microsoft.com/office/powerpoint/2010/main" val="364814474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305</a:t>
            </a:fld>
            <a:endParaRPr lang="zh-CN" altLang="en-US" dirty="0"/>
          </a:p>
        </p:txBody>
      </p:sp>
    </p:spTree>
    <p:extLst>
      <p:ext uri="{BB962C8B-B14F-4D97-AF65-F5344CB8AC3E}">
        <p14:creationId xmlns:p14="http://schemas.microsoft.com/office/powerpoint/2010/main" val="427380636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306</a:t>
            </a:fld>
            <a:endParaRPr lang="zh-CN" altLang="en-US" dirty="0"/>
          </a:p>
        </p:txBody>
      </p:sp>
    </p:spTree>
    <p:extLst>
      <p:ext uri="{BB962C8B-B14F-4D97-AF65-F5344CB8AC3E}">
        <p14:creationId xmlns:p14="http://schemas.microsoft.com/office/powerpoint/2010/main" val="39042327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307</a:t>
            </a:fld>
            <a:endParaRPr lang="zh-CN" altLang="en-US" dirty="0"/>
          </a:p>
        </p:txBody>
      </p:sp>
    </p:spTree>
    <p:extLst>
      <p:ext uri="{BB962C8B-B14F-4D97-AF65-F5344CB8AC3E}">
        <p14:creationId xmlns:p14="http://schemas.microsoft.com/office/powerpoint/2010/main" val="292836503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308</a:t>
            </a:fld>
            <a:endParaRPr lang="zh-CN" altLang="en-US" dirty="0"/>
          </a:p>
        </p:txBody>
      </p:sp>
    </p:spTree>
    <p:extLst>
      <p:ext uri="{BB962C8B-B14F-4D97-AF65-F5344CB8AC3E}">
        <p14:creationId xmlns:p14="http://schemas.microsoft.com/office/powerpoint/2010/main" val="19743233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309</a:t>
            </a:fld>
            <a:endParaRPr lang="zh-CN" altLang="en-US" dirty="0"/>
          </a:p>
        </p:txBody>
      </p:sp>
    </p:spTree>
    <p:extLst>
      <p:ext uri="{BB962C8B-B14F-4D97-AF65-F5344CB8AC3E}">
        <p14:creationId xmlns:p14="http://schemas.microsoft.com/office/powerpoint/2010/main" val="76130229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310</a:t>
            </a:fld>
            <a:endParaRPr lang="zh-CN" altLang="en-US" dirty="0"/>
          </a:p>
        </p:txBody>
      </p:sp>
    </p:spTree>
    <p:extLst>
      <p:ext uri="{BB962C8B-B14F-4D97-AF65-F5344CB8AC3E}">
        <p14:creationId xmlns:p14="http://schemas.microsoft.com/office/powerpoint/2010/main" val="52743331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57C45257-477A-7E45-985A-B88BFA213EAF}"/>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SzTx/>
              <a:buFontTx/>
              <a:buNone/>
            </a:pPr>
            <a:fld id="{5828E319-7A6E-284B-BE59-3D8F87ECE75B}" type="slidenum">
              <a:rPr lang="zh-CN" altLang="en-US" sz="1200"/>
              <a:pPr algn="r" eaLnBrk="1" hangingPunct="1">
                <a:lnSpc>
                  <a:spcPct val="100000"/>
                </a:lnSpc>
                <a:spcBef>
                  <a:spcPct val="0"/>
                </a:spcBef>
                <a:buSzTx/>
                <a:buFontTx/>
                <a:buNone/>
              </a:pPr>
              <a:t>312</a:t>
            </a:fld>
            <a:endParaRPr lang="en-US" altLang="zh-CN" sz="1200"/>
          </a:p>
        </p:txBody>
      </p:sp>
      <p:sp>
        <p:nvSpPr>
          <p:cNvPr id="108547" name="Rectangle 2">
            <a:extLst>
              <a:ext uri="{FF2B5EF4-FFF2-40B4-BE49-F238E27FC236}">
                <a16:creationId xmlns:a16="http://schemas.microsoft.com/office/drawing/2014/main" id="{D11716F5-2CE7-F24D-BDB5-5C9B40A20E8B}"/>
              </a:ext>
            </a:extLst>
          </p:cNvPr>
          <p:cNvSpPr>
            <a:spLocks noGrp="1" noRot="1" noChangeAspect="1" noChangeArrowheads="1" noTextEdit="1"/>
          </p:cNvSpPr>
          <p:nvPr>
            <p:ph type="sldImg"/>
          </p:nvPr>
        </p:nvSpPr>
        <p:spPr>
          <a:xfrm>
            <a:off x="1143000" y="685800"/>
            <a:ext cx="4572000" cy="3429000"/>
          </a:xfrm>
        </p:spPr>
      </p:sp>
      <p:sp>
        <p:nvSpPr>
          <p:cNvPr id="108548" name="Rectangle 3">
            <a:extLst>
              <a:ext uri="{FF2B5EF4-FFF2-40B4-BE49-F238E27FC236}">
                <a16:creationId xmlns:a16="http://schemas.microsoft.com/office/drawing/2014/main" id="{45EB845C-B2A3-D943-91B1-A5D77FE8D1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16705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FD4C553F-851B-4F44-ACDE-5B558F6BE442}"/>
              </a:ext>
            </a:extLst>
          </p:cNvPr>
          <p:cNvSpPr>
            <a:spLocks noGrp="1" noRot="1" noChangeAspect="1" noChangeArrowheads="1" noTextEdit="1"/>
          </p:cNvSpPr>
          <p:nvPr>
            <p:ph type="sldImg"/>
          </p:nvPr>
        </p:nvSpPr>
        <p:spPr/>
      </p:sp>
      <p:sp>
        <p:nvSpPr>
          <p:cNvPr id="3" name="备注占位符 2">
            <a:extLst>
              <a:ext uri="{FF2B5EF4-FFF2-40B4-BE49-F238E27FC236}">
                <a16:creationId xmlns:a16="http://schemas.microsoft.com/office/drawing/2014/main" id="{08CDCE91-3B8F-834F-A625-FF1673726654}"/>
              </a:ext>
            </a:extLst>
          </p:cNvPr>
          <p:cNvSpPr>
            <a:spLocks noGrp="1"/>
          </p:cNvSpPr>
          <p:nvPr>
            <p:ph type="body" idx="1"/>
          </p:nvPr>
        </p:nvSpPr>
        <p:spPr/>
        <p:txBody>
          <a:bodyPr/>
          <a:lstStyle/>
          <a:p>
            <a:r>
              <a:rPr lang="en-US" altLang="zh-CN"/>
              <a:t>findmnt </a:t>
            </a:r>
            <a:r>
              <a:rPr lang="zh-CN" altLang="en-US"/>
              <a:t>命令将列出所有已挂载的文件系统或者搜索出某个文件系统。</a:t>
            </a:r>
            <a:endParaRPr lang="en-US" altLang="zh-CN"/>
          </a:p>
          <a:p>
            <a:pPr>
              <a:buFontTx/>
              <a:buNone/>
            </a:pPr>
            <a:r>
              <a:rPr lang="en-US" altLang="zh-CN"/>
              <a:t>  findmnt</a:t>
            </a:r>
            <a:r>
              <a:rPr lang="zh-CN" altLang="en-US">
                <a:solidFill>
                  <a:srgbClr val="000000"/>
                </a:solidFill>
                <a:latin typeface="Lantinghei SC" panose="02000000000000000000" pitchFamily="2" charset="-122"/>
              </a:rPr>
              <a:t> 展示出了目标挂载点（</a:t>
            </a:r>
            <a:r>
              <a:rPr lang="en-US" altLang="zh-CN"/>
              <a:t>TARGET</a:t>
            </a:r>
            <a:r>
              <a:rPr lang="zh-CN" altLang="en-US">
                <a:solidFill>
                  <a:srgbClr val="000000"/>
                </a:solidFill>
                <a:latin typeface="Lantinghei SC" panose="02000000000000000000" pitchFamily="2" charset="-122"/>
              </a:rPr>
              <a:t>）、源设备（</a:t>
            </a:r>
            <a:r>
              <a:rPr lang="en-US" altLang="zh-CN"/>
              <a:t>SOURCE</a:t>
            </a:r>
            <a:r>
              <a:rPr lang="zh-CN" altLang="en-US">
                <a:solidFill>
                  <a:srgbClr val="000000"/>
                </a:solidFill>
                <a:latin typeface="Lantinghei SC" panose="02000000000000000000" pitchFamily="2" charset="-122"/>
              </a:rPr>
              <a:t>）、文件系统类型（</a:t>
            </a:r>
            <a:r>
              <a:rPr lang="en-US" altLang="zh-CN"/>
              <a:t>FSTYPE</a:t>
            </a:r>
            <a:r>
              <a:rPr lang="zh-CN" altLang="en-US">
                <a:solidFill>
                  <a:srgbClr val="000000"/>
                </a:solidFill>
                <a:latin typeface="Lantinghei SC" panose="02000000000000000000" pitchFamily="2" charset="-122"/>
              </a:rPr>
              <a:t>）以及相关的挂载选项（</a:t>
            </a:r>
            <a:r>
              <a:rPr lang="en-US" altLang="zh-CN"/>
              <a:t>OPTIONS</a:t>
            </a:r>
            <a:r>
              <a:rPr lang="zh-CN" altLang="en-US">
                <a:solidFill>
                  <a:srgbClr val="000000"/>
                </a:solidFill>
                <a:latin typeface="Lantinghei SC" panose="02000000000000000000" pitchFamily="2" charset="-122"/>
              </a:rPr>
              <a:t>），例如文件系统是否是可读可写或者只读的</a:t>
            </a:r>
            <a:endParaRPr lang="en-US" altLang="zh-CN">
              <a:solidFill>
                <a:srgbClr val="000000"/>
              </a:solidFill>
              <a:latin typeface="Lantinghei SC" panose="02000000000000000000" pitchFamily="2" charset="-122"/>
            </a:endParaRPr>
          </a:p>
          <a:p>
            <a:pPr>
              <a:buFontTx/>
              <a:buNone/>
            </a:pPr>
            <a:endParaRPr lang="en-US" altLang="zh-CN">
              <a:solidFill>
                <a:srgbClr val="000000"/>
              </a:solidFill>
              <a:latin typeface="Lantinghei SC" panose="02000000000000000000" pitchFamily="2" charset="-122"/>
            </a:endParaRPr>
          </a:p>
          <a:p>
            <a:pPr>
              <a:buFontTx/>
              <a:buNone/>
            </a:pPr>
            <a:r>
              <a:rPr lang="en-US" altLang="zh-CN"/>
              <a:t>df</a:t>
            </a:r>
            <a:r>
              <a:rPr lang="zh-CN" altLang="en-US">
                <a:solidFill>
                  <a:srgbClr val="000000"/>
                </a:solidFill>
                <a:latin typeface="Lantinghei SC" panose="02000000000000000000" pitchFamily="2" charset="-122"/>
              </a:rPr>
              <a:t> 命令被用来报告文件系统的磁盘空间使用情况。为了查看所有已挂载文件系统的类型，只需要运行</a:t>
            </a:r>
            <a:r>
              <a:rPr lang="en-US" altLang="zh-CN">
                <a:solidFill>
                  <a:srgbClr val="000000"/>
                </a:solidFill>
                <a:latin typeface="Lantinghei SC" panose="02000000000000000000" pitchFamily="2" charset="-122"/>
              </a:rPr>
              <a:t>df –T</a:t>
            </a:r>
          </a:p>
          <a:p>
            <a:pPr>
              <a:buFontTx/>
              <a:buNone/>
            </a:pPr>
            <a:endParaRPr lang="en-US" altLang="zh-CN"/>
          </a:p>
          <a:p>
            <a:pPr>
              <a:buFontTx/>
              <a:buNone/>
            </a:pPr>
            <a:r>
              <a:rPr lang="en-US" altLang="zh-CN"/>
              <a:t>lsblk</a:t>
            </a:r>
            <a:r>
              <a:rPr lang="zh-CN" altLang="en-US">
                <a:solidFill>
                  <a:srgbClr val="000000"/>
                </a:solidFill>
                <a:latin typeface="Lantinghei SC" panose="02000000000000000000" pitchFamily="2" charset="-122"/>
              </a:rPr>
              <a:t> 命令可以展示设备的信息。要展示已挂载文件系统的信息，只需运行：</a:t>
            </a:r>
            <a:r>
              <a:rPr lang="en-US" altLang="zh-CN">
                <a:solidFill>
                  <a:srgbClr val="000000"/>
                </a:solidFill>
                <a:latin typeface="Lantinghei SC" panose="02000000000000000000" pitchFamily="2" charset="-122"/>
              </a:rPr>
              <a:t>lsblk –f</a:t>
            </a:r>
          </a:p>
          <a:p>
            <a:pPr>
              <a:buFontTx/>
              <a:buNone/>
            </a:pPr>
            <a:endParaRPr lang="en-US" altLang="zh-CN">
              <a:solidFill>
                <a:srgbClr val="000000"/>
              </a:solidFill>
              <a:latin typeface="Lantinghei SC" panose="02000000000000000000" pitchFamily="2" charset="-122"/>
            </a:endParaRPr>
          </a:p>
          <a:p>
            <a:r>
              <a:rPr lang="en-US" altLang="zh-CN">
                <a:solidFill>
                  <a:srgbClr val="000000"/>
                </a:solidFill>
                <a:latin typeface="Lantinghei SC" panose="02000000000000000000" pitchFamily="2" charset="-122"/>
              </a:rPr>
              <a:t>fstab </a:t>
            </a:r>
            <a:r>
              <a:rPr lang="zh-CN" altLang="en-US">
                <a:solidFill>
                  <a:srgbClr val="000000"/>
                </a:solidFill>
                <a:latin typeface="Lantinghei SC" panose="02000000000000000000" pitchFamily="2" charset="-122"/>
              </a:rPr>
              <a:t>是一个包含文件系统静态信息的文件。这个文件通常包含了挂载点、文件系统类型和挂载选项等信息。</a:t>
            </a:r>
          </a:p>
          <a:p>
            <a:r>
              <a:rPr lang="zh-CN" altLang="en-US">
                <a:solidFill>
                  <a:srgbClr val="000000"/>
                </a:solidFill>
                <a:latin typeface="Lantinghei SC" panose="02000000000000000000" pitchFamily="2" charset="-122"/>
              </a:rPr>
              <a:t>要查看某个文件系统的类型，只需要运行：</a:t>
            </a:r>
            <a:r>
              <a:rPr lang="en-US" altLang="zh-CN"/>
              <a:t> cat /etc/fstab</a:t>
            </a:r>
            <a:endParaRPr lang="zh-CN" altLang="en-US"/>
          </a:p>
        </p:txBody>
      </p:sp>
      <p:sp>
        <p:nvSpPr>
          <p:cNvPr id="18436" name="灯片编号占位符 3">
            <a:extLst>
              <a:ext uri="{FF2B5EF4-FFF2-40B4-BE49-F238E27FC236}">
                <a16:creationId xmlns:a16="http://schemas.microsoft.com/office/drawing/2014/main" id="{A3F84E2D-AF09-0446-8B9A-0EA37E485C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70E7C9-C615-DE49-8153-E33A8369A1BB}" type="slidenum">
              <a:rPr lang="zh-CN" altLang="en-US"/>
              <a:pPr/>
              <a:t>28</a:t>
            </a:fld>
            <a:endParaRPr lang="en-US" altLang="zh-CN"/>
          </a:p>
        </p:txBody>
      </p:sp>
    </p:spTree>
    <p:extLst>
      <p:ext uri="{BB962C8B-B14F-4D97-AF65-F5344CB8AC3E}">
        <p14:creationId xmlns:p14="http://schemas.microsoft.com/office/powerpoint/2010/main" val="2166175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8B442EE3-A7A6-B140-96DF-130046BBAC4A}"/>
              </a:ext>
            </a:extLst>
          </p:cNvPr>
          <p:cNvSpPr>
            <a:spLocks noGrp="1" noRot="1" noChangeAspect="1" noChangeArrowheads="1" noTextEdit="1"/>
          </p:cNvSpPr>
          <p:nvPr>
            <p:ph type="sldImg"/>
          </p:nvPr>
        </p:nvSpPr>
        <p:spPr/>
      </p:sp>
      <p:sp>
        <p:nvSpPr>
          <p:cNvPr id="22531" name="备注占位符 2">
            <a:extLst>
              <a:ext uri="{FF2B5EF4-FFF2-40B4-BE49-F238E27FC236}">
                <a16:creationId xmlns:a16="http://schemas.microsoft.com/office/drawing/2014/main" id="{9F6DD616-AD91-DB42-B491-0F635E0511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5C752682-29A0-384F-A825-5C5B755451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3F66D0-F476-544F-B45B-CE50A0F59EDE}" type="slidenum">
              <a:rPr lang="zh-CN" altLang="en-US"/>
              <a:pPr/>
              <a:t>31</a:t>
            </a:fld>
            <a:endParaRPr lang="en-US" altLang="zh-CN"/>
          </a:p>
        </p:txBody>
      </p:sp>
    </p:spTree>
    <p:extLst>
      <p:ext uri="{BB962C8B-B14F-4D97-AF65-F5344CB8AC3E}">
        <p14:creationId xmlns:p14="http://schemas.microsoft.com/office/powerpoint/2010/main" val="1185345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32</a:t>
            </a:fld>
            <a:endParaRPr lang="en-US" altLang="zh-CN"/>
          </a:p>
        </p:txBody>
      </p:sp>
    </p:spTree>
    <p:extLst>
      <p:ext uri="{BB962C8B-B14F-4D97-AF65-F5344CB8AC3E}">
        <p14:creationId xmlns:p14="http://schemas.microsoft.com/office/powerpoint/2010/main" val="2461723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7DD8437D-C0CE-BB4E-AD75-DC5FA2213C1D}"/>
              </a:ext>
            </a:extLst>
          </p:cNvPr>
          <p:cNvSpPr>
            <a:spLocks noGrp="1" noRot="1" noChangeAspect="1" noChangeArrowheads="1" noTextEdit="1"/>
          </p:cNvSpPr>
          <p:nvPr>
            <p:ph type="sldImg"/>
          </p:nvPr>
        </p:nvSpPr>
        <p:spPr/>
      </p:sp>
      <p:sp>
        <p:nvSpPr>
          <p:cNvPr id="28675" name="备注占位符 2">
            <a:extLst>
              <a:ext uri="{FF2B5EF4-FFF2-40B4-BE49-F238E27FC236}">
                <a16:creationId xmlns:a16="http://schemas.microsoft.com/office/drawing/2014/main" id="{6763D22D-468C-AF46-A045-D1EAEF91BE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a:extLst>
              <a:ext uri="{FF2B5EF4-FFF2-40B4-BE49-F238E27FC236}">
                <a16:creationId xmlns:a16="http://schemas.microsoft.com/office/drawing/2014/main" id="{FC63C2D5-FD9F-3649-9684-7073608EC2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BEF78-08C9-1E4D-9463-241F03E423EE}" type="slidenum">
              <a:rPr lang="zh-CN" altLang="en-US"/>
              <a:pPr/>
              <a:t>36</a:t>
            </a:fld>
            <a:endParaRPr lang="en-US" altLang="zh-CN"/>
          </a:p>
        </p:txBody>
      </p:sp>
    </p:spTree>
    <p:extLst>
      <p:ext uri="{BB962C8B-B14F-4D97-AF65-F5344CB8AC3E}">
        <p14:creationId xmlns:p14="http://schemas.microsoft.com/office/powerpoint/2010/main" val="377576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主讲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1141021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76D555D5-41DA-8344-AF7C-6611085C7154}"/>
              </a:ext>
            </a:extLst>
          </p:cNvPr>
          <p:cNvSpPr>
            <a:spLocks noGrp="1" noRot="1" noChangeAspect="1" noChangeArrowheads="1" noTextEdit="1"/>
          </p:cNvSpPr>
          <p:nvPr>
            <p:ph type="sldImg"/>
          </p:nvPr>
        </p:nvSpPr>
        <p:spPr/>
      </p:sp>
      <p:sp>
        <p:nvSpPr>
          <p:cNvPr id="30723" name="备注占位符 2">
            <a:extLst>
              <a:ext uri="{FF2B5EF4-FFF2-40B4-BE49-F238E27FC236}">
                <a16:creationId xmlns:a16="http://schemas.microsoft.com/office/drawing/2014/main" id="{27868E15-A3C8-7F44-858C-25FE0FC2A8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a:t>
            </a:r>
            <a:r>
              <a:rPr lang="en-US" altLang="zh-CN"/>
              <a:t>UNIX/Linux</a:t>
            </a:r>
            <a:r>
              <a:rPr lang="zh-CN" altLang="en-US"/>
              <a:t>内核中每个打开的文件（或设备）都有一个对应的</a:t>
            </a:r>
            <a:r>
              <a:rPr lang="en-US" altLang="zh-CN"/>
              <a:t>V</a:t>
            </a:r>
            <a:r>
              <a:rPr lang="zh-CN" altLang="en-US"/>
              <a:t>节点结构，</a:t>
            </a:r>
            <a:r>
              <a:rPr lang="en-US" altLang="zh-CN"/>
              <a:t>V</a:t>
            </a:r>
            <a:r>
              <a:rPr lang="zh-CN" altLang="en-US"/>
              <a:t>节点包含了文件类型和对此文件进行各种操作的函数指针。对于大多数文件，</a:t>
            </a:r>
            <a:r>
              <a:rPr lang="en-US" altLang="zh-CN"/>
              <a:t>v</a:t>
            </a:r>
            <a:r>
              <a:rPr lang="zh-CN" altLang="en-US"/>
              <a:t>节点还包含了该文件的</a:t>
            </a:r>
            <a:r>
              <a:rPr lang="en-US" altLang="zh-CN"/>
              <a:t>i</a:t>
            </a:r>
            <a:r>
              <a:rPr lang="zh-CN" altLang="en-US"/>
              <a:t>节点。</a:t>
            </a:r>
            <a:r>
              <a:rPr lang="en-US" altLang="zh-CN"/>
              <a:t>i</a:t>
            </a:r>
            <a:r>
              <a:rPr lang="zh-CN" altLang="en-US"/>
              <a:t>节点与具体的逻辑文件系统有关，存储在磁盘上，在打开文件时从磁盘上读入到内存中。</a:t>
            </a:r>
            <a:r>
              <a:rPr lang="en-US" altLang="zh-CN"/>
              <a:t>i</a:t>
            </a:r>
            <a:r>
              <a:rPr lang="zh-CN" altLang="en-US"/>
              <a:t>节点包含了文件的所有者、文件长度、文件所在设备、指向文件实际数据块在磁盘上所在位置的指针等等。</a:t>
            </a:r>
            <a:endParaRPr lang="en-US" altLang="zh-CN"/>
          </a:p>
          <a:p>
            <a:r>
              <a:rPr lang="en-US" altLang="zh-CN"/>
              <a:t>UNIX/Linux</a:t>
            </a:r>
            <a:r>
              <a:rPr lang="zh-CN" altLang="en-US"/>
              <a:t>每个进程在内核中都有一个结构体来维护进程相关的信息称为进程控制块 </a:t>
            </a:r>
            <a:r>
              <a:rPr lang="en-US" altLang="zh-CN"/>
              <a:t>(PCB,Process Control Block)</a:t>
            </a:r>
            <a:r>
              <a:rPr lang="zh-CN" altLang="en-US"/>
              <a:t>。</a:t>
            </a:r>
            <a:r>
              <a:rPr lang="en-US" altLang="zh-CN"/>
              <a:t>UNIX/Linux</a:t>
            </a:r>
            <a:r>
              <a:rPr lang="zh-CN" altLang="en-US"/>
              <a:t>中每个打开的文件在内核中都有一个结构体来维护文件相关的信息，成为文件表。每一个</a:t>
            </a:r>
            <a:r>
              <a:rPr lang="en-US" altLang="zh-CN"/>
              <a:t>PCB</a:t>
            </a:r>
            <a:r>
              <a:rPr lang="zh-CN" altLang="en-US"/>
              <a:t>中有一个指针数组，数组中的每一个成员指向一个该进程打开的文件表</a:t>
            </a:r>
            <a:r>
              <a:rPr lang="en-US" altLang="zh-CN"/>
              <a:t>,</a:t>
            </a:r>
            <a:r>
              <a:rPr lang="zh-CN" altLang="en-US"/>
              <a:t>称为文件描述符表。</a:t>
            </a:r>
            <a:endParaRPr lang="en-US" altLang="zh-CN"/>
          </a:p>
          <a:p>
            <a:r>
              <a:rPr lang="zh-CN" altLang="en-US"/>
              <a:t> 用户程序不能直接访问内核中的文件描述符表</a:t>
            </a:r>
            <a:r>
              <a:rPr lang="en-US" altLang="zh-CN"/>
              <a:t>,</a:t>
            </a:r>
            <a:r>
              <a:rPr lang="zh-CN" altLang="en-US"/>
              <a:t>而只能使用文件描述符表的索引 </a:t>
            </a:r>
            <a:r>
              <a:rPr lang="en-US" altLang="zh-CN"/>
              <a:t>(</a:t>
            </a:r>
            <a:r>
              <a:rPr lang="zh-CN" altLang="en-US"/>
              <a:t>即</a:t>
            </a:r>
            <a:r>
              <a:rPr lang="en-US" altLang="zh-CN"/>
              <a:t>0</a:t>
            </a:r>
            <a:r>
              <a:rPr lang="zh-CN" altLang="en-US"/>
              <a:t>、</a:t>
            </a:r>
            <a:r>
              <a:rPr lang="en-US" altLang="zh-CN"/>
              <a:t>1</a:t>
            </a:r>
            <a:r>
              <a:rPr lang="zh-CN" altLang="en-US"/>
              <a:t>、</a:t>
            </a:r>
            <a:r>
              <a:rPr lang="en-US" altLang="zh-CN"/>
              <a:t>2</a:t>
            </a:r>
            <a:r>
              <a:rPr lang="zh-CN" altLang="en-US"/>
              <a:t>、</a:t>
            </a:r>
            <a:r>
              <a:rPr lang="en-US" altLang="zh-CN"/>
              <a:t>3</a:t>
            </a:r>
            <a:r>
              <a:rPr lang="zh-CN" altLang="en-US"/>
              <a:t>这些数字</a:t>
            </a:r>
            <a:r>
              <a:rPr lang="en-US" altLang="zh-CN"/>
              <a:t>),</a:t>
            </a:r>
            <a:r>
              <a:rPr lang="zh-CN" altLang="en-US"/>
              <a:t>这些索引就称为文件描述符</a:t>
            </a:r>
            <a:r>
              <a:rPr lang="en-US" altLang="zh-CN"/>
              <a:t>(File Descriptor),</a:t>
            </a:r>
            <a:endParaRPr lang="zh-CN" altLang="en-US"/>
          </a:p>
        </p:txBody>
      </p:sp>
      <p:sp>
        <p:nvSpPr>
          <p:cNvPr id="30724" name="灯片编号占位符 3">
            <a:extLst>
              <a:ext uri="{FF2B5EF4-FFF2-40B4-BE49-F238E27FC236}">
                <a16:creationId xmlns:a16="http://schemas.microsoft.com/office/drawing/2014/main" id="{E11F6E11-1398-1C42-9873-72F93AE5DB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7752DBE1-3212-AA48-BF41-8E0E861FFA00}" type="slidenum">
              <a:rPr lang="zh-CN" altLang="en-US" sz="1200"/>
              <a:pPr>
                <a:lnSpc>
                  <a:spcPct val="100000"/>
                </a:lnSpc>
                <a:spcBef>
                  <a:spcPct val="0"/>
                </a:spcBef>
                <a:buSzTx/>
                <a:buFontTx/>
                <a:buNone/>
              </a:pPr>
              <a:t>37</a:t>
            </a:fld>
            <a:endParaRPr lang="en-US" altLang="zh-CN" sz="1200"/>
          </a:p>
        </p:txBody>
      </p:sp>
    </p:spTree>
    <p:extLst>
      <p:ext uri="{BB962C8B-B14F-4D97-AF65-F5344CB8AC3E}">
        <p14:creationId xmlns:p14="http://schemas.microsoft.com/office/powerpoint/2010/main" val="176688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EE5CE01A-15CB-2847-854E-A6FC2E330A22}"/>
              </a:ext>
            </a:extLst>
          </p:cNvPr>
          <p:cNvSpPr>
            <a:spLocks noGrp="1" noRot="1" noChangeAspect="1" noChangeArrowheads="1" noTextEdit="1"/>
          </p:cNvSpPr>
          <p:nvPr>
            <p:ph type="sldImg"/>
          </p:nvPr>
        </p:nvSpPr>
        <p:spPr/>
      </p:sp>
      <p:sp>
        <p:nvSpPr>
          <p:cNvPr id="32771" name="备注占位符 2">
            <a:extLst>
              <a:ext uri="{FF2B5EF4-FFF2-40B4-BE49-F238E27FC236}">
                <a16:creationId xmlns:a16="http://schemas.microsoft.com/office/drawing/2014/main" id="{9549F148-0820-264E-880B-2FE2BEAF11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zh-CN">
                <a:solidFill>
                  <a:srgbClr val="333333"/>
                </a:solidFill>
                <a:latin typeface="Verdana" panose="020B0604030504040204" pitchFamily="34" charset="0"/>
              </a:rPr>
              <a:t>Linux</a:t>
            </a:r>
            <a:r>
              <a:rPr lang="zh-CN" altLang="en-US">
                <a:solidFill>
                  <a:srgbClr val="333333"/>
                </a:solidFill>
                <a:latin typeface="Verdana" panose="020B0604030504040204" pitchFamily="34" charset="0"/>
              </a:rPr>
              <a:t>内核通过一个被称为进程描述符的</a:t>
            </a:r>
            <a:r>
              <a:rPr lang="en-US" altLang="zh-CN">
                <a:solidFill>
                  <a:srgbClr val="333333"/>
                </a:solidFill>
                <a:latin typeface="Verdana" panose="020B0604030504040204" pitchFamily="34" charset="0"/>
              </a:rPr>
              <a:t>task_struct</a:t>
            </a:r>
            <a:r>
              <a:rPr lang="zh-CN" altLang="en-US">
                <a:solidFill>
                  <a:srgbClr val="333333"/>
                </a:solidFill>
                <a:latin typeface="Verdana" panose="020B0604030504040204" pitchFamily="34" charset="0"/>
              </a:rPr>
              <a:t>结构体来管理进程，这个结构体包含了一个进程所需的所有信息。它定义在</a:t>
            </a:r>
            <a:r>
              <a:rPr lang="en-US" altLang="zh-CN">
                <a:solidFill>
                  <a:srgbClr val="333333"/>
                </a:solidFill>
                <a:latin typeface="Verdana" panose="020B0604030504040204" pitchFamily="34" charset="0"/>
              </a:rPr>
              <a:t>/usr/src/linux-headers-4.15.0-141/include/linux/</a:t>
            </a:r>
            <a:r>
              <a:rPr lang="en-US" altLang="zh-CN"/>
              <a:t>sched.h</a:t>
            </a:r>
            <a:r>
              <a:rPr lang="zh-CN" altLang="en-US"/>
              <a:t>文件中。</a:t>
            </a:r>
            <a:endParaRPr lang="en-US" altLang="zh-CN"/>
          </a:p>
          <a:p>
            <a:pPr>
              <a:lnSpc>
                <a:spcPct val="80000"/>
              </a:lnSpc>
            </a:pPr>
            <a:endParaRPr lang="en-US" altLang="zh-CN"/>
          </a:p>
          <a:p>
            <a:pPr>
              <a:lnSpc>
                <a:spcPct val="80000"/>
              </a:lnSpc>
            </a:pPr>
            <a:r>
              <a:rPr lang="zh-CN" altLang="en-US"/>
              <a:t>文件的打开和关闭都是资源的一种操作，</a:t>
            </a:r>
            <a:r>
              <a:rPr lang="en-US" altLang="zh-CN"/>
              <a:t>Linux</a:t>
            </a:r>
            <a:r>
              <a:rPr lang="zh-CN" altLang="en-US"/>
              <a:t>中的</a:t>
            </a:r>
            <a:r>
              <a:rPr lang="en-US" altLang="zh-CN"/>
              <a:t>task_struct</a:t>
            </a:r>
            <a:r>
              <a:rPr lang="zh-CN" altLang="en-US"/>
              <a:t>中有两个结构体储存这两个信息。</a:t>
            </a:r>
            <a:endParaRPr lang="en-US" altLang="zh-CN"/>
          </a:p>
          <a:p>
            <a:pPr>
              <a:lnSpc>
                <a:spcPct val="80000"/>
              </a:lnSpc>
            </a:pPr>
            <a:r>
              <a:rPr lang="en-US" altLang="zh-CN"/>
              <a:t>Sruct fs_struct *fs</a:t>
            </a:r>
            <a:r>
              <a:rPr lang="zh-CN" altLang="en-US"/>
              <a:t>：进程的可执行映象所在的文件系统，有两个索引点，称为</a:t>
            </a:r>
            <a:r>
              <a:rPr lang="en-US" altLang="zh-CN"/>
              <a:t>root</a:t>
            </a:r>
            <a:r>
              <a:rPr lang="zh-CN" altLang="en-US"/>
              <a:t>和</a:t>
            </a:r>
            <a:r>
              <a:rPr lang="en-US" altLang="zh-CN"/>
              <a:t>pwd</a:t>
            </a:r>
            <a:r>
              <a:rPr lang="zh-CN" altLang="en-US"/>
              <a:t>，分别指向对应的根目录和当前目录。</a:t>
            </a:r>
            <a:endParaRPr lang="en-US" altLang="zh-CN"/>
          </a:p>
          <a:p>
            <a:pPr>
              <a:lnSpc>
                <a:spcPct val="80000"/>
              </a:lnSpc>
            </a:pPr>
            <a:r>
              <a:rPr lang="en-US" altLang="zh-CN"/>
              <a:t>Struct files_struct *files</a:t>
            </a:r>
            <a:r>
              <a:rPr lang="zh-CN" altLang="en-US"/>
              <a:t>：进程打开的文件</a:t>
            </a:r>
            <a:r>
              <a:rPr lang="en-US" altLang="zh-CN"/>
              <a:t>, </a:t>
            </a:r>
            <a:r>
              <a:rPr lang="zh-CN" altLang="en-US"/>
              <a:t>指向</a:t>
            </a:r>
            <a:r>
              <a:rPr lang="en-US" altLang="zh-CN"/>
              <a:t>files_struct</a:t>
            </a:r>
            <a:r>
              <a:rPr lang="zh-CN" altLang="en-US"/>
              <a:t>结构体</a:t>
            </a:r>
            <a:r>
              <a:rPr lang="en-US" altLang="zh-CN"/>
              <a:t>, </a:t>
            </a:r>
            <a:r>
              <a:rPr lang="zh-CN" altLang="en-US"/>
              <a:t>称为文件描述符表</a:t>
            </a:r>
            <a:endParaRPr lang="en-US" altLang="zh-CN"/>
          </a:p>
          <a:p>
            <a:pPr>
              <a:lnSpc>
                <a:spcPct val="80000"/>
              </a:lnSpc>
            </a:pPr>
            <a:endParaRPr lang="en-US" altLang="zh-CN"/>
          </a:p>
          <a:p>
            <a:pPr>
              <a:lnSpc>
                <a:spcPct val="80000"/>
              </a:lnSpc>
            </a:pPr>
            <a:r>
              <a:rPr lang="zh-CN" altLang="en-US"/>
              <a:t>已打开的文件在</a:t>
            </a:r>
            <a:r>
              <a:rPr lang="en-US" altLang="zh-CN"/>
              <a:t>Linux</a:t>
            </a:r>
            <a:r>
              <a:rPr lang="zh-CN" altLang="en-US"/>
              <a:t>内核中用</a:t>
            </a:r>
            <a:r>
              <a:rPr lang="en-US" altLang="zh-CN"/>
              <a:t>file</a:t>
            </a:r>
            <a:r>
              <a:rPr lang="zh-CN" altLang="en-US"/>
              <a:t>结构体表示</a:t>
            </a:r>
            <a:r>
              <a:rPr lang="en-US" altLang="zh-CN"/>
              <a:t>,</a:t>
            </a:r>
            <a:r>
              <a:rPr lang="zh-CN" altLang="en-US"/>
              <a:t>文件描述符表中的指针指向</a:t>
            </a:r>
            <a:r>
              <a:rPr lang="en-US" altLang="zh-CN"/>
              <a:t>file</a:t>
            </a:r>
            <a:r>
              <a:rPr lang="zh-CN" altLang="en-US"/>
              <a:t>结构体</a:t>
            </a:r>
            <a:endParaRPr lang="en-US" altLang="zh-CN"/>
          </a:p>
          <a:p>
            <a:pPr>
              <a:lnSpc>
                <a:spcPct val="80000"/>
              </a:lnSpc>
            </a:pPr>
            <a:endParaRPr lang="en-US" altLang="zh-CN"/>
          </a:p>
          <a:p>
            <a:pPr>
              <a:lnSpc>
                <a:spcPct val="80000"/>
              </a:lnSpc>
            </a:pPr>
            <a:r>
              <a:rPr lang="zh-CN" altLang="en-US"/>
              <a:t>文件描述符表中每个表项包含一个指向已打开的文件的指针（指向</a:t>
            </a:r>
            <a:r>
              <a:rPr lang="en-US" altLang="zh-CN"/>
              <a:t>file</a:t>
            </a:r>
            <a:r>
              <a:rPr lang="zh-CN" altLang="en-US"/>
              <a:t>结构的指针）</a:t>
            </a:r>
            <a:endParaRPr lang="en-US" altLang="zh-CN"/>
          </a:p>
          <a:p>
            <a:pPr>
              <a:lnSpc>
                <a:spcPct val="80000"/>
              </a:lnSpc>
            </a:pPr>
            <a:r>
              <a:rPr lang="zh-CN" altLang="en-US"/>
              <a:t>在</a:t>
            </a:r>
            <a:r>
              <a:rPr lang="en-US" altLang="zh-CN"/>
              <a:t>file</a:t>
            </a:r>
            <a:r>
              <a:rPr lang="zh-CN" altLang="en-US"/>
              <a:t>结构体中比较重要的成员包括</a:t>
            </a:r>
            <a:r>
              <a:rPr lang="en-US" altLang="zh-CN"/>
              <a:t>File Status Flag(f_flags)</a:t>
            </a:r>
            <a:r>
              <a:rPr lang="zh-CN" altLang="en-US"/>
              <a:t>和当前读写位置</a:t>
            </a:r>
            <a:r>
              <a:rPr lang="en-US" altLang="zh-CN"/>
              <a:t>(f_pos )</a:t>
            </a:r>
            <a:r>
              <a:rPr lang="zh-CN" altLang="en-US"/>
              <a:t>还有</a:t>
            </a:r>
            <a:r>
              <a:rPr lang="en-US" altLang="zh-CN"/>
              <a:t>f_count,</a:t>
            </a:r>
            <a:r>
              <a:rPr lang="zh-CN" altLang="en-US"/>
              <a:t>表示引用计数</a:t>
            </a:r>
            <a:r>
              <a:rPr lang="en-US" altLang="zh-CN"/>
              <a:t>(Reference Count),</a:t>
            </a:r>
            <a:r>
              <a:rPr lang="zh-CN" altLang="en-US"/>
              <a:t>如</a:t>
            </a:r>
            <a:r>
              <a:rPr lang="en-US" altLang="zh-CN"/>
              <a:t>dup</a:t>
            </a:r>
            <a:r>
              <a:rPr lang="zh-CN" altLang="en-US"/>
              <a:t>、</a:t>
            </a:r>
            <a:r>
              <a:rPr lang="en-US" altLang="zh-CN"/>
              <a:t>fork </a:t>
            </a:r>
            <a:r>
              <a:rPr lang="zh-CN" altLang="en-US"/>
              <a:t>等系统调用会导致多个文件描述符指向同一 个</a:t>
            </a:r>
            <a:r>
              <a:rPr lang="en-US" altLang="zh-CN"/>
              <a:t>file</a:t>
            </a:r>
            <a:r>
              <a:rPr lang="zh-CN" altLang="en-US"/>
              <a:t>结构体</a:t>
            </a:r>
            <a:r>
              <a:rPr lang="en-US" altLang="zh-CN"/>
              <a:t>,</a:t>
            </a:r>
            <a:r>
              <a:rPr lang="zh-CN" altLang="en-US"/>
              <a:t>例如有</a:t>
            </a:r>
            <a:r>
              <a:rPr lang="en-US" altLang="zh-CN"/>
              <a:t>fd1 </a:t>
            </a:r>
            <a:r>
              <a:rPr lang="zh-CN" altLang="en-US"/>
              <a:t>和</a:t>
            </a:r>
            <a:r>
              <a:rPr lang="en-US" altLang="zh-CN"/>
              <a:t>fd2 </a:t>
            </a:r>
            <a:r>
              <a:rPr lang="zh-CN" altLang="en-US"/>
              <a:t>都引用同一个</a:t>
            </a:r>
            <a:r>
              <a:rPr lang="en-US" altLang="zh-CN"/>
              <a:t>file</a:t>
            </a:r>
            <a:r>
              <a:rPr lang="zh-CN" altLang="en-US"/>
              <a:t>结构体</a:t>
            </a:r>
            <a:r>
              <a:rPr lang="en-US" altLang="zh-CN"/>
              <a:t>,</a:t>
            </a:r>
            <a:r>
              <a:rPr lang="zh-CN" altLang="en-US"/>
              <a:t>那么它的引用计数就是</a:t>
            </a:r>
            <a:r>
              <a:rPr lang="en-US" altLang="zh-CN"/>
              <a:t>2, </a:t>
            </a:r>
            <a:r>
              <a:rPr lang="zh-CN" altLang="en-US"/>
              <a:t>当</a:t>
            </a:r>
            <a:r>
              <a:rPr lang="en-US" altLang="zh-CN"/>
              <a:t>close(fd1) </a:t>
            </a:r>
            <a:r>
              <a:rPr lang="zh-CN" altLang="en-US"/>
              <a:t>时并不会释放</a:t>
            </a:r>
            <a:r>
              <a:rPr lang="en-US" altLang="zh-CN"/>
              <a:t>file </a:t>
            </a:r>
            <a:r>
              <a:rPr lang="zh-CN" altLang="en-US"/>
              <a:t>结构体</a:t>
            </a:r>
            <a:r>
              <a:rPr lang="en-US" altLang="zh-CN"/>
              <a:t>,</a:t>
            </a:r>
            <a:r>
              <a:rPr lang="zh-CN" altLang="en-US"/>
              <a:t>而只是把引用计数减到</a:t>
            </a:r>
            <a:r>
              <a:rPr lang="en-US" altLang="zh-CN"/>
              <a:t>1,</a:t>
            </a:r>
            <a:r>
              <a:rPr lang="zh-CN" altLang="en-US"/>
              <a:t>如果再</a:t>
            </a:r>
            <a:r>
              <a:rPr lang="en-US" altLang="zh-CN"/>
              <a:t>close(fd2) ,</a:t>
            </a:r>
            <a:r>
              <a:rPr lang="zh-CN" altLang="en-US"/>
              <a:t>引用计数 就会减到</a:t>
            </a:r>
            <a:r>
              <a:rPr lang="en-US" altLang="zh-CN"/>
              <a:t>0</a:t>
            </a:r>
            <a:r>
              <a:rPr lang="zh-CN" altLang="en-US"/>
              <a:t>同时释放</a:t>
            </a:r>
            <a:r>
              <a:rPr lang="en-US" altLang="zh-CN"/>
              <a:t>file </a:t>
            </a:r>
            <a:r>
              <a:rPr lang="zh-CN" altLang="en-US"/>
              <a:t>结构体</a:t>
            </a:r>
            <a:r>
              <a:rPr lang="en-US" altLang="zh-CN"/>
              <a:t>,</a:t>
            </a:r>
            <a:r>
              <a:rPr lang="zh-CN" altLang="en-US"/>
              <a:t>这才真的关闭了文件</a:t>
            </a:r>
            <a:endParaRPr lang="en-US" altLang="zh-CN"/>
          </a:p>
          <a:p>
            <a:pPr>
              <a:lnSpc>
                <a:spcPct val="80000"/>
              </a:lnSpc>
            </a:pPr>
            <a:r>
              <a:rPr lang="zh-CN" altLang="en-US"/>
              <a:t>每个</a:t>
            </a:r>
            <a:r>
              <a:rPr lang="en-US" altLang="zh-CN"/>
              <a:t>file </a:t>
            </a:r>
            <a:r>
              <a:rPr lang="zh-CN" altLang="en-US"/>
              <a:t>结构体都指向一个</a:t>
            </a:r>
            <a:r>
              <a:rPr lang="en-US" altLang="zh-CN"/>
              <a:t>file_operations </a:t>
            </a:r>
            <a:r>
              <a:rPr lang="zh-CN" altLang="en-US"/>
              <a:t>结构体</a:t>
            </a:r>
            <a:r>
              <a:rPr lang="en-US" altLang="zh-CN"/>
              <a:t>,</a:t>
            </a:r>
            <a:r>
              <a:rPr lang="zh-CN" altLang="en-US"/>
              <a:t>这个结构体的成员都是函数指针</a:t>
            </a:r>
            <a:r>
              <a:rPr lang="en-US" altLang="zh-CN"/>
              <a:t>,</a:t>
            </a:r>
            <a:r>
              <a:rPr lang="zh-CN" altLang="en-US"/>
              <a:t>指向实现各种文件操作的内核函数。比如在用户程序中</a:t>
            </a:r>
            <a:r>
              <a:rPr lang="en-US" altLang="zh-CN"/>
              <a:t>read </a:t>
            </a:r>
            <a:r>
              <a:rPr lang="zh-CN" altLang="en-US"/>
              <a:t>一个文件描述符，</a:t>
            </a:r>
            <a:r>
              <a:rPr lang="en-US" altLang="zh-CN"/>
              <a:t>read </a:t>
            </a:r>
            <a:r>
              <a:rPr lang="zh-CN" altLang="en-US"/>
              <a:t>通过系统调用进入内核</a:t>
            </a:r>
            <a:r>
              <a:rPr lang="en-US" altLang="zh-CN"/>
              <a:t>, </a:t>
            </a:r>
            <a:r>
              <a:rPr lang="zh-CN" altLang="en-US"/>
              <a:t>然后找到这个文件描述符所指向的</a:t>
            </a:r>
            <a:r>
              <a:rPr lang="en-US" altLang="zh-CN"/>
              <a:t>file </a:t>
            </a:r>
            <a:r>
              <a:rPr lang="zh-CN" altLang="en-US"/>
              <a:t>结构体</a:t>
            </a:r>
            <a:r>
              <a:rPr lang="en-US" altLang="zh-CN"/>
              <a:t>,</a:t>
            </a:r>
            <a:r>
              <a:rPr lang="zh-CN" altLang="en-US"/>
              <a:t>找到</a:t>
            </a:r>
            <a:r>
              <a:rPr lang="en-US" altLang="zh-CN"/>
              <a:t>file </a:t>
            </a:r>
            <a:r>
              <a:rPr lang="zh-CN" altLang="en-US"/>
              <a:t>结构体所指向的</a:t>
            </a:r>
            <a:r>
              <a:rPr lang="en-US" altLang="zh-CN"/>
              <a:t>file_operations</a:t>
            </a:r>
            <a:r>
              <a:rPr lang="zh-CN" altLang="en-US"/>
              <a:t>结构体</a:t>
            </a:r>
            <a:r>
              <a:rPr lang="en-US" altLang="zh-CN"/>
              <a:t>,</a:t>
            </a:r>
            <a:r>
              <a:rPr lang="zh-CN" altLang="en-US"/>
              <a:t>调用它的</a:t>
            </a:r>
            <a:r>
              <a:rPr lang="en-US" altLang="zh-CN"/>
              <a:t>read </a:t>
            </a:r>
            <a:r>
              <a:rPr lang="zh-CN" altLang="en-US"/>
              <a:t>成员所指向的内核函数</a:t>
            </a:r>
            <a:r>
              <a:rPr lang="en-US" altLang="zh-CN"/>
              <a:t>(</a:t>
            </a:r>
            <a:r>
              <a:rPr lang="zh-CN" altLang="en-US"/>
              <a:t>如内核代码中实现函数可能为</a:t>
            </a:r>
            <a:r>
              <a:rPr lang="en-US" altLang="zh-CN"/>
              <a:t>sys_read())</a:t>
            </a:r>
            <a:r>
              <a:rPr lang="zh-CN" altLang="en-US"/>
              <a:t>以完成用户请求</a:t>
            </a:r>
          </a:p>
        </p:txBody>
      </p:sp>
      <p:sp>
        <p:nvSpPr>
          <p:cNvPr id="32772" name="灯片编号占位符 3">
            <a:extLst>
              <a:ext uri="{FF2B5EF4-FFF2-40B4-BE49-F238E27FC236}">
                <a16:creationId xmlns:a16="http://schemas.microsoft.com/office/drawing/2014/main" id="{9187F52F-E8A7-CF41-83CA-14A54C9830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22748B3A-AD5E-124D-A4ED-20D15DB981D0}" type="slidenum">
              <a:rPr lang="zh-CN" altLang="en-US" sz="1200"/>
              <a:pPr>
                <a:lnSpc>
                  <a:spcPct val="100000"/>
                </a:lnSpc>
                <a:spcBef>
                  <a:spcPct val="0"/>
                </a:spcBef>
                <a:buSzTx/>
                <a:buFontTx/>
                <a:buNone/>
              </a:pPr>
              <a:t>38</a:t>
            </a:fld>
            <a:endParaRPr lang="en-US" altLang="zh-CN" sz="1200"/>
          </a:p>
        </p:txBody>
      </p:sp>
    </p:spTree>
    <p:extLst>
      <p:ext uri="{BB962C8B-B14F-4D97-AF65-F5344CB8AC3E}">
        <p14:creationId xmlns:p14="http://schemas.microsoft.com/office/powerpoint/2010/main" val="2005069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456F937A-41C3-2642-93FC-A196D55A7814}"/>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B16D723C-D875-D844-A0A8-F190B466EE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/usr/src/linux-headers-4.15.0-141/include/linux/fs.h</a:t>
            </a:r>
          </a:p>
          <a:p>
            <a:r>
              <a:rPr lang="en-US" altLang="zh-CN"/>
              <a:t>fd</a:t>
            </a:r>
            <a:r>
              <a:rPr lang="zh-CN" altLang="en-US"/>
              <a:t>域指向文件对象的指针数组。该数组的长度存放在</a:t>
            </a:r>
            <a:r>
              <a:rPr lang="en-US" altLang="zh-CN"/>
              <a:t>max_fds</a:t>
            </a:r>
            <a:r>
              <a:rPr lang="zh-CN" altLang="en-US"/>
              <a:t>域中。通常，</a:t>
            </a:r>
            <a:r>
              <a:rPr lang="en-US" altLang="zh-CN"/>
              <a:t>fd</a:t>
            </a:r>
            <a:r>
              <a:rPr lang="zh-CN" altLang="en-US"/>
              <a:t>域指向</a:t>
            </a:r>
            <a:r>
              <a:rPr lang="en-US" altLang="zh-CN"/>
              <a:t>files_struct</a:t>
            </a:r>
            <a:r>
              <a:rPr lang="zh-CN" altLang="en-US"/>
              <a:t>结构的</a:t>
            </a:r>
            <a:r>
              <a:rPr lang="en-US" altLang="zh-CN"/>
              <a:t>fd_array</a:t>
            </a:r>
            <a:r>
              <a:rPr lang="zh-CN" altLang="en-US"/>
              <a:t>域，该域包括</a:t>
            </a:r>
            <a:r>
              <a:rPr lang="en-US" altLang="zh-CN"/>
              <a:t>32</a:t>
            </a:r>
            <a:r>
              <a:rPr lang="zh-CN" altLang="en-US"/>
              <a:t>个文件对象指针。如果进程打开的文件数目多于</a:t>
            </a:r>
            <a:r>
              <a:rPr lang="en-US" altLang="zh-CN"/>
              <a:t>32</a:t>
            </a:r>
            <a:r>
              <a:rPr lang="zh-CN" altLang="en-US"/>
              <a:t>，内核就分配一个新的、更大的文件指针数组，并将其地址存放在</a:t>
            </a:r>
            <a:r>
              <a:rPr lang="en-US" altLang="zh-CN"/>
              <a:t>fd</a:t>
            </a:r>
            <a:r>
              <a:rPr lang="zh-CN" altLang="en-US"/>
              <a:t>域中；内核同时也更新</a:t>
            </a:r>
            <a:r>
              <a:rPr lang="en-US" altLang="zh-CN"/>
              <a:t>max_fds</a:t>
            </a:r>
            <a:r>
              <a:rPr lang="zh-CN" altLang="en-US"/>
              <a:t>域的值。</a:t>
            </a:r>
          </a:p>
        </p:txBody>
      </p:sp>
      <p:sp>
        <p:nvSpPr>
          <p:cNvPr id="34820" name="灯片编号占位符 3">
            <a:extLst>
              <a:ext uri="{FF2B5EF4-FFF2-40B4-BE49-F238E27FC236}">
                <a16:creationId xmlns:a16="http://schemas.microsoft.com/office/drawing/2014/main" id="{80528CDB-EF91-D54E-86D8-C37AC34496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967888-EEF7-7B4D-9672-2466000F6CDE}" type="slidenum">
              <a:rPr lang="zh-CN" altLang="en-US"/>
              <a:pPr/>
              <a:t>39</a:t>
            </a:fld>
            <a:endParaRPr lang="en-US" altLang="zh-CN"/>
          </a:p>
        </p:txBody>
      </p:sp>
    </p:spTree>
    <p:extLst>
      <p:ext uri="{BB962C8B-B14F-4D97-AF65-F5344CB8AC3E}">
        <p14:creationId xmlns:p14="http://schemas.microsoft.com/office/powerpoint/2010/main" val="2562156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28533C66-5EBF-804A-8FBC-B0018F927D29}"/>
              </a:ext>
            </a:extLst>
          </p:cNvPr>
          <p:cNvSpPr>
            <a:spLocks noGrp="1" noRot="1" noChangeAspect="1" noChangeArrowheads="1" noTextEdit="1"/>
          </p:cNvSpPr>
          <p:nvPr>
            <p:ph type="sldImg"/>
          </p:nvPr>
        </p:nvSpPr>
        <p:spPr/>
      </p:sp>
      <p:sp>
        <p:nvSpPr>
          <p:cNvPr id="37891" name="备注占位符 2">
            <a:extLst>
              <a:ext uri="{FF2B5EF4-FFF2-40B4-BE49-F238E27FC236}">
                <a16:creationId xmlns:a16="http://schemas.microsoft.com/office/drawing/2014/main" id="{B486D6D5-F1F9-3C4A-BDAA-DAE9DC824F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file</a:t>
            </a:r>
            <a:r>
              <a:rPr lang="zh-CN" altLang="en-US"/>
              <a:t>结构体定义在</a:t>
            </a:r>
            <a:r>
              <a:rPr lang="en-US" altLang="zh-CN"/>
              <a:t>linux</a:t>
            </a:r>
            <a:r>
              <a:rPr lang="zh-CN" altLang="en-US"/>
              <a:t>系统中的</a:t>
            </a:r>
            <a:r>
              <a:rPr lang="en-US" altLang="zh-CN"/>
              <a:t>/usr/src/linux-headers-4.15.0-141/include/linux/fs.h)</a:t>
            </a:r>
            <a:r>
              <a:rPr lang="zh-CN" altLang="en-US"/>
              <a:t>文件中</a:t>
            </a:r>
          </a:p>
        </p:txBody>
      </p:sp>
      <p:sp>
        <p:nvSpPr>
          <p:cNvPr id="37892" name="灯片编号占位符 3">
            <a:extLst>
              <a:ext uri="{FF2B5EF4-FFF2-40B4-BE49-F238E27FC236}">
                <a16:creationId xmlns:a16="http://schemas.microsoft.com/office/drawing/2014/main" id="{0D79A8D3-EAD0-7245-B73E-6ED376ACEB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B1F507-5830-644D-8C44-CE06F0F04779}" type="slidenum">
              <a:rPr lang="zh-CN" altLang="en-US"/>
              <a:pPr/>
              <a:t>41</a:t>
            </a:fld>
            <a:endParaRPr lang="en-US" altLang="zh-CN"/>
          </a:p>
        </p:txBody>
      </p:sp>
    </p:spTree>
    <p:extLst>
      <p:ext uri="{BB962C8B-B14F-4D97-AF65-F5344CB8AC3E}">
        <p14:creationId xmlns:p14="http://schemas.microsoft.com/office/powerpoint/2010/main" val="3357850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EF160B72-CE5A-DB47-9F84-B1F19186B613}"/>
              </a:ext>
            </a:extLst>
          </p:cNvPr>
          <p:cNvSpPr>
            <a:spLocks noGrp="1" noRot="1" noChangeAspect="1" noChangeArrowheads="1" noTextEdit="1"/>
          </p:cNvSpPr>
          <p:nvPr>
            <p:ph type="sldImg"/>
          </p:nvPr>
        </p:nvSpPr>
        <p:spPr/>
      </p:sp>
      <p:sp>
        <p:nvSpPr>
          <p:cNvPr id="39939" name="备注占位符 2">
            <a:extLst>
              <a:ext uri="{FF2B5EF4-FFF2-40B4-BE49-F238E27FC236}">
                <a16:creationId xmlns:a16="http://schemas.microsoft.com/office/drawing/2014/main" id="{3EE6AB46-E7B9-6E41-B801-41ECBE60E6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/usr/include/linux/unistd.h</a:t>
            </a:r>
            <a:endParaRPr lang="zh-CN" altLang="en-US"/>
          </a:p>
        </p:txBody>
      </p:sp>
      <p:sp>
        <p:nvSpPr>
          <p:cNvPr id="39940" name="灯片编号占位符 3">
            <a:extLst>
              <a:ext uri="{FF2B5EF4-FFF2-40B4-BE49-F238E27FC236}">
                <a16:creationId xmlns:a16="http://schemas.microsoft.com/office/drawing/2014/main" id="{29580E91-8966-9941-B3BB-9346CBBAF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01B858-95CB-EC43-9013-4306607B63D2}" type="slidenum">
              <a:rPr lang="zh-CN" altLang="en-US"/>
              <a:pPr/>
              <a:t>42</a:t>
            </a:fld>
            <a:endParaRPr lang="en-US" altLang="zh-CN"/>
          </a:p>
        </p:txBody>
      </p:sp>
    </p:spTree>
    <p:extLst>
      <p:ext uri="{BB962C8B-B14F-4D97-AF65-F5344CB8AC3E}">
        <p14:creationId xmlns:p14="http://schemas.microsoft.com/office/powerpoint/2010/main" val="1423967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CD47E020-8C36-0144-B2AD-B0FA13141585}"/>
              </a:ext>
            </a:extLst>
          </p:cNvPr>
          <p:cNvSpPr>
            <a:spLocks noGrp="1" noRot="1" noChangeAspect="1" noChangeArrowheads="1" noTextEdit="1"/>
          </p:cNvSpPr>
          <p:nvPr>
            <p:ph type="sldImg"/>
          </p:nvPr>
        </p:nvSpPr>
        <p:spPr/>
      </p:sp>
      <p:sp>
        <p:nvSpPr>
          <p:cNvPr id="41987" name="备注占位符 2">
            <a:extLst>
              <a:ext uri="{FF2B5EF4-FFF2-40B4-BE49-F238E27FC236}">
                <a16:creationId xmlns:a16="http://schemas.microsoft.com/office/drawing/2014/main" id="{9D8CF722-F75B-9146-AA0D-1A974FE12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在内存中</a:t>
            </a:r>
            <a:r>
              <a:rPr lang="en-US" altLang="zh-CN"/>
              <a:t>, </a:t>
            </a:r>
            <a:r>
              <a:rPr lang="zh-CN" altLang="en-US"/>
              <a:t>每个文件都有一个</a:t>
            </a:r>
            <a:r>
              <a:rPr lang="en-US" altLang="zh-CN"/>
              <a:t>dentry(</a:t>
            </a:r>
            <a:r>
              <a:rPr lang="zh-CN" altLang="en-US"/>
              <a:t>目录项</a:t>
            </a:r>
            <a:r>
              <a:rPr lang="en-US" altLang="zh-CN"/>
              <a:t>)</a:t>
            </a:r>
            <a:r>
              <a:rPr lang="zh-CN" altLang="en-US"/>
              <a:t>和</a:t>
            </a:r>
            <a:r>
              <a:rPr lang="en-US" altLang="zh-CN"/>
              <a:t>inode(</a:t>
            </a:r>
            <a:r>
              <a:rPr lang="zh-CN" altLang="en-US"/>
              <a:t>索引节点</a:t>
            </a:r>
            <a:r>
              <a:rPr lang="en-US" altLang="zh-CN"/>
              <a:t>)</a:t>
            </a:r>
            <a:r>
              <a:rPr lang="zh-CN" altLang="en-US"/>
              <a:t>结构，</a:t>
            </a:r>
            <a:r>
              <a:rPr lang="en-US" altLang="zh-CN"/>
              <a:t>dentry</a:t>
            </a:r>
            <a:r>
              <a:rPr lang="zh-CN" altLang="en-US"/>
              <a:t>记录着文件名，上级目录等信息，正是它形成了我们所看到的树状结构；而有关该文件的组织和管理的信息主要存放</a:t>
            </a:r>
            <a:r>
              <a:rPr lang="en-US" altLang="zh-CN"/>
              <a:t>inode</a:t>
            </a:r>
            <a:r>
              <a:rPr lang="zh-CN" altLang="en-US"/>
              <a:t>里面，它记录着文件在存储介质上的位置与分布。</a:t>
            </a:r>
            <a:endParaRPr lang="en-US" altLang="zh-CN"/>
          </a:p>
          <a:p>
            <a:r>
              <a:rPr lang="zh-CN" altLang="en-US"/>
              <a:t>同时</a:t>
            </a:r>
            <a:r>
              <a:rPr lang="en-US" altLang="zh-CN"/>
              <a:t>dentry-&gt;d_inode</a:t>
            </a:r>
            <a:r>
              <a:rPr lang="zh-CN" altLang="en-US"/>
              <a:t>指向相应的</a:t>
            </a:r>
            <a:r>
              <a:rPr lang="en-US" altLang="zh-CN"/>
              <a:t>inode</a:t>
            </a:r>
            <a:r>
              <a:rPr lang="zh-CN" altLang="en-US"/>
              <a:t>结构。</a:t>
            </a:r>
            <a:r>
              <a:rPr lang="en-US" altLang="zh-CN"/>
              <a:t>dentry</a:t>
            </a:r>
            <a:r>
              <a:rPr lang="zh-CN" altLang="en-US"/>
              <a:t>与</a:t>
            </a:r>
            <a:r>
              <a:rPr lang="en-US" altLang="zh-CN"/>
              <a:t>inode</a:t>
            </a:r>
            <a:r>
              <a:rPr lang="zh-CN" altLang="en-US"/>
              <a:t>是多对一的关系，因为有可能一个文件有好几个文件名</a:t>
            </a:r>
            <a:r>
              <a:rPr lang="en-US" altLang="zh-CN"/>
              <a:t>(</a:t>
            </a:r>
            <a:r>
              <a:rPr lang="zh-CN" altLang="en-US"/>
              <a:t>硬链接</a:t>
            </a:r>
            <a:r>
              <a:rPr lang="en-US" altLang="zh-CN"/>
              <a:t>, hard link)</a:t>
            </a:r>
            <a:endParaRPr lang="zh-CN" altLang="en-US"/>
          </a:p>
        </p:txBody>
      </p:sp>
      <p:sp>
        <p:nvSpPr>
          <p:cNvPr id="41988" name="灯片编号占位符 3">
            <a:extLst>
              <a:ext uri="{FF2B5EF4-FFF2-40B4-BE49-F238E27FC236}">
                <a16:creationId xmlns:a16="http://schemas.microsoft.com/office/drawing/2014/main" id="{73A89AA2-A864-CF49-9D8A-68ABB28034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449224-116C-814A-B34D-900DD476DA78}" type="slidenum">
              <a:rPr lang="zh-CN" altLang="en-US"/>
              <a:pPr/>
              <a:t>43</a:t>
            </a:fld>
            <a:endParaRPr lang="en-US" altLang="zh-CN"/>
          </a:p>
        </p:txBody>
      </p:sp>
    </p:spTree>
    <p:extLst>
      <p:ext uri="{BB962C8B-B14F-4D97-AF65-F5344CB8AC3E}">
        <p14:creationId xmlns:p14="http://schemas.microsoft.com/office/powerpoint/2010/main" val="2777271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074CBFD4-FE9F-E848-BA57-53715B01AF3D}"/>
              </a:ext>
            </a:extLst>
          </p:cNvPr>
          <p:cNvSpPr>
            <a:spLocks noGrp="1" noRot="1" noChangeAspect="1" noChangeArrowheads="1" noTextEdit="1"/>
          </p:cNvSpPr>
          <p:nvPr>
            <p:ph type="sldImg"/>
          </p:nvPr>
        </p:nvSpPr>
        <p:spPr/>
      </p:sp>
      <p:sp>
        <p:nvSpPr>
          <p:cNvPr id="44035" name="备注占位符 2">
            <a:extLst>
              <a:ext uri="{FF2B5EF4-FFF2-40B4-BE49-F238E27FC236}">
                <a16:creationId xmlns:a16="http://schemas.microsoft.com/office/drawing/2014/main" id="{22320D86-44AB-2E46-A135-962391633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6" name="灯片编号占位符 3">
            <a:extLst>
              <a:ext uri="{FF2B5EF4-FFF2-40B4-BE49-F238E27FC236}">
                <a16:creationId xmlns:a16="http://schemas.microsoft.com/office/drawing/2014/main" id="{845E4654-0DD8-8848-AA21-F90CCB1854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696B9D-71AF-3C45-81AD-03F61281DBCE}" type="slidenum">
              <a:rPr lang="zh-CN" altLang="en-US"/>
              <a:pPr/>
              <a:t>44</a:t>
            </a:fld>
            <a:endParaRPr lang="en-US" altLang="zh-CN"/>
          </a:p>
        </p:txBody>
      </p:sp>
    </p:spTree>
    <p:extLst>
      <p:ext uri="{BB962C8B-B14F-4D97-AF65-F5344CB8AC3E}">
        <p14:creationId xmlns:p14="http://schemas.microsoft.com/office/powerpoint/2010/main" val="902127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F0149F7-10EB-3246-9477-800451503FB3}"/>
              </a:ext>
            </a:extLst>
          </p:cNvPr>
          <p:cNvSpPr>
            <a:spLocks noGrp="1" noRot="1" noChangeAspect="1" noChangeArrowheads="1" noTextEdit="1"/>
          </p:cNvSpPr>
          <p:nvPr>
            <p:ph type="sldImg"/>
          </p:nvPr>
        </p:nvSpPr>
        <p:spPr/>
      </p:sp>
      <p:sp>
        <p:nvSpPr>
          <p:cNvPr id="46083" name="备注占位符 2">
            <a:extLst>
              <a:ext uri="{FF2B5EF4-FFF2-40B4-BE49-F238E27FC236}">
                <a16:creationId xmlns:a16="http://schemas.microsoft.com/office/drawing/2014/main" id="{F64E69E8-1017-5043-A97B-9508D8059A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inode</a:t>
            </a:r>
            <a:r>
              <a:rPr lang="zh-CN" altLang="en-US"/>
              <a:t>代表的是物理意义上的文件，通过</a:t>
            </a:r>
            <a:r>
              <a:rPr lang="en-US" altLang="zh-CN"/>
              <a:t>inode</a:t>
            </a:r>
            <a:r>
              <a:rPr lang="zh-CN" altLang="en-US"/>
              <a:t>可以得到一个数组，这个数组记录了文件内容的位置，如该文件位于硬盘的第</a:t>
            </a:r>
            <a:r>
              <a:rPr lang="en-US" altLang="zh-CN"/>
              <a:t>3</a:t>
            </a:r>
            <a:r>
              <a:rPr lang="zh-CN" altLang="en-US"/>
              <a:t>，</a:t>
            </a:r>
            <a:r>
              <a:rPr lang="en-US" altLang="zh-CN"/>
              <a:t>8</a:t>
            </a:r>
            <a:r>
              <a:rPr lang="zh-CN" altLang="en-US"/>
              <a:t>，</a:t>
            </a:r>
            <a:r>
              <a:rPr lang="en-US" altLang="zh-CN"/>
              <a:t>10</a:t>
            </a:r>
            <a:r>
              <a:rPr lang="zh-CN" altLang="en-US"/>
              <a:t>块，那么这个数组的内容就是</a:t>
            </a:r>
            <a:r>
              <a:rPr lang="en-US" altLang="zh-CN"/>
              <a:t>3,8,10</a:t>
            </a:r>
            <a:r>
              <a:rPr lang="zh-CN" altLang="en-US"/>
              <a:t>。其索引节点号</a:t>
            </a:r>
            <a:r>
              <a:rPr lang="en-US" altLang="zh-CN"/>
              <a:t>inode-&gt;i_ino</a:t>
            </a:r>
            <a:r>
              <a:rPr lang="zh-CN" altLang="en-US"/>
              <a:t>，在同一个文件系统中是唯一的，内核只要根据</a:t>
            </a:r>
            <a:r>
              <a:rPr lang="en-US" altLang="zh-CN"/>
              <a:t>i_ino</a:t>
            </a:r>
            <a:r>
              <a:rPr lang="zh-CN" altLang="en-US"/>
              <a:t>，就可以计算出它对应的</a:t>
            </a:r>
            <a:r>
              <a:rPr lang="en-US" altLang="zh-CN"/>
              <a:t>inode</a:t>
            </a:r>
            <a:r>
              <a:rPr lang="zh-CN" altLang="en-US"/>
              <a:t>在介质上的位置。就硬盘来说，根据</a:t>
            </a:r>
            <a:r>
              <a:rPr lang="en-US" altLang="zh-CN"/>
              <a:t>i_ino</a:t>
            </a:r>
            <a:r>
              <a:rPr lang="zh-CN" altLang="en-US"/>
              <a:t>就可以计算出它对应的</a:t>
            </a:r>
            <a:r>
              <a:rPr lang="en-US" altLang="zh-CN"/>
              <a:t>inode</a:t>
            </a:r>
            <a:r>
              <a:rPr lang="zh-CN" altLang="en-US"/>
              <a:t>属于哪个块</a:t>
            </a:r>
            <a:r>
              <a:rPr lang="en-US" altLang="zh-CN"/>
              <a:t>(block)</a:t>
            </a:r>
            <a:r>
              <a:rPr lang="zh-CN" altLang="en-US"/>
              <a:t>，从而找到相应的</a:t>
            </a:r>
            <a:r>
              <a:rPr lang="en-US" altLang="zh-CN"/>
              <a:t>inode</a:t>
            </a:r>
            <a:r>
              <a:rPr lang="zh-CN" altLang="en-US"/>
              <a:t>结构。</a:t>
            </a:r>
          </a:p>
        </p:txBody>
      </p:sp>
      <p:sp>
        <p:nvSpPr>
          <p:cNvPr id="46084" name="灯片编号占位符 3">
            <a:extLst>
              <a:ext uri="{FF2B5EF4-FFF2-40B4-BE49-F238E27FC236}">
                <a16:creationId xmlns:a16="http://schemas.microsoft.com/office/drawing/2014/main" id="{15978495-1B68-BE4E-943E-C517B07453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0CBE73-F486-384F-888B-16A47E23C946}" type="slidenum">
              <a:rPr lang="zh-CN" altLang="en-US"/>
              <a:pPr/>
              <a:t>45</a:t>
            </a:fld>
            <a:endParaRPr lang="en-US" altLang="zh-CN"/>
          </a:p>
        </p:txBody>
      </p:sp>
    </p:spTree>
    <p:extLst>
      <p:ext uri="{BB962C8B-B14F-4D97-AF65-F5344CB8AC3E}">
        <p14:creationId xmlns:p14="http://schemas.microsoft.com/office/powerpoint/2010/main" val="3881513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49</a:t>
            </a:fld>
            <a:endParaRPr lang="en-US" altLang="zh-CN"/>
          </a:p>
        </p:txBody>
      </p:sp>
    </p:spTree>
    <p:extLst>
      <p:ext uri="{BB962C8B-B14F-4D97-AF65-F5344CB8AC3E}">
        <p14:creationId xmlns:p14="http://schemas.microsoft.com/office/powerpoint/2010/main" val="3956789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FEE27E4-9EF4-2346-A952-512624D897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D109CC04-A497-7047-83A1-7F6A97062144}" type="slidenum">
              <a:rPr lang="en-US" altLang="zh-CN" sz="1200"/>
              <a:pPr>
                <a:lnSpc>
                  <a:spcPct val="100000"/>
                </a:lnSpc>
                <a:spcBef>
                  <a:spcPct val="0"/>
                </a:spcBef>
                <a:buSzTx/>
                <a:buFontTx/>
                <a:buNone/>
              </a:pPr>
              <a:t>50</a:t>
            </a:fld>
            <a:endParaRPr lang="en-US" altLang="zh-CN" sz="1200"/>
          </a:p>
        </p:txBody>
      </p:sp>
      <p:sp>
        <p:nvSpPr>
          <p:cNvPr id="52227" name="Rectangle 2">
            <a:extLst>
              <a:ext uri="{FF2B5EF4-FFF2-40B4-BE49-F238E27FC236}">
                <a16:creationId xmlns:a16="http://schemas.microsoft.com/office/drawing/2014/main" id="{63CEA97A-68AA-E847-8480-E52943930CBC}"/>
              </a:ext>
            </a:extLst>
          </p:cNvPr>
          <p:cNvSpPr>
            <a:spLocks noGrp="1" noRot="1" noChangeAspect="1" noChangeArrowheads="1" noTextEdit="1"/>
          </p:cNvSpPr>
          <p:nvPr>
            <p:ph type="sldImg"/>
          </p:nvPr>
        </p:nvSpPr>
        <p:spPr/>
      </p:sp>
      <p:sp>
        <p:nvSpPr>
          <p:cNvPr id="52228" name="Rectangle 3">
            <a:extLst>
              <a:ext uri="{FF2B5EF4-FFF2-40B4-BE49-F238E27FC236}">
                <a16:creationId xmlns:a16="http://schemas.microsoft.com/office/drawing/2014/main" id="{BD70C5A2-FE70-964D-9C8B-E4A164ACB3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8337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主讲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a:t>
            </a:fld>
            <a:endParaRPr lang="zh-CN" altLang="en-US" dirty="0"/>
          </a:p>
        </p:txBody>
      </p:sp>
    </p:spTree>
    <p:extLst>
      <p:ext uri="{BB962C8B-B14F-4D97-AF65-F5344CB8AC3E}">
        <p14:creationId xmlns:p14="http://schemas.microsoft.com/office/powerpoint/2010/main" val="2215992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56</a:t>
            </a:fld>
            <a:endParaRPr lang="en-US" altLang="zh-CN"/>
          </a:p>
        </p:txBody>
      </p:sp>
    </p:spTree>
    <p:extLst>
      <p:ext uri="{BB962C8B-B14F-4D97-AF65-F5344CB8AC3E}">
        <p14:creationId xmlns:p14="http://schemas.microsoft.com/office/powerpoint/2010/main" val="608250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2B4F5B0-2BF1-4742-AEB7-FF32AF2C53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4FB2A2-FDB6-AB4B-973C-88B5B5576AEE}" type="slidenum">
              <a:rPr lang="en-US" altLang="zh-CN"/>
              <a:pPr/>
              <a:t>57</a:t>
            </a:fld>
            <a:endParaRPr lang="en-US" altLang="zh-CN"/>
          </a:p>
        </p:txBody>
      </p:sp>
      <p:sp>
        <p:nvSpPr>
          <p:cNvPr id="60419" name="Rectangle 2">
            <a:extLst>
              <a:ext uri="{FF2B5EF4-FFF2-40B4-BE49-F238E27FC236}">
                <a16:creationId xmlns:a16="http://schemas.microsoft.com/office/drawing/2014/main" id="{77E856DC-F7E0-C846-9041-D133B2EFC533}"/>
              </a:ext>
            </a:extLst>
          </p:cNvPr>
          <p:cNvSpPr>
            <a:spLocks noGrp="1" noRot="1" noChangeAspect="1" noChangeArrowheads="1" noTextEdit="1"/>
          </p:cNvSpPr>
          <p:nvPr>
            <p:ph type="sldImg"/>
          </p:nvPr>
        </p:nvSpPr>
        <p:spPr/>
      </p:sp>
      <p:sp>
        <p:nvSpPr>
          <p:cNvPr id="60420" name="Rectangle 3">
            <a:extLst>
              <a:ext uri="{FF2B5EF4-FFF2-40B4-BE49-F238E27FC236}">
                <a16:creationId xmlns:a16="http://schemas.microsoft.com/office/drawing/2014/main" id="{4A193233-53A9-7446-B5F3-2F0087BF86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3946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C0B2EAFF-6E5D-D943-846A-7856C846DFE7}"/>
              </a:ext>
            </a:extLst>
          </p:cNvPr>
          <p:cNvSpPr>
            <a:spLocks noGrp="1" noRot="1" noChangeAspect="1" noChangeArrowheads="1" noTextEdit="1"/>
          </p:cNvSpPr>
          <p:nvPr>
            <p:ph type="sldImg"/>
          </p:nvPr>
        </p:nvSpPr>
        <p:spPr/>
      </p:sp>
      <p:sp>
        <p:nvSpPr>
          <p:cNvPr id="62467" name="备注占位符 2">
            <a:extLst>
              <a:ext uri="{FF2B5EF4-FFF2-40B4-BE49-F238E27FC236}">
                <a16:creationId xmlns:a16="http://schemas.microsoft.com/office/drawing/2014/main" id="{90202E7F-431E-9D46-B91B-5124824BF7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fcntl.h</a:t>
            </a:r>
            <a:r>
              <a:rPr lang="zh-CN" altLang="en-US"/>
              <a:t>，是</a:t>
            </a:r>
            <a:r>
              <a:rPr lang="en-US" altLang="zh-CN"/>
              <a:t>unix</a:t>
            </a:r>
            <a:r>
              <a:rPr lang="zh-CN" altLang="en-US"/>
              <a:t>标准中通用的头文件，其中包含的相关函数有 </a:t>
            </a:r>
            <a:r>
              <a:rPr lang="en-US" altLang="zh-CN"/>
              <a:t>open</a:t>
            </a:r>
            <a:r>
              <a:rPr lang="zh-CN" altLang="en-US"/>
              <a:t>，</a:t>
            </a:r>
            <a:r>
              <a:rPr lang="en-US" altLang="zh-CN"/>
              <a:t>fcntl</a:t>
            </a:r>
            <a:r>
              <a:rPr lang="zh-CN" altLang="en-US"/>
              <a:t>，</a:t>
            </a:r>
            <a:r>
              <a:rPr lang="en-US" altLang="zh-CN"/>
              <a:t>shutdown</a:t>
            </a:r>
            <a:r>
              <a:rPr lang="zh-CN" altLang="en-US"/>
              <a:t>，</a:t>
            </a:r>
            <a:r>
              <a:rPr lang="en-US" altLang="zh-CN"/>
              <a:t>unlink</a:t>
            </a:r>
            <a:r>
              <a:rPr lang="zh-CN" altLang="en-US"/>
              <a:t>，</a:t>
            </a:r>
            <a:r>
              <a:rPr lang="en-US" altLang="zh-CN"/>
              <a:t>fclose</a:t>
            </a:r>
            <a:r>
              <a:rPr lang="zh-CN" altLang="en-US"/>
              <a:t>等</a:t>
            </a:r>
          </a:p>
        </p:txBody>
      </p:sp>
      <p:sp>
        <p:nvSpPr>
          <p:cNvPr id="62468" name="灯片编号占位符 3">
            <a:extLst>
              <a:ext uri="{FF2B5EF4-FFF2-40B4-BE49-F238E27FC236}">
                <a16:creationId xmlns:a16="http://schemas.microsoft.com/office/drawing/2014/main" id="{D4DD517A-D957-7242-A955-0AB1CB3E7C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BEAB55-A9FE-7645-B488-7862892C94B8}" type="slidenum">
              <a:rPr lang="zh-CN" altLang="en-US"/>
              <a:pPr/>
              <a:t>58</a:t>
            </a:fld>
            <a:endParaRPr lang="en-US" altLang="zh-CN"/>
          </a:p>
        </p:txBody>
      </p:sp>
    </p:spTree>
    <p:extLst>
      <p:ext uri="{BB962C8B-B14F-4D97-AF65-F5344CB8AC3E}">
        <p14:creationId xmlns:p14="http://schemas.microsoft.com/office/powerpoint/2010/main" val="70320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FE841380-F974-1042-89A9-D1157B8478AC}"/>
              </a:ext>
            </a:extLst>
          </p:cNvPr>
          <p:cNvSpPr>
            <a:spLocks noGrp="1" noRot="1" noChangeAspect="1" noChangeArrowheads="1" noTextEdit="1"/>
          </p:cNvSpPr>
          <p:nvPr>
            <p:ph type="sldImg"/>
          </p:nvPr>
        </p:nvSpPr>
        <p:spPr/>
      </p:sp>
      <p:sp>
        <p:nvSpPr>
          <p:cNvPr id="64515" name="备注占位符 2">
            <a:extLst>
              <a:ext uri="{FF2B5EF4-FFF2-40B4-BE49-F238E27FC236}">
                <a16:creationId xmlns:a16="http://schemas.microsoft.com/office/drawing/2014/main" id="{E37BC14C-B4DE-EF42-8AFB-9DA9FCB252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/usr/src/linux-headers-4.15.0-142/include/linux/fcntl.h</a:t>
            </a:r>
            <a:endParaRPr lang="zh-CN" altLang="en-US"/>
          </a:p>
        </p:txBody>
      </p:sp>
      <p:sp>
        <p:nvSpPr>
          <p:cNvPr id="64516" name="灯片编号占位符 3">
            <a:extLst>
              <a:ext uri="{FF2B5EF4-FFF2-40B4-BE49-F238E27FC236}">
                <a16:creationId xmlns:a16="http://schemas.microsoft.com/office/drawing/2014/main" id="{CD51EA62-F0A4-CF4F-A01C-E7659B40B7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5AF14A-4611-174C-9695-E942200835D4}" type="slidenum">
              <a:rPr lang="zh-CN" altLang="en-US"/>
              <a:pPr/>
              <a:t>59</a:t>
            </a:fld>
            <a:endParaRPr lang="en-US" altLang="zh-CN"/>
          </a:p>
        </p:txBody>
      </p:sp>
    </p:spTree>
    <p:extLst>
      <p:ext uri="{BB962C8B-B14F-4D97-AF65-F5344CB8AC3E}">
        <p14:creationId xmlns:p14="http://schemas.microsoft.com/office/powerpoint/2010/main" val="164218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E2E5D2DA-BBF0-3E46-8C98-3B1285B90F8B}"/>
              </a:ext>
            </a:extLst>
          </p:cNvPr>
          <p:cNvSpPr>
            <a:spLocks noGrp="1" noRot="1" noChangeAspect="1" noChangeArrowheads="1" noTextEdit="1"/>
          </p:cNvSpPr>
          <p:nvPr>
            <p:ph type="sldImg"/>
          </p:nvPr>
        </p:nvSpPr>
        <p:spPr/>
      </p:sp>
      <p:sp>
        <p:nvSpPr>
          <p:cNvPr id="66563" name="备注占位符 2">
            <a:extLst>
              <a:ext uri="{FF2B5EF4-FFF2-40B4-BE49-F238E27FC236}">
                <a16:creationId xmlns:a16="http://schemas.microsoft.com/office/drawing/2014/main" id="{90A0AAFC-48EE-F34D-B25D-049E8D94FE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4" name="灯片编号占位符 3">
            <a:extLst>
              <a:ext uri="{FF2B5EF4-FFF2-40B4-BE49-F238E27FC236}">
                <a16:creationId xmlns:a16="http://schemas.microsoft.com/office/drawing/2014/main" id="{34F9C1B4-A239-F643-A0B9-E71E52C89C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5EFC8A-A36D-3D44-AC48-635E1AD08C71}" type="slidenum">
              <a:rPr lang="zh-CN" altLang="en-US"/>
              <a:pPr/>
              <a:t>60</a:t>
            </a:fld>
            <a:endParaRPr lang="en-US" altLang="zh-CN"/>
          </a:p>
        </p:txBody>
      </p:sp>
    </p:spTree>
    <p:extLst>
      <p:ext uri="{BB962C8B-B14F-4D97-AF65-F5344CB8AC3E}">
        <p14:creationId xmlns:p14="http://schemas.microsoft.com/office/powerpoint/2010/main" val="1092439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61DF0CD1-F8F7-6147-9CF4-16B78181FF05}"/>
              </a:ext>
            </a:extLst>
          </p:cNvPr>
          <p:cNvSpPr>
            <a:spLocks noGrp="1" noRot="1" noChangeAspect="1" noChangeArrowheads="1" noTextEdit="1"/>
          </p:cNvSpPr>
          <p:nvPr>
            <p:ph type="sldImg"/>
          </p:nvPr>
        </p:nvSpPr>
        <p:spPr/>
      </p:sp>
      <p:sp>
        <p:nvSpPr>
          <p:cNvPr id="71683" name="备注占位符 2">
            <a:extLst>
              <a:ext uri="{FF2B5EF4-FFF2-40B4-BE49-F238E27FC236}">
                <a16:creationId xmlns:a16="http://schemas.microsoft.com/office/drawing/2014/main" id="{E18288CA-CB67-BF48-8809-7850883351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a:extLst>
              <a:ext uri="{FF2B5EF4-FFF2-40B4-BE49-F238E27FC236}">
                <a16:creationId xmlns:a16="http://schemas.microsoft.com/office/drawing/2014/main" id="{D71D38F4-D060-094E-9980-B389E46328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66B729-2A11-9243-A66C-D64B45E6C983}" type="slidenum">
              <a:rPr lang="zh-CN" altLang="en-US"/>
              <a:pPr/>
              <a:t>64</a:t>
            </a:fld>
            <a:endParaRPr lang="en-US" altLang="zh-CN"/>
          </a:p>
        </p:txBody>
      </p:sp>
    </p:spTree>
    <p:extLst>
      <p:ext uri="{BB962C8B-B14F-4D97-AF65-F5344CB8AC3E}">
        <p14:creationId xmlns:p14="http://schemas.microsoft.com/office/powerpoint/2010/main" val="1226457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67</a:t>
            </a:fld>
            <a:endParaRPr lang="en-US" altLang="zh-CN"/>
          </a:p>
        </p:txBody>
      </p:sp>
    </p:spTree>
    <p:extLst>
      <p:ext uri="{BB962C8B-B14F-4D97-AF65-F5344CB8AC3E}">
        <p14:creationId xmlns:p14="http://schemas.microsoft.com/office/powerpoint/2010/main" val="3513083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7DDADAC2-F12C-7145-8016-A83D0B22F5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5643E7C0-8683-9F4B-A508-4ABEDFAC6880}" type="slidenum">
              <a:rPr lang="en-US" altLang="zh-CN" sz="1200"/>
              <a:pPr>
                <a:lnSpc>
                  <a:spcPct val="100000"/>
                </a:lnSpc>
                <a:spcBef>
                  <a:spcPct val="0"/>
                </a:spcBef>
                <a:buSzTx/>
                <a:buFontTx/>
                <a:buNone/>
              </a:pPr>
              <a:t>68</a:t>
            </a:fld>
            <a:endParaRPr lang="en-US" altLang="zh-CN" sz="1200"/>
          </a:p>
        </p:txBody>
      </p:sp>
      <p:sp>
        <p:nvSpPr>
          <p:cNvPr id="76803" name="Rectangle 2">
            <a:extLst>
              <a:ext uri="{FF2B5EF4-FFF2-40B4-BE49-F238E27FC236}">
                <a16:creationId xmlns:a16="http://schemas.microsoft.com/office/drawing/2014/main" id="{AB7BFE98-BA0D-264B-AED8-786913CF2B92}"/>
              </a:ext>
            </a:extLst>
          </p:cNvPr>
          <p:cNvSpPr>
            <a:spLocks noGrp="1" noRot="1" noChangeAspect="1" noChangeArrowheads="1" noTextEdit="1"/>
          </p:cNvSpPr>
          <p:nvPr>
            <p:ph type="sldImg"/>
          </p:nvPr>
        </p:nvSpPr>
        <p:spPr/>
      </p:sp>
      <p:sp>
        <p:nvSpPr>
          <p:cNvPr id="76804" name="Rectangle 3">
            <a:extLst>
              <a:ext uri="{FF2B5EF4-FFF2-40B4-BE49-F238E27FC236}">
                <a16:creationId xmlns:a16="http://schemas.microsoft.com/office/drawing/2014/main" id="{E3D0E33F-B934-AE4F-880A-D6A615933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40286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FEB4B079-53A6-7B4A-BF76-E909D80F06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DEB8A0DE-9540-984A-BA5F-ECFBDBAE82F7}" type="slidenum">
              <a:rPr lang="en-US" altLang="zh-CN" sz="1200"/>
              <a:pPr>
                <a:lnSpc>
                  <a:spcPct val="100000"/>
                </a:lnSpc>
                <a:spcBef>
                  <a:spcPct val="0"/>
                </a:spcBef>
                <a:buSzTx/>
                <a:buFontTx/>
                <a:buNone/>
              </a:pPr>
              <a:t>69</a:t>
            </a:fld>
            <a:endParaRPr lang="en-US" altLang="zh-CN" sz="1200"/>
          </a:p>
        </p:txBody>
      </p:sp>
      <p:sp>
        <p:nvSpPr>
          <p:cNvPr id="78851" name="Rectangle 2">
            <a:extLst>
              <a:ext uri="{FF2B5EF4-FFF2-40B4-BE49-F238E27FC236}">
                <a16:creationId xmlns:a16="http://schemas.microsoft.com/office/drawing/2014/main" id="{FC1AE91C-EC2C-7A43-99D1-8320137BDEFE}"/>
              </a:ext>
            </a:extLst>
          </p:cNvPr>
          <p:cNvSpPr>
            <a:spLocks noGrp="1" noRot="1" noChangeAspect="1" noChangeArrowheads="1" noTextEdit="1"/>
          </p:cNvSpPr>
          <p:nvPr>
            <p:ph type="sldImg"/>
          </p:nvPr>
        </p:nvSpPr>
        <p:spPr/>
      </p:sp>
      <p:sp>
        <p:nvSpPr>
          <p:cNvPr id="78852" name="Rectangle 3">
            <a:extLst>
              <a:ext uri="{FF2B5EF4-FFF2-40B4-BE49-F238E27FC236}">
                <a16:creationId xmlns:a16="http://schemas.microsoft.com/office/drawing/2014/main" id="{00214B84-A6DE-2A49-9773-D1FDA20BDC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759376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04EC6CC5-79C3-2440-87D8-BA11B5CED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81C3A46-80D3-BA4C-8A24-8987E8477480}" type="slidenum">
              <a:rPr lang="en-US" altLang="zh-CN" sz="1200"/>
              <a:pPr>
                <a:lnSpc>
                  <a:spcPct val="100000"/>
                </a:lnSpc>
                <a:spcBef>
                  <a:spcPct val="0"/>
                </a:spcBef>
                <a:buSzTx/>
                <a:buFontTx/>
                <a:buNone/>
              </a:pPr>
              <a:t>70</a:t>
            </a:fld>
            <a:endParaRPr lang="en-US" altLang="zh-CN" sz="1200"/>
          </a:p>
        </p:txBody>
      </p:sp>
      <p:sp>
        <p:nvSpPr>
          <p:cNvPr id="80899" name="Rectangle 2">
            <a:extLst>
              <a:ext uri="{FF2B5EF4-FFF2-40B4-BE49-F238E27FC236}">
                <a16:creationId xmlns:a16="http://schemas.microsoft.com/office/drawing/2014/main" id="{798F5BFA-B234-B84F-B408-3277843A52A9}"/>
              </a:ext>
            </a:extLst>
          </p:cNvPr>
          <p:cNvSpPr>
            <a:spLocks noGrp="1" noRot="1" noChangeAspect="1" noChangeArrowheads="1" noTextEdit="1"/>
          </p:cNvSpPr>
          <p:nvPr>
            <p:ph type="sldImg"/>
          </p:nvPr>
        </p:nvSpPr>
        <p:spPr/>
      </p:sp>
      <p:sp>
        <p:nvSpPr>
          <p:cNvPr id="80900" name="Rectangle 3">
            <a:extLst>
              <a:ext uri="{FF2B5EF4-FFF2-40B4-BE49-F238E27FC236}">
                <a16:creationId xmlns:a16="http://schemas.microsoft.com/office/drawing/2014/main" id="{A6BC2600-CE5D-D84A-B4D3-44BDCEB4A8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7298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主讲</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a:t>
            </a:fld>
            <a:endParaRPr lang="zh-CN" altLang="en-US" dirty="0"/>
          </a:p>
        </p:txBody>
      </p:sp>
    </p:spTree>
    <p:extLst>
      <p:ext uri="{BB962C8B-B14F-4D97-AF65-F5344CB8AC3E}">
        <p14:creationId xmlns:p14="http://schemas.microsoft.com/office/powerpoint/2010/main" val="3788094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E28F72A-AA77-3847-B22F-AF0E49323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B44E7103-C60E-6D4D-92FE-2C36F0D2EF1E}" type="slidenum">
              <a:rPr lang="en-US" altLang="zh-CN" sz="1200"/>
              <a:pPr>
                <a:lnSpc>
                  <a:spcPct val="100000"/>
                </a:lnSpc>
                <a:spcBef>
                  <a:spcPct val="0"/>
                </a:spcBef>
                <a:buSzTx/>
                <a:buFontTx/>
                <a:buNone/>
              </a:pPr>
              <a:t>71</a:t>
            </a:fld>
            <a:endParaRPr lang="en-US" altLang="zh-CN" sz="1200"/>
          </a:p>
        </p:txBody>
      </p:sp>
      <p:sp>
        <p:nvSpPr>
          <p:cNvPr id="82947" name="Rectangle 2">
            <a:extLst>
              <a:ext uri="{FF2B5EF4-FFF2-40B4-BE49-F238E27FC236}">
                <a16:creationId xmlns:a16="http://schemas.microsoft.com/office/drawing/2014/main" id="{AC3E0105-2F15-8A40-8AB8-F45CDDADBAEB}"/>
              </a:ext>
            </a:extLst>
          </p:cNvPr>
          <p:cNvSpPr>
            <a:spLocks noGrp="1" noRot="1" noChangeAspect="1" noChangeArrowheads="1" noTextEdit="1"/>
          </p:cNvSpPr>
          <p:nvPr>
            <p:ph type="sldImg"/>
          </p:nvPr>
        </p:nvSpPr>
        <p:spPr/>
      </p:sp>
      <p:sp>
        <p:nvSpPr>
          <p:cNvPr id="82948" name="Rectangle 3">
            <a:extLst>
              <a:ext uri="{FF2B5EF4-FFF2-40B4-BE49-F238E27FC236}">
                <a16:creationId xmlns:a16="http://schemas.microsoft.com/office/drawing/2014/main" id="{BBE7D71A-5E36-6147-8B0C-AFD02A7959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197243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329ED98-91AC-2C46-8B16-8769CC348C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4AB9F7F3-9F19-9B48-BDFA-DF0158BFA7E1}" type="slidenum">
              <a:rPr lang="en-US" altLang="zh-CN" sz="1200"/>
              <a:pPr>
                <a:lnSpc>
                  <a:spcPct val="100000"/>
                </a:lnSpc>
                <a:spcBef>
                  <a:spcPct val="0"/>
                </a:spcBef>
                <a:buSzTx/>
                <a:buFontTx/>
                <a:buNone/>
              </a:pPr>
              <a:t>72</a:t>
            </a:fld>
            <a:endParaRPr lang="en-US" altLang="zh-CN" sz="1200"/>
          </a:p>
        </p:txBody>
      </p:sp>
      <p:sp>
        <p:nvSpPr>
          <p:cNvPr id="84995" name="Rectangle 2">
            <a:extLst>
              <a:ext uri="{FF2B5EF4-FFF2-40B4-BE49-F238E27FC236}">
                <a16:creationId xmlns:a16="http://schemas.microsoft.com/office/drawing/2014/main" id="{C65874C3-5483-7241-942F-989750CF3D3F}"/>
              </a:ext>
            </a:extLst>
          </p:cNvPr>
          <p:cNvSpPr>
            <a:spLocks noGrp="1" noRot="1" noChangeAspect="1" noChangeArrowheads="1" noTextEdit="1"/>
          </p:cNvSpPr>
          <p:nvPr>
            <p:ph type="sldImg"/>
          </p:nvPr>
        </p:nvSpPr>
        <p:spPr/>
      </p:sp>
      <p:sp>
        <p:nvSpPr>
          <p:cNvPr id="84996" name="Rectangle 3">
            <a:extLst>
              <a:ext uri="{FF2B5EF4-FFF2-40B4-BE49-F238E27FC236}">
                <a16:creationId xmlns:a16="http://schemas.microsoft.com/office/drawing/2014/main" id="{5F0EF350-C53C-A548-88A6-81E6EDDC13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03609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19497D9-A0CC-BA41-A19E-F76239AC4C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017BA41-F2E5-5D46-9C1F-06659886B17D}" type="slidenum">
              <a:rPr lang="en-US" altLang="zh-CN" sz="1200"/>
              <a:pPr>
                <a:lnSpc>
                  <a:spcPct val="100000"/>
                </a:lnSpc>
                <a:spcBef>
                  <a:spcPct val="0"/>
                </a:spcBef>
                <a:buSzTx/>
                <a:buFontTx/>
                <a:buNone/>
              </a:pPr>
              <a:t>73</a:t>
            </a:fld>
            <a:endParaRPr lang="en-US" altLang="zh-CN" sz="1200"/>
          </a:p>
        </p:txBody>
      </p:sp>
      <p:sp>
        <p:nvSpPr>
          <p:cNvPr id="87043" name="Rectangle 2">
            <a:extLst>
              <a:ext uri="{FF2B5EF4-FFF2-40B4-BE49-F238E27FC236}">
                <a16:creationId xmlns:a16="http://schemas.microsoft.com/office/drawing/2014/main" id="{B48A3072-8DFA-EE41-AC37-FA1EA6F44254}"/>
              </a:ext>
            </a:extLst>
          </p:cNvPr>
          <p:cNvSpPr>
            <a:spLocks noGrp="1" noRot="1" noChangeAspect="1" noChangeArrowheads="1" noTextEdit="1"/>
          </p:cNvSpPr>
          <p:nvPr>
            <p:ph type="sldImg"/>
          </p:nvPr>
        </p:nvSpPr>
        <p:spPr/>
      </p:sp>
      <p:sp>
        <p:nvSpPr>
          <p:cNvPr id="87044" name="Rectangle 3">
            <a:extLst>
              <a:ext uri="{FF2B5EF4-FFF2-40B4-BE49-F238E27FC236}">
                <a16:creationId xmlns:a16="http://schemas.microsoft.com/office/drawing/2014/main" id="{2872FBCE-E518-E142-8E8E-B31C7953FC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3731129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3A27811A-642B-3443-A3DC-9CA17ABBCD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4092BCDE-8B0B-604F-9FA0-B9DAD5CAF575}" type="slidenum">
              <a:rPr lang="en-US" altLang="zh-CN" sz="1200"/>
              <a:pPr>
                <a:lnSpc>
                  <a:spcPct val="100000"/>
                </a:lnSpc>
                <a:spcBef>
                  <a:spcPct val="0"/>
                </a:spcBef>
                <a:buSzTx/>
                <a:buFontTx/>
                <a:buNone/>
              </a:pPr>
              <a:t>74</a:t>
            </a:fld>
            <a:endParaRPr lang="en-US" altLang="zh-CN" sz="1200"/>
          </a:p>
        </p:txBody>
      </p:sp>
      <p:sp>
        <p:nvSpPr>
          <p:cNvPr id="89091" name="Rectangle 2">
            <a:extLst>
              <a:ext uri="{FF2B5EF4-FFF2-40B4-BE49-F238E27FC236}">
                <a16:creationId xmlns:a16="http://schemas.microsoft.com/office/drawing/2014/main" id="{0AE79111-3F49-6E48-A2C0-0196F5441154}"/>
              </a:ext>
            </a:extLst>
          </p:cNvPr>
          <p:cNvSpPr>
            <a:spLocks noGrp="1" noRot="1" noChangeAspect="1" noChangeArrowheads="1" noTextEdit="1"/>
          </p:cNvSpPr>
          <p:nvPr>
            <p:ph type="sldImg"/>
          </p:nvPr>
        </p:nvSpPr>
        <p:spPr/>
      </p:sp>
      <p:sp>
        <p:nvSpPr>
          <p:cNvPr id="89092" name="Rectangle 3">
            <a:extLst>
              <a:ext uri="{FF2B5EF4-FFF2-40B4-BE49-F238E27FC236}">
                <a16:creationId xmlns:a16="http://schemas.microsoft.com/office/drawing/2014/main" id="{746C25D1-6F5C-1241-AD8B-04D897EB00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文件名第一个字母为 ’</a:t>
            </a:r>
            <a:r>
              <a:rPr lang="en-US" altLang="zh-CN"/>
              <a:t>.’ </a:t>
            </a:r>
            <a:r>
              <a:rPr lang="zh-CN" altLang="en-US"/>
              <a:t>的是隐藏文 件，根据这一点我们可以选择性地处理或不隐藏文。</a:t>
            </a:r>
            <a:endParaRPr lang="zh-CN" altLang="zh-CN"/>
          </a:p>
        </p:txBody>
      </p:sp>
    </p:spTree>
    <p:extLst>
      <p:ext uri="{BB962C8B-B14F-4D97-AF65-F5344CB8AC3E}">
        <p14:creationId xmlns:p14="http://schemas.microsoft.com/office/powerpoint/2010/main" val="3892838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231EAD2-7EF2-E343-B09D-44EE50B695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AD9694E5-7B06-1545-A7BD-5124BA3D4A28}" type="slidenum">
              <a:rPr lang="en-US" altLang="zh-CN" sz="1200"/>
              <a:pPr>
                <a:lnSpc>
                  <a:spcPct val="100000"/>
                </a:lnSpc>
                <a:spcBef>
                  <a:spcPct val="0"/>
                </a:spcBef>
                <a:buSzTx/>
                <a:buFontTx/>
                <a:buNone/>
              </a:pPr>
              <a:t>75</a:t>
            </a:fld>
            <a:endParaRPr lang="en-US" altLang="zh-CN" sz="1200"/>
          </a:p>
        </p:txBody>
      </p:sp>
      <p:sp>
        <p:nvSpPr>
          <p:cNvPr id="91139" name="Rectangle 2">
            <a:extLst>
              <a:ext uri="{FF2B5EF4-FFF2-40B4-BE49-F238E27FC236}">
                <a16:creationId xmlns:a16="http://schemas.microsoft.com/office/drawing/2014/main" id="{D34A4A68-A43D-E74D-8131-A79E8E7D2F60}"/>
              </a:ext>
            </a:extLst>
          </p:cNvPr>
          <p:cNvSpPr>
            <a:spLocks noGrp="1" noRot="1" noChangeAspect="1" noChangeArrowheads="1" noTextEdit="1"/>
          </p:cNvSpPr>
          <p:nvPr>
            <p:ph type="sldImg"/>
          </p:nvPr>
        </p:nvSpPr>
        <p:spPr/>
      </p:sp>
      <p:sp>
        <p:nvSpPr>
          <p:cNvPr id="91140" name="Rectangle 3">
            <a:extLst>
              <a:ext uri="{FF2B5EF4-FFF2-40B4-BE49-F238E27FC236}">
                <a16:creationId xmlns:a16="http://schemas.microsoft.com/office/drawing/2014/main" id="{53F8570B-3523-C448-BD1C-C031176234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683808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F1688A1E-F145-3F4E-A2CA-D91803D9B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41CA81F-3685-1649-99D9-0C21F0E3043B}" type="slidenum">
              <a:rPr lang="en-US" altLang="zh-CN" sz="1200"/>
              <a:pPr>
                <a:lnSpc>
                  <a:spcPct val="100000"/>
                </a:lnSpc>
                <a:spcBef>
                  <a:spcPct val="0"/>
                </a:spcBef>
                <a:buSzTx/>
                <a:buFontTx/>
                <a:buNone/>
              </a:pPr>
              <a:t>76</a:t>
            </a:fld>
            <a:endParaRPr lang="en-US" altLang="zh-CN" sz="1200"/>
          </a:p>
        </p:txBody>
      </p:sp>
      <p:sp>
        <p:nvSpPr>
          <p:cNvPr id="93187" name="Rectangle 2">
            <a:extLst>
              <a:ext uri="{FF2B5EF4-FFF2-40B4-BE49-F238E27FC236}">
                <a16:creationId xmlns:a16="http://schemas.microsoft.com/office/drawing/2014/main" id="{5B708F29-068B-2F41-B32D-787F2FDE8C33}"/>
              </a:ext>
            </a:extLst>
          </p:cNvPr>
          <p:cNvSpPr>
            <a:spLocks noGrp="1" noRot="1" noChangeAspect="1" noChangeArrowheads="1" noTextEdit="1"/>
          </p:cNvSpPr>
          <p:nvPr>
            <p:ph type="sldImg"/>
          </p:nvPr>
        </p:nvSpPr>
        <p:spPr/>
      </p:sp>
      <p:sp>
        <p:nvSpPr>
          <p:cNvPr id="93188" name="Rectangle 3">
            <a:extLst>
              <a:ext uri="{FF2B5EF4-FFF2-40B4-BE49-F238E27FC236}">
                <a16:creationId xmlns:a16="http://schemas.microsoft.com/office/drawing/2014/main" id="{C35C0E24-673B-5146-8C87-73EFD588BA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Linux </a:t>
            </a:r>
            <a:r>
              <a:rPr lang="zh-CN" altLang="en-US"/>
              <a:t>系统是依靠 </a:t>
            </a:r>
            <a:r>
              <a:rPr lang="en-US" altLang="zh-CN"/>
              <a:t>stat </a:t>
            </a:r>
            <a:r>
              <a:rPr lang="zh-CN" altLang="en-US"/>
              <a:t>结构体来描述文件属性的</a:t>
            </a:r>
            <a:endParaRPr lang="zh-CN" altLang="zh-CN"/>
          </a:p>
        </p:txBody>
      </p:sp>
    </p:spTree>
    <p:extLst>
      <p:ext uri="{BB962C8B-B14F-4D97-AF65-F5344CB8AC3E}">
        <p14:creationId xmlns:p14="http://schemas.microsoft.com/office/powerpoint/2010/main" val="41781466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48B9773-5015-F246-8670-0DE770F69D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4A704DA5-A437-E344-B63C-23A68F87C34B}" type="slidenum">
              <a:rPr lang="en-US" altLang="zh-CN" sz="1200"/>
              <a:pPr>
                <a:lnSpc>
                  <a:spcPct val="100000"/>
                </a:lnSpc>
                <a:spcBef>
                  <a:spcPct val="0"/>
                </a:spcBef>
                <a:buSzTx/>
                <a:buFontTx/>
                <a:buNone/>
              </a:pPr>
              <a:t>77</a:t>
            </a:fld>
            <a:endParaRPr lang="en-US" altLang="zh-CN" sz="1200"/>
          </a:p>
        </p:txBody>
      </p:sp>
      <p:sp>
        <p:nvSpPr>
          <p:cNvPr id="95235" name="Rectangle 2">
            <a:extLst>
              <a:ext uri="{FF2B5EF4-FFF2-40B4-BE49-F238E27FC236}">
                <a16:creationId xmlns:a16="http://schemas.microsoft.com/office/drawing/2014/main" id="{692B6DB4-F064-7B43-B55E-2FADE41B2718}"/>
              </a:ext>
            </a:extLst>
          </p:cNvPr>
          <p:cNvSpPr>
            <a:spLocks noGrp="1" noRot="1" noChangeAspect="1" noChangeArrowheads="1" noTextEdit="1"/>
          </p:cNvSpPr>
          <p:nvPr>
            <p:ph type="sldImg"/>
          </p:nvPr>
        </p:nvSpPr>
        <p:spPr/>
      </p:sp>
      <p:sp>
        <p:nvSpPr>
          <p:cNvPr id="95236" name="Rectangle 3">
            <a:extLst>
              <a:ext uri="{FF2B5EF4-FFF2-40B4-BE49-F238E27FC236}">
                <a16:creationId xmlns:a16="http://schemas.microsoft.com/office/drawing/2014/main" id="{C6F4ED38-95B6-4243-97FD-8BEF8ADFF2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stat </a:t>
            </a:r>
            <a:r>
              <a:rPr lang="zh-CN" altLang="en-US"/>
              <a:t>结构包括了多个成员，首先是 </a:t>
            </a:r>
            <a:r>
              <a:rPr lang="en-US" altLang="zh-CN"/>
              <a:t>st_mode </a:t>
            </a:r>
            <a:r>
              <a:rPr lang="zh-CN" altLang="en-US"/>
              <a:t>成员，这个成员被用来记录文件的访问权限以及文件类型；</a:t>
            </a:r>
            <a:endParaRPr lang="zh-CN" altLang="zh-CN"/>
          </a:p>
        </p:txBody>
      </p:sp>
    </p:spTree>
    <p:extLst>
      <p:ext uri="{BB962C8B-B14F-4D97-AF65-F5344CB8AC3E}">
        <p14:creationId xmlns:p14="http://schemas.microsoft.com/office/powerpoint/2010/main" val="2600758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76AC1F50-8B62-4448-B70E-041601EF2C8E}"/>
              </a:ext>
            </a:extLst>
          </p:cNvPr>
          <p:cNvSpPr>
            <a:spLocks noGrp="1" noRot="1" noChangeAspect="1" noChangeArrowheads="1" noTextEdit="1"/>
          </p:cNvSpPr>
          <p:nvPr>
            <p:ph type="sldImg"/>
          </p:nvPr>
        </p:nvSpPr>
        <p:spPr/>
      </p:sp>
      <p:sp>
        <p:nvSpPr>
          <p:cNvPr id="97283" name="备注占位符 2">
            <a:extLst>
              <a:ext uri="{FF2B5EF4-FFF2-40B4-BE49-F238E27FC236}">
                <a16:creationId xmlns:a16="http://schemas.microsoft.com/office/drawing/2014/main" id="{C1F5D903-D6B4-6B44-82C6-A6EB893E95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为了方便开发者对 </a:t>
            </a:r>
            <a:r>
              <a:rPr lang="en-US" altLang="zh-CN"/>
              <a:t>st_mode </a:t>
            </a:r>
            <a:r>
              <a:rPr lang="zh-CN" altLang="en-US"/>
              <a:t>进行解析，</a:t>
            </a:r>
            <a:r>
              <a:rPr lang="en-US" altLang="zh-CN"/>
              <a:t>Linux </a:t>
            </a:r>
            <a:r>
              <a:rPr lang="zh-CN" altLang="en-US"/>
              <a:t>系统还定义了一些重要的宏</a:t>
            </a:r>
            <a:endParaRPr lang="en-US" altLang="zh-CN"/>
          </a:p>
          <a:p>
            <a:endParaRPr lang="en-US" altLang="zh-CN"/>
          </a:p>
          <a:p>
            <a:r>
              <a:rPr lang="en-US" altLang="zh-CN"/>
              <a:t>Linux </a:t>
            </a:r>
            <a:r>
              <a:rPr lang="zh-CN" altLang="en-US"/>
              <a:t>系统只有</a:t>
            </a:r>
            <a:r>
              <a:rPr lang="en-US" altLang="zh-CN"/>
              <a:t>7 </a:t>
            </a:r>
            <a:r>
              <a:rPr lang="zh-CN" altLang="en-US"/>
              <a:t>种文件类型</a:t>
            </a:r>
          </a:p>
        </p:txBody>
      </p:sp>
      <p:sp>
        <p:nvSpPr>
          <p:cNvPr id="97284" name="灯片编号占位符 3">
            <a:extLst>
              <a:ext uri="{FF2B5EF4-FFF2-40B4-BE49-F238E27FC236}">
                <a16:creationId xmlns:a16="http://schemas.microsoft.com/office/drawing/2014/main" id="{B936BB37-CFDD-354F-88F8-3A9994F4A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AF4837-8200-9040-A0CF-6F3A2781F9D6}" type="slidenum">
              <a:rPr lang="zh-CN" altLang="en-US"/>
              <a:pPr/>
              <a:t>78</a:t>
            </a:fld>
            <a:endParaRPr lang="en-US" altLang="zh-CN"/>
          </a:p>
        </p:txBody>
      </p:sp>
    </p:spTree>
    <p:extLst>
      <p:ext uri="{BB962C8B-B14F-4D97-AF65-F5344CB8AC3E}">
        <p14:creationId xmlns:p14="http://schemas.microsoft.com/office/powerpoint/2010/main" val="4008072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8C473285-E6BF-C04C-B161-FDF3B608AA08}"/>
              </a:ext>
            </a:extLst>
          </p:cNvPr>
          <p:cNvSpPr>
            <a:spLocks noGrp="1" noRot="1" noChangeAspect="1" noChangeArrowheads="1" noTextEdit="1"/>
          </p:cNvSpPr>
          <p:nvPr>
            <p:ph type="sldImg"/>
          </p:nvPr>
        </p:nvSpPr>
        <p:spPr/>
      </p:sp>
      <p:sp>
        <p:nvSpPr>
          <p:cNvPr id="99331" name="备注占位符 2">
            <a:extLst>
              <a:ext uri="{FF2B5EF4-FFF2-40B4-BE49-F238E27FC236}">
                <a16:creationId xmlns:a16="http://schemas.microsoft.com/office/drawing/2014/main" id="{962772E6-22EF-7240-8C65-5172184567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lsstat</a:t>
            </a:r>
            <a:r>
              <a:rPr lang="zh-CN" altLang="en-US" dirty="0"/>
              <a:t>读取</a:t>
            </a:r>
            <a:r>
              <a:rPr lang="en-US" altLang="zh-CN" dirty="0"/>
              <a:t>path</a:t>
            </a:r>
            <a:r>
              <a:rPr lang="zh-CN" altLang="en-US" dirty="0"/>
              <a:t>参数所指定文件的文件属性并将其填充到</a:t>
            </a:r>
            <a:r>
              <a:rPr lang="en-US" altLang="zh-CN" dirty="0" err="1"/>
              <a:t>buf</a:t>
            </a:r>
            <a:r>
              <a:rPr lang="zh-CN" altLang="en-US" dirty="0"/>
              <a:t>参数所指向的结构体中</a:t>
            </a:r>
          </a:p>
          <a:p>
            <a:endParaRPr lang="zh-CN" altLang="en-US" dirty="0"/>
          </a:p>
        </p:txBody>
      </p:sp>
      <p:sp>
        <p:nvSpPr>
          <p:cNvPr id="99332" name="灯片编号占位符 3">
            <a:extLst>
              <a:ext uri="{FF2B5EF4-FFF2-40B4-BE49-F238E27FC236}">
                <a16:creationId xmlns:a16="http://schemas.microsoft.com/office/drawing/2014/main" id="{AB1C03B4-6582-434F-B40D-B7A439FC25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44ABE1-A566-0247-894B-D5AA50C0D97C}" type="slidenum">
              <a:rPr lang="zh-CN" altLang="en-US"/>
              <a:pPr/>
              <a:t>79</a:t>
            </a:fld>
            <a:endParaRPr lang="en-US" altLang="zh-CN"/>
          </a:p>
        </p:txBody>
      </p:sp>
    </p:spTree>
    <p:extLst>
      <p:ext uri="{BB962C8B-B14F-4D97-AF65-F5344CB8AC3E}">
        <p14:creationId xmlns:p14="http://schemas.microsoft.com/office/powerpoint/2010/main" val="34155115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288D89E5-A282-324A-A280-016DA116F2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7074DFE9-3A8B-6542-BAC5-F6C47F0B2F97}" type="slidenum">
              <a:rPr lang="en-US" altLang="zh-CN" sz="1200"/>
              <a:pPr>
                <a:lnSpc>
                  <a:spcPct val="100000"/>
                </a:lnSpc>
                <a:spcBef>
                  <a:spcPct val="0"/>
                </a:spcBef>
                <a:buSzTx/>
                <a:buFontTx/>
                <a:buNone/>
              </a:pPr>
              <a:t>81</a:t>
            </a:fld>
            <a:endParaRPr lang="en-US" altLang="zh-CN" sz="1200"/>
          </a:p>
        </p:txBody>
      </p:sp>
      <p:sp>
        <p:nvSpPr>
          <p:cNvPr id="102403" name="Rectangle 2">
            <a:extLst>
              <a:ext uri="{FF2B5EF4-FFF2-40B4-BE49-F238E27FC236}">
                <a16:creationId xmlns:a16="http://schemas.microsoft.com/office/drawing/2014/main" id="{69DDD780-4D39-9B49-92F1-2F53D31F2A86}"/>
              </a:ext>
            </a:extLst>
          </p:cNvPr>
          <p:cNvSpPr>
            <a:spLocks noGrp="1" noRot="1" noChangeAspect="1" noChangeArrowheads="1" noTextEdit="1"/>
          </p:cNvSpPr>
          <p:nvPr>
            <p:ph type="sldImg"/>
          </p:nvPr>
        </p:nvSpPr>
        <p:spPr/>
      </p:sp>
      <p:sp>
        <p:nvSpPr>
          <p:cNvPr id="102404" name="Rectangle 3">
            <a:extLst>
              <a:ext uri="{FF2B5EF4-FFF2-40B4-BE49-F238E27FC236}">
                <a16:creationId xmlns:a16="http://schemas.microsoft.com/office/drawing/2014/main" id="{D4C54664-2DC9-F54A-9779-2BE47C65CB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31680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#uname –a </a:t>
            </a:r>
            <a:r>
              <a:rPr lang="zh-CN" altLang="en-US" dirty="0"/>
              <a:t>查看内核版本号</a:t>
            </a:r>
            <a:endParaRPr lang="en-US" altLang="zh-CN" dirty="0"/>
          </a:p>
          <a:p>
            <a:r>
              <a:rPr lang="en-US" altLang="zh-CN" dirty="0"/>
              <a:t>#ls</a:t>
            </a:r>
            <a:r>
              <a:rPr lang="zh-CN" altLang="en-US" dirty="0"/>
              <a:t> </a:t>
            </a:r>
            <a:r>
              <a:rPr lang="en-US" altLang="zh-CN" dirty="0"/>
              <a:t>–l</a:t>
            </a:r>
            <a:r>
              <a:rPr lang="zh-CN" altLang="en-US" dirty="0"/>
              <a:t> </a:t>
            </a:r>
            <a:r>
              <a:rPr lang="en-US" altLang="zh-CN" dirty="0"/>
              <a:t>/boot</a:t>
            </a:r>
            <a:r>
              <a:rPr lang="zh-CN" altLang="en-US" dirty="0"/>
              <a:t> 查看内核文件</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a:t>
            </a:fld>
            <a:endParaRPr lang="zh-CN" altLang="en-US" dirty="0"/>
          </a:p>
        </p:txBody>
      </p:sp>
    </p:spTree>
    <p:extLst>
      <p:ext uri="{BB962C8B-B14F-4D97-AF65-F5344CB8AC3E}">
        <p14:creationId xmlns:p14="http://schemas.microsoft.com/office/powerpoint/2010/main" val="32904522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B378EB25-D5BE-2E43-8D44-29468364A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FE59F7A2-DF0E-2548-99D7-F4A45C65DE3E}" type="slidenum">
              <a:rPr lang="en-US" altLang="zh-CN" sz="1200"/>
              <a:pPr>
                <a:lnSpc>
                  <a:spcPct val="100000"/>
                </a:lnSpc>
                <a:spcBef>
                  <a:spcPct val="0"/>
                </a:spcBef>
                <a:buSzTx/>
                <a:buFontTx/>
                <a:buNone/>
              </a:pPr>
              <a:t>82</a:t>
            </a:fld>
            <a:endParaRPr lang="en-US" altLang="zh-CN" sz="1200"/>
          </a:p>
        </p:txBody>
      </p:sp>
      <p:sp>
        <p:nvSpPr>
          <p:cNvPr id="104451" name="Rectangle 2">
            <a:extLst>
              <a:ext uri="{FF2B5EF4-FFF2-40B4-BE49-F238E27FC236}">
                <a16:creationId xmlns:a16="http://schemas.microsoft.com/office/drawing/2014/main" id="{270F7FAC-116A-9D46-B9D9-38F53ECAD21B}"/>
              </a:ext>
            </a:extLst>
          </p:cNvPr>
          <p:cNvSpPr>
            <a:spLocks noGrp="1" noRot="1" noChangeAspect="1" noChangeArrowheads="1" noTextEdit="1"/>
          </p:cNvSpPr>
          <p:nvPr>
            <p:ph type="sldImg"/>
          </p:nvPr>
        </p:nvSpPr>
        <p:spPr/>
      </p:sp>
      <p:sp>
        <p:nvSpPr>
          <p:cNvPr id="104452" name="Rectangle 3">
            <a:extLst>
              <a:ext uri="{FF2B5EF4-FFF2-40B4-BE49-F238E27FC236}">
                <a16:creationId xmlns:a16="http://schemas.microsoft.com/office/drawing/2014/main" id="{C8162BD5-3C09-544D-828C-05483454A5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46166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71359DBA-3927-734D-8900-54D3B3E444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F742A33E-4561-3244-A4BD-EA67A0C126A8}" type="slidenum">
              <a:rPr lang="en-US" altLang="zh-CN" sz="1200"/>
              <a:pPr>
                <a:lnSpc>
                  <a:spcPct val="100000"/>
                </a:lnSpc>
                <a:spcBef>
                  <a:spcPct val="0"/>
                </a:spcBef>
                <a:buSzTx/>
                <a:buFontTx/>
                <a:buNone/>
              </a:pPr>
              <a:t>83</a:t>
            </a:fld>
            <a:endParaRPr lang="en-US" altLang="zh-CN" sz="1200"/>
          </a:p>
        </p:txBody>
      </p:sp>
      <p:sp>
        <p:nvSpPr>
          <p:cNvPr id="106499" name="Rectangle 2">
            <a:extLst>
              <a:ext uri="{FF2B5EF4-FFF2-40B4-BE49-F238E27FC236}">
                <a16:creationId xmlns:a16="http://schemas.microsoft.com/office/drawing/2014/main" id="{DC6A1228-564C-234F-8826-8D2FBB4F5A2F}"/>
              </a:ext>
            </a:extLst>
          </p:cNvPr>
          <p:cNvSpPr>
            <a:spLocks noGrp="1" noRot="1" noChangeAspect="1" noChangeArrowheads="1" noTextEdit="1"/>
          </p:cNvSpPr>
          <p:nvPr>
            <p:ph type="sldImg"/>
          </p:nvPr>
        </p:nvSpPr>
        <p:spPr/>
      </p:sp>
      <p:sp>
        <p:nvSpPr>
          <p:cNvPr id="106500" name="Rectangle 3">
            <a:extLst>
              <a:ext uri="{FF2B5EF4-FFF2-40B4-BE49-F238E27FC236}">
                <a16:creationId xmlns:a16="http://schemas.microsoft.com/office/drawing/2014/main" id="{14E51AA0-1936-4D4B-878A-FCEE2F4721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getcwd()</a:t>
            </a:r>
            <a:r>
              <a:rPr lang="zh-CN" altLang="en-US"/>
              <a:t>将当前工作目录的绝对路径复制到</a:t>
            </a:r>
            <a:r>
              <a:rPr lang="en-US" altLang="zh-CN"/>
              <a:t>buf</a:t>
            </a:r>
            <a:r>
              <a:rPr lang="zh-CN" altLang="en-US"/>
              <a:t>所指的内存空间</a:t>
            </a:r>
            <a:endParaRPr lang="zh-CN" altLang="zh-CN"/>
          </a:p>
        </p:txBody>
      </p:sp>
    </p:spTree>
    <p:extLst>
      <p:ext uri="{BB962C8B-B14F-4D97-AF65-F5344CB8AC3E}">
        <p14:creationId xmlns:p14="http://schemas.microsoft.com/office/powerpoint/2010/main" val="3576707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一般性介绍</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84</a:t>
            </a:fld>
            <a:endParaRPr lang="en-US" altLang="zh-CN"/>
          </a:p>
        </p:txBody>
      </p:sp>
    </p:spTree>
    <p:extLst>
      <p:ext uri="{BB962C8B-B14F-4D97-AF65-F5344CB8AC3E}">
        <p14:creationId xmlns:p14="http://schemas.microsoft.com/office/powerpoint/2010/main" val="4313353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08145A4-EDA3-4E6C-A481-091153207EDA}"/>
              </a:ext>
            </a:extLst>
          </p:cNvPr>
          <p:cNvSpPr>
            <a:spLocks noGrp="1" noRot="1" noChangeAspect="1" noChangeArrowheads="1" noTextEdit="1"/>
          </p:cNvSpPr>
          <p:nvPr>
            <p:ph type="sldImg"/>
          </p:nvPr>
        </p:nvSpPr>
        <p:spPr/>
      </p:sp>
      <p:sp>
        <p:nvSpPr>
          <p:cNvPr id="10243" name="备注占位符 2">
            <a:extLst>
              <a:ext uri="{FF2B5EF4-FFF2-40B4-BE49-F238E27FC236}">
                <a16:creationId xmlns:a16="http://schemas.microsoft.com/office/drawing/2014/main" id="{4B68D0AC-B68D-48B9-BB8E-9FA4F65E65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hlinkClick r:id="rId3"/>
              </a:rPr>
              <a:t>进程标识符（</a:t>
            </a:r>
            <a:r>
              <a:rPr lang="en-US" altLang="zh-CN" b="1">
                <a:hlinkClick r:id="rId3"/>
              </a:rPr>
              <a:t>PID</a:t>
            </a:r>
            <a:r>
              <a:rPr lang="zh-CN" altLang="en-US" b="1">
                <a:hlinkClick r:id="rId3"/>
              </a:rPr>
              <a:t>）</a:t>
            </a:r>
            <a:endParaRPr lang="en-US" altLang="zh-CN" b="1"/>
          </a:p>
          <a:p>
            <a:r>
              <a:rPr lang="zh-CN" altLang="en-US" b="1">
                <a:hlinkClick r:id="rId4"/>
              </a:rPr>
              <a:t>进程状态</a:t>
            </a:r>
            <a:endParaRPr lang="en-US" altLang="zh-CN" b="1"/>
          </a:p>
          <a:p>
            <a:r>
              <a:rPr lang="en-US" altLang="zh-CN" b="1"/>
              <a:t>2</a:t>
            </a:r>
            <a:r>
              <a:rPr lang="zh-CN" altLang="en-US" b="1"/>
              <a:t>个终止状态</a:t>
            </a:r>
          </a:p>
          <a:p>
            <a:r>
              <a:rPr lang="zh-CN" altLang="en-US" b="1"/>
              <a:t>优先级、调度策略相关字段</a:t>
            </a:r>
            <a:endParaRPr lang="en-US" altLang="zh-CN" b="1">
              <a:hlinkClick r:id="rId4"/>
            </a:endParaRPr>
          </a:p>
          <a:p>
            <a:endParaRPr lang="zh-CN" altLang="en-US" b="1"/>
          </a:p>
          <a:p>
            <a:endParaRPr lang="zh-CN" altLang="en-US"/>
          </a:p>
        </p:txBody>
      </p:sp>
      <p:sp>
        <p:nvSpPr>
          <p:cNvPr id="10244" name="灯片编号占位符 3">
            <a:extLst>
              <a:ext uri="{FF2B5EF4-FFF2-40B4-BE49-F238E27FC236}">
                <a16:creationId xmlns:a16="http://schemas.microsoft.com/office/drawing/2014/main" id="{B4F7CA91-F095-49A3-9116-4EB296AAF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37D3FD-C953-4EE3-8DBB-A3C88C49F0F0}" type="slidenum">
              <a:rPr lang="zh-CN" altLang="en-US"/>
              <a:pPr/>
              <a:t>87</a:t>
            </a:fld>
            <a:endParaRPr lang="en-US" altLang="zh-CN"/>
          </a:p>
        </p:txBody>
      </p:sp>
    </p:spTree>
    <p:extLst>
      <p:ext uri="{BB962C8B-B14F-4D97-AF65-F5344CB8AC3E}">
        <p14:creationId xmlns:p14="http://schemas.microsoft.com/office/powerpoint/2010/main" val="3626996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83DC053-646A-495E-8D5B-A26208680C8E}"/>
              </a:ext>
            </a:extLst>
          </p:cNvPr>
          <p:cNvSpPr>
            <a:spLocks noGrp="1" noRot="1" noChangeAspect="1" noChangeArrowheads="1" noTextEdit="1"/>
          </p:cNvSpPr>
          <p:nvPr>
            <p:ph type="sldImg"/>
          </p:nvPr>
        </p:nvSpPr>
        <p:spPr/>
      </p:sp>
      <p:sp>
        <p:nvSpPr>
          <p:cNvPr id="12291" name="备注占位符 2">
            <a:extLst>
              <a:ext uri="{FF2B5EF4-FFF2-40B4-BE49-F238E27FC236}">
                <a16:creationId xmlns:a16="http://schemas.microsoft.com/office/drawing/2014/main" id="{7743E09C-87F7-4958-BA57-E280CB473D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fs</a:t>
            </a:r>
            <a:r>
              <a:rPr lang="zh-CN" altLang="en-US"/>
              <a:t>用来表示进程与文件系统的联系，包括当前目录和根目录</a:t>
            </a:r>
            <a:r>
              <a:rPr lang="en-US" altLang="zh-CN"/>
              <a:t>;</a:t>
            </a:r>
            <a:r>
              <a:rPr lang="zh-CN" altLang="en-US"/>
              <a:t> </a:t>
            </a:r>
            <a:r>
              <a:rPr lang="en-US" altLang="zh-CN"/>
              <a:t>files</a:t>
            </a:r>
            <a:r>
              <a:rPr lang="zh-CN" altLang="en-US"/>
              <a:t>表示进程当前打开的文件</a:t>
            </a:r>
            <a:endParaRPr lang="en-US" altLang="zh-CN"/>
          </a:p>
          <a:p>
            <a:r>
              <a:rPr lang="en-US" altLang="zh-CN"/>
              <a:t>Mm_struct</a:t>
            </a:r>
            <a:r>
              <a:rPr lang="zh-CN" altLang="en-US"/>
              <a:t>进程所拥有的用户空间内存描述符</a:t>
            </a:r>
            <a:endParaRPr lang="en-US" altLang="zh-CN"/>
          </a:p>
          <a:p>
            <a:r>
              <a:rPr lang="zh-CN" altLang="en-US"/>
              <a:t>指向进程的信号描述符</a:t>
            </a:r>
            <a:r>
              <a:rPr lang="en-US" altLang="zh-CN"/>
              <a:t>,</a:t>
            </a:r>
            <a:r>
              <a:rPr lang="zh-CN" altLang="en-US"/>
              <a:t>指向进程的信号处理程序描述符</a:t>
            </a:r>
            <a:endParaRPr lang="en-US" altLang="zh-CN"/>
          </a:p>
          <a:p>
            <a:r>
              <a:rPr lang="en-US" altLang="zh-CN"/>
              <a:t>utime/stime</a:t>
            </a:r>
            <a:r>
              <a:rPr lang="zh-CN" altLang="en-US"/>
              <a:t>用于记录进程在用户态</a:t>
            </a:r>
            <a:r>
              <a:rPr lang="en-US" altLang="zh-CN"/>
              <a:t>/</a:t>
            </a:r>
            <a:r>
              <a:rPr lang="zh-CN" altLang="en-US"/>
              <a:t>内核态下所经过的节拍数（定时器）</a:t>
            </a:r>
            <a:endParaRPr lang="en-US" altLang="zh-CN"/>
          </a:p>
          <a:p>
            <a:r>
              <a:rPr lang="en-US" altLang="zh-CN"/>
              <a:t>start_time/real_start_time</a:t>
            </a:r>
            <a:r>
              <a:rPr lang="zh-CN" altLang="en-US"/>
              <a:t>进程创建时间，</a:t>
            </a:r>
            <a:r>
              <a:rPr lang="en-US" altLang="zh-CN"/>
              <a:t>real_start_time</a:t>
            </a:r>
            <a:r>
              <a:rPr lang="zh-CN" altLang="en-US"/>
              <a:t>还包含了进程睡眠时间</a:t>
            </a:r>
          </a:p>
        </p:txBody>
      </p:sp>
      <p:sp>
        <p:nvSpPr>
          <p:cNvPr id="12292" name="灯片编号占位符 3">
            <a:extLst>
              <a:ext uri="{FF2B5EF4-FFF2-40B4-BE49-F238E27FC236}">
                <a16:creationId xmlns:a16="http://schemas.microsoft.com/office/drawing/2014/main" id="{AC4A5EE2-4C58-4E2B-A1E5-B7DB5108CC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3530D8-1FA0-4102-B5F7-9C355CD7206C}" type="slidenum">
              <a:rPr lang="zh-CN" altLang="en-US"/>
              <a:pPr/>
              <a:t>88</a:t>
            </a:fld>
            <a:endParaRPr lang="en-US" altLang="zh-CN"/>
          </a:p>
        </p:txBody>
      </p:sp>
    </p:spTree>
    <p:extLst>
      <p:ext uri="{BB962C8B-B14F-4D97-AF65-F5344CB8AC3E}">
        <p14:creationId xmlns:p14="http://schemas.microsoft.com/office/powerpoint/2010/main" val="2674679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CB916900-724F-49D8-AA7E-A3CC84CD0302}"/>
              </a:ext>
            </a:extLst>
          </p:cNvPr>
          <p:cNvSpPr>
            <a:spLocks noGrp="1" noRot="1" noChangeAspect="1" noChangeArrowheads="1" noTextEdit="1"/>
          </p:cNvSpPr>
          <p:nvPr>
            <p:ph type="sldImg"/>
          </p:nvPr>
        </p:nvSpPr>
        <p:spPr/>
      </p:sp>
      <p:sp>
        <p:nvSpPr>
          <p:cNvPr id="14339" name="备注占位符 2">
            <a:extLst>
              <a:ext uri="{FF2B5EF4-FFF2-40B4-BE49-F238E27FC236}">
                <a16:creationId xmlns:a16="http://schemas.microsoft.com/office/drawing/2014/main" id="{B446B759-C91D-4811-A7FB-B8A52BF767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en-US" altLang="zh-CN" b="1"/>
              <a:t>TASK_RUNNING</a:t>
            </a:r>
            <a:r>
              <a:rPr lang="zh-CN" altLang="en-US" b="1"/>
              <a:t>：</a:t>
            </a:r>
            <a:r>
              <a:rPr lang="zh-CN" altLang="en-US"/>
              <a:t>只有在该状态的进程才可能在</a:t>
            </a:r>
            <a:r>
              <a:rPr lang="en-US" altLang="zh-CN"/>
              <a:t>CPU</a:t>
            </a:r>
            <a:r>
              <a:rPr lang="zh-CN" altLang="en-US"/>
              <a:t>上运行。而同一时刻可能有多个进程处于可执行状态，这些进程的</a:t>
            </a:r>
            <a:r>
              <a:rPr lang="en-US" altLang="zh-CN"/>
              <a:t>task_struct</a:t>
            </a:r>
            <a:r>
              <a:rPr lang="zh-CN" altLang="en-US"/>
              <a:t>结构（进程控制块）被放入对应</a:t>
            </a:r>
            <a:r>
              <a:rPr lang="en-US" altLang="zh-CN"/>
              <a:t>CPU</a:t>
            </a:r>
            <a:r>
              <a:rPr lang="zh-CN" altLang="en-US"/>
              <a:t>的可执行队列中（一个进程最多只能出现在一个</a:t>
            </a:r>
            <a:r>
              <a:rPr lang="en-US" altLang="zh-CN"/>
              <a:t>CPU</a:t>
            </a:r>
            <a:r>
              <a:rPr lang="zh-CN" altLang="en-US"/>
              <a:t>的可执行队列中）。进程调度器的任务就是从各个</a:t>
            </a:r>
            <a:r>
              <a:rPr lang="en-US" altLang="zh-CN"/>
              <a:t>CPU</a:t>
            </a:r>
            <a:r>
              <a:rPr lang="zh-CN" altLang="en-US"/>
              <a:t>的可执行队列中分别选择一个进程在该</a:t>
            </a:r>
            <a:r>
              <a:rPr lang="en-US" altLang="zh-CN"/>
              <a:t>CPU</a:t>
            </a:r>
            <a:r>
              <a:rPr lang="zh-CN" altLang="en-US"/>
              <a:t>上运行。 很多操作系统教科书将正在</a:t>
            </a:r>
            <a:r>
              <a:rPr lang="en-US" altLang="zh-CN"/>
              <a:t>CPU</a:t>
            </a:r>
            <a:r>
              <a:rPr lang="zh-CN" altLang="en-US"/>
              <a:t>上执行的进程定义为</a:t>
            </a:r>
            <a:r>
              <a:rPr lang="en-US" altLang="zh-CN"/>
              <a:t>RUNNING</a:t>
            </a:r>
            <a:r>
              <a:rPr lang="zh-CN" altLang="en-US"/>
              <a:t>状态、而将可执行但是尚未被调度执行的进程定义为</a:t>
            </a:r>
            <a:r>
              <a:rPr lang="en-US" altLang="zh-CN"/>
              <a:t>READY</a:t>
            </a:r>
            <a:r>
              <a:rPr lang="zh-CN" altLang="en-US"/>
              <a:t>状态，这两种状态在</a:t>
            </a:r>
            <a:r>
              <a:rPr lang="en-US" altLang="zh-CN"/>
              <a:t>linux</a:t>
            </a:r>
            <a:r>
              <a:rPr lang="zh-CN" altLang="en-US"/>
              <a:t>下统一为 </a:t>
            </a:r>
            <a:r>
              <a:rPr lang="en-US" altLang="zh-CN"/>
              <a:t>TASK_RUNNING</a:t>
            </a:r>
            <a:r>
              <a:rPr lang="zh-CN" altLang="en-US"/>
              <a:t>状态</a:t>
            </a:r>
            <a:endParaRPr lang="en-US" altLang="zh-CN"/>
          </a:p>
          <a:p>
            <a:r>
              <a:rPr lang="en-US" altLang="zh-CN" b="1"/>
              <a:t>TASK_INTERRUPTIBLE</a:t>
            </a:r>
            <a:r>
              <a:rPr lang="zh-CN" altLang="en-US" b="1"/>
              <a:t>：</a:t>
            </a:r>
            <a:r>
              <a:rPr lang="zh-CN" altLang="en-US"/>
              <a:t>处于这个状态的进程因为等待某某事件的发生（比如等待</a:t>
            </a:r>
            <a:r>
              <a:rPr lang="en-US" altLang="zh-CN"/>
              <a:t>socket</a:t>
            </a:r>
            <a:r>
              <a:rPr lang="zh-CN" altLang="en-US"/>
              <a:t>连接、等待信号量），而被挂起。这些进程的</a:t>
            </a:r>
            <a:r>
              <a:rPr lang="en-US" altLang="zh-CN"/>
              <a:t>task_struct</a:t>
            </a:r>
            <a:r>
              <a:rPr lang="zh-CN" altLang="en-US"/>
              <a:t>结构被放入对应事件的等待队列中。当这些事件发生时（由外部中断触发、或由其他进程触发），对应的等待队列中的一个或多个进程将被唤醒。</a:t>
            </a:r>
            <a:endParaRPr lang="en-US" altLang="zh-CN"/>
          </a:p>
          <a:p>
            <a:pPr latinLnBrk="1"/>
            <a:r>
              <a:rPr lang="en-US" altLang="zh-CN" b="1"/>
              <a:t>TASK_UNINTERRUPTIBLE</a:t>
            </a:r>
            <a:r>
              <a:rPr lang="zh-CN" altLang="en-US" b="1"/>
              <a:t>：</a:t>
            </a:r>
            <a:r>
              <a:rPr lang="zh-CN" altLang="en-US"/>
              <a:t>与</a:t>
            </a:r>
            <a:r>
              <a:rPr lang="en-US" altLang="zh-CN"/>
              <a:t>TASK_INTERRUPTIBLE</a:t>
            </a:r>
            <a:r>
              <a:rPr lang="zh-CN" altLang="en-US"/>
              <a:t>状态类似，进程处于睡眠状态，但是此刻进程是不可中断的。不可中断，指的并不是</a:t>
            </a:r>
            <a:r>
              <a:rPr lang="en-US" altLang="zh-CN"/>
              <a:t>CPU</a:t>
            </a:r>
            <a:r>
              <a:rPr lang="zh-CN" altLang="en-US"/>
              <a:t>不响应外部硬件的中断，而是指进程不响应异步信号。 绝大多数情况下，进程处在睡眠状态时，总是应该能够响应异步信号的。否则你将惊奇的发现，</a:t>
            </a:r>
            <a:r>
              <a:rPr lang="en-US" altLang="zh-CN"/>
              <a:t>kill -9</a:t>
            </a:r>
            <a:r>
              <a:rPr lang="zh-CN" altLang="en-US"/>
              <a:t>竟然杀不死一个正在睡眠的进程了！</a:t>
            </a:r>
            <a:r>
              <a:rPr lang="zh-CN" altLang="en-US" b="1"/>
              <a:t>而</a:t>
            </a:r>
            <a:r>
              <a:rPr lang="en-US" altLang="zh-CN" b="1"/>
              <a:t>TASK_UNINTERRUPTIBLE</a:t>
            </a:r>
            <a:r>
              <a:rPr lang="zh-CN" altLang="en-US" b="1"/>
              <a:t>状态存在的意义就在于，内核的某些处理流程是不能被打断的</a:t>
            </a:r>
            <a:r>
              <a:rPr lang="zh-CN" altLang="en-US"/>
              <a:t>。如果响应异步信号，程序的执行流程中就会被插入一段用于处理异步信号的流程（这个插入的流程可能只存在于内核态，也可能延伸到用户态），于是原有的流程就被中断了。 在进程对某些硬件进行操作时（比如进程调用</a:t>
            </a:r>
            <a:r>
              <a:rPr lang="en-US" altLang="zh-CN"/>
              <a:t>read</a:t>
            </a:r>
            <a:r>
              <a:rPr lang="zh-CN" altLang="en-US"/>
              <a:t>系统调用对某个设备文件进行读操作，而</a:t>
            </a:r>
            <a:r>
              <a:rPr lang="en-US" altLang="zh-CN"/>
              <a:t>read</a:t>
            </a:r>
            <a:r>
              <a:rPr lang="zh-CN" altLang="en-US"/>
              <a:t>系统调用最终执行到对应设备驱动的代码，并与对应的物理设备进行交互），可能需要使用</a:t>
            </a:r>
            <a:r>
              <a:rPr lang="en-US" altLang="zh-CN"/>
              <a:t>TASK_UNINTERRUPTIBLE</a:t>
            </a:r>
            <a:r>
              <a:rPr lang="zh-CN" altLang="en-US"/>
              <a:t>状态对进程进行保护，以避免进程与设备交互的过程被打断，造成设备陷入不可控的状态。这种情况下的</a:t>
            </a:r>
            <a:r>
              <a:rPr lang="en-US" altLang="zh-CN"/>
              <a:t>TASK_UNINTERRUPTIBLE</a:t>
            </a:r>
            <a:r>
              <a:rPr lang="zh-CN" altLang="en-US"/>
              <a:t>状态总是非常短暂的，通过</a:t>
            </a:r>
            <a:r>
              <a:rPr lang="en-US" altLang="zh-CN"/>
              <a:t>ps</a:t>
            </a:r>
            <a:r>
              <a:rPr lang="zh-CN" altLang="en-US"/>
              <a:t>命令基本上不可能捕捉到。</a:t>
            </a:r>
            <a:endParaRPr lang="en-US" altLang="zh-CN"/>
          </a:p>
          <a:p>
            <a:pPr latinLnBrk="1"/>
            <a:r>
              <a:rPr lang="en-US" altLang="zh-CN" b="1"/>
              <a:t>TASK_STOPPED</a:t>
            </a:r>
            <a:r>
              <a:rPr lang="zh-CN" altLang="en-US" b="1"/>
              <a:t>：</a:t>
            </a:r>
            <a:r>
              <a:rPr lang="zh-CN" altLang="en-US"/>
              <a:t> 向进程发送一个</a:t>
            </a:r>
            <a:r>
              <a:rPr lang="en-US" altLang="zh-CN"/>
              <a:t>SIGSTOP</a:t>
            </a:r>
            <a:r>
              <a:rPr lang="zh-CN" altLang="en-US"/>
              <a:t>信号，它就会因响应该信号而进入</a:t>
            </a:r>
            <a:r>
              <a:rPr lang="en-US" altLang="zh-CN"/>
              <a:t>TASK_STOP</a:t>
            </a:r>
            <a:r>
              <a:rPr lang="zh-CN" altLang="en-US"/>
              <a:t>状态。向进程发送一个</a:t>
            </a:r>
            <a:r>
              <a:rPr lang="en-US" altLang="zh-CN"/>
              <a:t>SIGCONT</a:t>
            </a:r>
            <a:r>
              <a:rPr lang="zh-CN" altLang="en-US"/>
              <a:t>信号，可以让其从</a:t>
            </a:r>
            <a:r>
              <a:rPr lang="en-US" altLang="zh-CN"/>
              <a:t>TASK_STOP</a:t>
            </a:r>
            <a:r>
              <a:rPr lang="zh-CN" altLang="en-US"/>
              <a:t>状态恢复到</a:t>
            </a:r>
            <a:r>
              <a:rPr lang="en-US" altLang="zh-CN"/>
              <a:t>TASK_RUNNING</a:t>
            </a:r>
            <a:r>
              <a:rPr lang="zh-CN" altLang="en-US"/>
              <a:t>状态。指的是进程暂停下来，等待跟踪它的进程对它进行操作。比如在</a:t>
            </a:r>
            <a:r>
              <a:rPr lang="en-US" altLang="zh-CN"/>
              <a:t>gdb</a:t>
            </a:r>
            <a:r>
              <a:rPr lang="zh-CN" altLang="en-US"/>
              <a:t>中对被跟踪的进程下一个断点，进程在断点处停下来的时候就处于</a:t>
            </a:r>
            <a:r>
              <a:rPr lang="en-US" altLang="zh-CN"/>
              <a:t>TASK_STOP</a:t>
            </a:r>
            <a:r>
              <a:rPr lang="zh-CN" altLang="en-US"/>
              <a:t>状态。</a:t>
            </a:r>
          </a:p>
          <a:p>
            <a:pPr latinLnBrk="1"/>
            <a:r>
              <a:rPr lang="en-US" altLang="zh-CN" b="1"/>
              <a:t>TASK_ZOMBIE</a:t>
            </a:r>
            <a:r>
              <a:rPr lang="zh-CN" altLang="en-US" b="1"/>
              <a:t>：</a:t>
            </a:r>
            <a:r>
              <a:rPr lang="zh-CN" altLang="en-US"/>
              <a:t>在这个退出过程中，进程占有的所有资源将被回收，除了</a:t>
            </a:r>
            <a:r>
              <a:rPr lang="en-US" altLang="zh-CN"/>
              <a:t>task_struct</a:t>
            </a:r>
            <a:r>
              <a:rPr lang="zh-CN" altLang="en-US"/>
              <a:t>结构（以及少数资源）以外。于是进程就只剩下</a:t>
            </a:r>
            <a:r>
              <a:rPr lang="en-US" altLang="zh-CN"/>
              <a:t>task_struct</a:t>
            </a:r>
            <a:r>
              <a:rPr lang="zh-CN" altLang="en-US"/>
              <a:t>这么个空壳，故称为僵尸。 之所以保留</a:t>
            </a:r>
            <a:r>
              <a:rPr lang="en-US" altLang="zh-CN"/>
              <a:t>task_struct</a:t>
            </a:r>
            <a:r>
              <a:rPr lang="zh-CN" altLang="en-US"/>
              <a:t>，是因为</a:t>
            </a:r>
            <a:r>
              <a:rPr lang="en-US" altLang="zh-CN"/>
              <a:t>task_struct</a:t>
            </a:r>
            <a:r>
              <a:rPr lang="zh-CN" altLang="en-US"/>
              <a:t>里面保存了进程的退出码、以及一些统计信息。而其父进程很可能会关心这些信息。</a:t>
            </a:r>
          </a:p>
          <a:p>
            <a:endParaRPr lang="zh-CN" altLang="en-US"/>
          </a:p>
        </p:txBody>
      </p:sp>
      <p:sp>
        <p:nvSpPr>
          <p:cNvPr id="14340" name="灯片编号占位符 3">
            <a:extLst>
              <a:ext uri="{FF2B5EF4-FFF2-40B4-BE49-F238E27FC236}">
                <a16:creationId xmlns:a16="http://schemas.microsoft.com/office/drawing/2014/main" id="{EA53D843-5A08-44F8-8F2C-AB4964E9A1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28A757-96AA-4F13-B978-33A5649B279C}" type="slidenum">
              <a:rPr lang="zh-CN" altLang="en-US"/>
              <a:pPr/>
              <a:t>89</a:t>
            </a:fld>
            <a:endParaRPr lang="en-US" altLang="zh-CN"/>
          </a:p>
        </p:txBody>
      </p:sp>
    </p:spTree>
    <p:extLst>
      <p:ext uri="{BB962C8B-B14F-4D97-AF65-F5344CB8AC3E}">
        <p14:creationId xmlns:p14="http://schemas.microsoft.com/office/powerpoint/2010/main" val="3401214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6203A02D-5AB7-405D-B5C5-76DEED4EF451}"/>
              </a:ext>
            </a:extLst>
          </p:cNvPr>
          <p:cNvSpPr>
            <a:spLocks noGrp="1" noRot="1" noChangeAspect="1" noChangeArrowheads="1" noTextEdit="1"/>
          </p:cNvSpPr>
          <p:nvPr>
            <p:ph type="sldImg"/>
          </p:nvPr>
        </p:nvSpPr>
        <p:spPr/>
      </p:sp>
      <p:sp>
        <p:nvSpPr>
          <p:cNvPr id="16387" name="备注占位符 2">
            <a:extLst>
              <a:ext uri="{FF2B5EF4-FFF2-40B4-BE49-F238E27FC236}">
                <a16:creationId xmlns:a16="http://schemas.microsoft.com/office/drawing/2014/main" id="{CFF338ED-25B6-4887-B5F6-6FD3351C5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en-US" altLang="zh-CN" b="1" dirty="0"/>
              <a:t>TASK_RUNNING</a:t>
            </a:r>
            <a:r>
              <a:rPr lang="zh-CN" altLang="en-US" b="1" dirty="0"/>
              <a:t>：</a:t>
            </a:r>
            <a:r>
              <a:rPr lang="zh-CN" altLang="en-US" dirty="0"/>
              <a:t>只有在该状态的进程才可能在</a:t>
            </a:r>
            <a:r>
              <a:rPr lang="en-US" altLang="zh-CN" dirty="0"/>
              <a:t>CPU</a:t>
            </a:r>
            <a:r>
              <a:rPr lang="zh-CN" altLang="en-US" dirty="0"/>
              <a:t>上运行。而同一时刻可能有多个进程处于可执行状态，这些进程的</a:t>
            </a:r>
            <a:r>
              <a:rPr lang="en-US" altLang="zh-CN" dirty="0" err="1"/>
              <a:t>task_struct</a:t>
            </a:r>
            <a:r>
              <a:rPr lang="zh-CN" altLang="en-US" dirty="0"/>
              <a:t>结构（进程控制块）被放入对应</a:t>
            </a:r>
            <a:r>
              <a:rPr lang="en-US" altLang="zh-CN" dirty="0"/>
              <a:t>CPU</a:t>
            </a:r>
            <a:r>
              <a:rPr lang="zh-CN" altLang="en-US" dirty="0"/>
              <a:t>的可执行队列中（一个进程最多只能出现在一个</a:t>
            </a:r>
            <a:r>
              <a:rPr lang="en-US" altLang="zh-CN" dirty="0"/>
              <a:t>CPU</a:t>
            </a:r>
            <a:r>
              <a:rPr lang="zh-CN" altLang="en-US" dirty="0"/>
              <a:t>的可执行队列中）。进程调度器的任务就是从各个</a:t>
            </a:r>
            <a:r>
              <a:rPr lang="en-US" altLang="zh-CN" dirty="0"/>
              <a:t>CPU</a:t>
            </a:r>
            <a:r>
              <a:rPr lang="zh-CN" altLang="en-US" dirty="0"/>
              <a:t>的可执行队列中分别选择一个进程在该</a:t>
            </a:r>
            <a:r>
              <a:rPr lang="en-US" altLang="zh-CN" dirty="0"/>
              <a:t>CPU</a:t>
            </a:r>
            <a:r>
              <a:rPr lang="zh-CN" altLang="en-US" dirty="0"/>
              <a:t>上运行。 很多操作系统教科书将正在</a:t>
            </a:r>
            <a:r>
              <a:rPr lang="en-US" altLang="zh-CN" dirty="0"/>
              <a:t>CPU</a:t>
            </a:r>
            <a:r>
              <a:rPr lang="zh-CN" altLang="en-US" dirty="0"/>
              <a:t>上执行的进程定义为</a:t>
            </a:r>
            <a:r>
              <a:rPr lang="en-US" altLang="zh-CN" dirty="0"/>
              <a:t>RUNNING</a:t>
            </a:r>
            <a:r>
              <a:rPr lang="zh-CN" altLang="en-US" dirty="0"/>
              <a:t>状态、而将可执行但是尚未被调度执行的进程定义为</a:t>
            </a:r>
            <a:r>
              <a:rPr lang="en-US" altLang="zh-CN" dirty="0"/>
              <a:t>READY</a:t>
            </a:r>
            <a:r>
              <a:rPr lang="zh-CN" altLang="en-US" dirty="0"/>
              <a:t>状态，这两种状态在</a:t>
            </a:r>
            <a:r>
              <a:rPr lang="en-US" altLang="zh-CN" dirty="0" err="1"/>
              <a:t>linux</a:t>
            </a:r>
            <a:r>
              <a:rPr lang="zh-CN" altLang="en-US" dirty="0"/>
              <a:t>下统一为 </a:t>
            </a:r>
            <a:r>
              <a:rPr lang="en-US" altLang="zh-CN" dirty="0"/>
              <a:t>TASK_RUNNING</a:t>
            </a:r>
            <a:r>
              <a:rPr lang="zh-CN" altLang="en-US" dirty="0"/>
              <a:t>状态</a:t>
            </a:r>
            <a:endParaRPr lang="en-US" altLang="zh-CN" dirty="0"/>
          </a:p>
          <a:p>
            <a:r>
              <a:rPr lang="en-US" altLang="zh-CN" b="1" dirty="0"/>
              <a:t>TASK_INTERRUPTIBLE</a:t>
            </a:r>
            <a:r>
              <a:rPr lang="zh-CN" altLang="en-US" b="1" dirty="0"/>
              <a:t>：</a:t>
            </a:r>
            <a:r>
              <a:rPr lang="zh-CN" altLang="en-US" dirty="0"/>
              <a:t>处于这个状态的进程因为等待某某事件的发生（比如等待</a:t>
            </a:r>
            <a:r>
              <a:rPr lang="en-US" altLang="zh-CN" dirty="0"/>
              <a:t>socket</a:t>
            </a:r>
            <a:r>
              <a:rPr lang="zh-CN" altLang="en-US" dirty="0"/>
              <a:t>连接、等待信号量），而被挂起。这些进程的</a:t>
            </a:r>
            <a:r>
              <a:rPr lang="en-US" altLang="zh-CN" dirty="0" err="1"/>
              <a:t>task_struct</a:t>
            </a:r>
            <a:r>
              <a:rPr lang="zh-CN" altLang="en-US" dirty="0"/>
              <a:t>结构被放入对应事件的等待队列中。当这些事件发生时（由外部中断触发、或由其他进程触发），对应的等待队列中的一个或多个进程将被唤醒。</a:t>
            </a:r>
            <a:endParaRPr lang="en-US" altLang="zh-CN" dirty="0"/>
          </a:p>
          <a:p>
            <a:pPr latinLnBrk="1"/>
            <a:r>
              <a:rPr lang="en-US" altLang="zh-CN" b="1" dirty="0"/>
              <a:t>TASK_UNINTERRUPTIBLE</a:t>
            </a:r>
            <a:r>
              <a:rPr lang="zh-CN" altLang="en-US" b="1" dirty="0"/>
              <a:t>：</a:t>
            </a:r>
            <a:r>
              <a:rPr lang="zh-CN" altLang="en-US" dirty="0"/>
              <a:t>与</a:t>
            </a:r>
            <a:r>
              <a:rPr lang="en-US" altLang="zh-CN" dirty="0"/>
              <a:t>TASK_INTERRUPTIBLE</a:t>
            </a:r>
            <a:r>
              <a:rPr lang="zh-CN" altLang="en-US" dirty="0"/>
              <a:t>状态类似，进程处于睡眠状态，但是此刻进程是不可中断的。不可中断，指的并不是</a:t>
            </a:r>
            <a:r>
              <a:rPr lang="en-US" altLang="zh-CN" dirty="0"/>
              <a:t>CPU</a:t>
            </a:r>
            <a:r>
              <a:rPr lang="zh-CN" altLang="en-US" dirty="0"/>
              <a:t>不响应外部硬件的中断，而是指进程不响应异步信号。 绝大多数情况下，进程处在睡眠状态时，总是应该能够响应异步信号的。否则你将惊奇的发现，</a:t>
            </a:r>
            <a:r>
              <a:rPr lang="en-US" altLang="zh-CN" dirty="0"/>
              <a:t>kill -9</a:t>
            </a:r>
            <a:r>
              <a:rPr lang="zh-CN" altLang="en-US" dirty="0"/>
              <a:t>竟然杀不死一个正在睡眠的进程了！</a:t>
            </a:r>
            <a:r>
              <a:rPr lang="zh-CN" altLang="en-US" b="1" dirty="0"/>
              <a:t>而</a:t>
            </a:r>
            <a:r>
              <a:rPr lang="en-US" altLang="zh-CN" b="1" dirty="0"/>
              <a:t>TASK_UNINTERRUPTIBLE</a:t>
            </a:r>
            <a:r>
              <a:rPr lang="zh-CN" altLang="en-US" b="1" dirty="0"/>
              <a:t>状态存在的意义就在于，内核的某些处理流程是不能被打断的</a:t>
            </a:r>
            <a:r>
              <a:rPr lang="zh-CN" altLang="en-US" dirty="0"/>
              <a:t>。如果响应异步信号，程序的执行流程中就会被插入一段用于处理异步信号的流程（这个插入的流程可能只存在于内核态，也可能延伸到用户态），于是原有的流程就被中断了。 在进程对某些硬件进行操作时（比如进程调用</a:t>
            </a:r>
            <a:r>
              <a:rPr lang="en-US" altLang="zh-CN" dirty="0"/>
              <a:t>read</a:t>
            </a:r>
            <a:r>
              <a:rPr lang="zh-CN" altLang="en-US" dirty="0"/>
              <a:t>系统调用对某个设备文件进行读操作，而</a:t>
            </a:r>
            <a:r>
              <a:rPr lang="en-US" altLang="zh-CN" dirty="0"/>
              <a:t>read</a:t>
            </a:r>
            <a:r>
              <a:rPr lang="zh-CN" altLang="en-US" dirty="0"/>
              <a:t>系统调用最终执行到对应设备驱动的代码，并与对应的物理设备进行交互），可能需要使用</a:t>
            </a:r>
            <a:r>
              <a:rPr lang="en-US" altLang="zh-CN" dirty="0"/>
              <a:t>TASK_UNINTERRUPTIBLE</a:t>
            </a:r>
            <a:r>
              <a:rPr lang="zh-CN" altLang="en-US" dirty="0"/>
              <a:t>状态对进程进行保护，以避免进程与设备交互的过程被打断，造成设备陷入不可控的状态。这种情况下的</a:t>
            </a:r>
            <a:r>
              <a:rPr lang="en-US" altLang="zh-CN" dirty="0"/>
              <a:t>TASK_UNINTERRUPTIBLE</a:t>
            </a:r>
            <a:r>
              <a:rPr lang="zh-CN" altLang="en-US" dirty="0"/>
              <a:t>状态总是非常短暂的，通过</a:t>
            </a:r>
            <a:r>
              <a:rPr lang="en-US" altLang="zh-CN" dirty="0" err="1"/>
              <a:t>ps</a:t>
            </a:r>
            <a:r>
              <a:rPr lang="zh-CN" altLang="en-US" dirty="0"/>
              <a:t>命令基本上不可能捕捉到。</a:t>
            </a:r>
            <a:endParaRPr lang="en-US" altLang="zh-CN" dirty="0"/>
          </a:p>
          <a:p>
            <a:pPr latinLnBrk="1"/>
            <a:r>
              <a:rPr lang="en-US" altLang="zh-CN" b="1" dirty="0"/>
              <a:t>TASK_STOPPED</a:t>
            </a:r>
            <a:r>
              <a:rPr lang="zh-CN" altLang="en-US" b="1" dirty="0"/>
              <a:t>：</a:t>
            </a:r>
            <a:r>
              <a:rPr lang="zh-CN" altLang="en-US" dirty="0"/>
              <a:t> 向进程发送一个</a:t>
            </a:r>
            <a:r>
              <a:rPr lang="en-US" altLang="zh-CN" dirty="0"/>
              <a:t>SIGSTOP</a:t>
            </a:r>
            <a:r>
              <a:rPr lang="zh-CN" altLang="en-US" dirty="0"/>
              <a:t>信号，它就会因响应该信号而进入</a:t>
            </a:r>
            <a:r>
              <a:rPr lang="en-US" altLang="zh-CN" dirty="0"/>
              <a:t>TASK_STOP</a:t>
            </a:r>
            <a:r>
              <a:rPr lang="zh-CN" altLang="en-US" dirty="0"/>
              <a:t>状态。向进程发送一个</a:t>
            </a:r>
            <a:r>
              <a:rPr lang="en-US" altLang="zh-CN" dirty="0"/>
              <a:t>SIGCONT</a:t>
            </a:r>
            <a:r>
              <a:rPr lang="zh-CN" altLang="en-US" dirty="0"/>
              <a:t>信号，可以让其从</a:t>
            </a:r>
            <a:r>
              <a:rPr lang="en-US" altLang="zh-CN" dirty="0"/>
              <a:t>TASK_STOP</a:t>
            </a:r>
            <a:r>
              <a:rPr lang="zh-CN" altLang="en-US" dirty="0"/>
              <a:t>状态恢复到</a:t>
            </a:r>
            <a:r>
              <a:rPr lang="en-US" altLang="zh-CN" dirty="0"/>
              <a:t>TASK_RUNNING</a:t>
            </a:r>
            <a:r>
              <a:rPr lang="zh-CN" altLang="en-US" dirty="0"/>
              <a:t>状态。指的是进程暂停下来，等待跟踪它的进程对它进行操作。比如在</a:t>
            </a:r>
            <a:r>
              <a:rPr lang="en-US" altLang="zh-CN" dirty="0" err="1"/>
              <a:t>gdb</a:t>
            </a:r>
            <a:r>
              <a:rPr lang="zh-CN" altLang="en-US" dirty="0"/>
              <a:t>中对被跟踪的进程下一个断点，进程在断点处停下来的时候就处于</a:t>
            </a:r>
            <a:r>
              <a:rPr lang="en-US" altLang="zh-CN" dirty="0"/>
              <a:t>TASK_STOP</a:t>
            </a:r>
            <a:r>
              <a:rPr lang="zh-CN" altLang="en-US" dirty="0"/>
              <a:t>状态。</a:t>
            </a:r>
          </a:p>
          <a:p>
            <a:pPr latinLnBrk="1"/>
            <a:r>
              <a:rPr lang="en-US" altLang="zh-CN" b="1" dirty="0"/>
              <a:t>TASK_ZOMBIE</a:t>
            </a:r>
            <a:r>
              <a:rPr lang="zh-CN" altLang="en-US" b="1" dirty="0"/>
              <a:t>：</a:t>
            </a:r>
            <a:r>
              <a:rPr lang="zh-CN" altLang="en-US" dirty="0"/>
              <a:t>在这个退出过程中，进程占有的所有资源将被回收，除了</a:t>
            </a:r>
            <a:r>
              <a:rPr lang="en-US" altLang="zh-CN" dirty="0" err="1"/>
              <a:t>task_struct</a:t>
            </a:r>
            <a:r>
              <a:rPr lang="zh-CN" altLang="en-US" dirty="0"/>
              <a:t>结构（以及少数资源）以外。于是进程就只剩下</a:t>
            </a:r>
            <a:r>
              <a:rPr lang="en-US" altLang="zh-CN" dirty="0" err="1"/>
              <a:t>task_struct</a:t>
            </a:r>
            <a:r>
              <a:rPr lang="zh-CN" altLang="en-US" dirty="0"/>
              <a:t>这么个空壳，故称为僵尸。 之所以保留</a:t>
            </a:r>
            <a:r>
              <a:rPr lang="en-US" altLang="zh-CN" dirty="0" err="1"/>
              <a:t>task_struct</a:t>
            </a:r>
            <a:r>
              <a:rPr lang="zh-CN" altLang="en-US" dirty="0"/>
              <a:t>，是因为</a:t>
            </a:r>
            <a:r>
              <a:rPr lang="en-US" altLang="zh-CN" dirty="0" err="1"/>
              <a:t>task_struct</a:t>
            </a:r>
            <a:r>
              <a:rPr lang="zh-CN" altLang="en-US" dirty="0"/>
              <a:t>里面保存了进程的退出码、以及一些统计信息。而其父进程很可能会关心这些信息。</a:t>
            </a:r>
          </a:p>
          <a:p>
            <a:endParaRPr lang="zh-CN" altLang="en-US" dirty="0"/>
          </a:p>
        </p:txBody>
      </p:sp>
      <p:sp>
        <p:nvSpPr>
          <p:cNvPr id="16388" name="灯片编号占位符 3">
            <a:extLst>
              <a:ext uri="{FF2B5EF4-FFF2-40B4-BE49-F238E27FC236}">
                <a16:creationId xmlns:a16="http://schemas.microsoft.com/office/drawing/2014/main" id="{8A945792-6984-4EBE-8C8A-014696FC0A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4716F7-E3C2-44CB-B51C-31FE748FD9B2}" type="slidenum">
              <a:rPr lang="zh-CN" altLang="en-US"/>
              <a:pPr/>
              <a:t>90</a:t>
            </a:fld>
            <a:endParaRPr lang="en-US" altLang="zh-CN"/>
          </a:p>
        </p:txBody>
      </p:sp>
    </p:spTree>
    <p:extLst>
      <p:ext uri="{BB962C8B-B14F-4D97-AF65-F5344CB8AC3E}">
        <p14:creationId xmlns:p14="http://schemas.microsoft.com/office/powerpoint/2010/main" val="35271405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F2262327-9CE0-49A0-9D3E-DA196F364972}"/>
              </a:ext>
            </a:extLst>
          </p:cNvPr>
          <p:cNvSpPr>
            <a:spLocks noGrp="1" noRot="1" noChangeAspect="1" noChangeArrowheads="1" noTextEdit="1"/>
          </p:cNvSpPr>
          <p:nvPr>
            <p:ph type="sldImg"/>
          </p:nvPr>
        </p:nvSpPr>
        <p:spPr/>
      </p:sp>
      <p:sp>
        <p:nvSpPr>
          <p:cNvPr id="18435" name="备注占位符 2">
            <a:extLst>
              <a:ext uri="{FF2B5EF4-FFF2-40B4-BE49-F238E27FC236}">
                <a16:creationId xmlns:a16="http://schemas.microsoft.com/office/drawing/2014/main" id="{CE40A830-7A34-4FF4-B23B-E348450596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文件</a:t>
            </a:r>
            <a:r>
              <a:rPr lang="zh-CN" altLang="en-US" baseline="0" dirty="0"/>
              <a:t>系统</a:t>
            </a:r>
            <a:r>
              <a:rPr lang="en-US" altLang="zh-CN" dirty="0" err="1"/>
              <a:t>fs_struct</a:t>
            </a:r>
            <a:r>
              <a:rPr lang="zh-CN" altLang="en-US" dirty="0"/>
              <a:t>中描述了两个</a:t>
            </a:r>
            <a:r>
              <a:rPr lang="en-US" altLang="zh-CN" dirty="0"/>
              <a:t>VFS</a:t>
            </a:r>
            <a:r>
              <a:rPr lang="zh-CN" altLang="en-US" dirty="0"/>
              <a:t>索引节点（</a:t>
            </a:r>
            <a:r>
              <a:rPr lang="en-US" altLang="zh-CN" dirty="0"/>
              <a:t>VFS </a:t>
            </a:r>
            <a:r>
              <a:rPr lang="en-US" altLang="zh-CN" dirty="0" err="1"/>
              <a:t>inode</a:t>
            </a:r>
            <a:r>
              <a:rPr lang="zh-CN" altLang="en-US" dirty="0"/>
              <a:t>），这两个索引节点叫做</a:t>
            </a:r>
            <a:r>
              <a:rPr lang="en-US" altLang="zh-CN" dirty="0"/>
              <a:t>root</a:t>
            </a:r>
            <a:r>
              <a:rPr lang="zh-CN" altLang="en-US" dirty="0"/>
              <a:t>和</a:t>
            </a:r>
            <a:r>
              <a:rPr lang="en-US" altLang="zh-CN" dirty="0" err="1"/>
              <a:t>pwd</a:t>
            </a:r>
            <a:r>
              <a:rPr lang="zh-CN" altLang="en-US" dirty="0"/>
              <a:t>，分别指向进程的可执行映象所对应的根目录（</a:t>
            </a:r>
            <a:r>
              <a:rPr lang="en-US" altLang="zh-CN" dirty="0"/>
              <a:t>home directory</a:t>
            </a:r>
            <a:r>
              <a:rPr lang="zh-CN" altLang="en-US" dirty="0"/>
              <a:t>）和当前目录或工作目录</a:t>
            </a:r>
            <a:endParaRPr lang="en-US" altLang="zh-CN" dirty="0"/>
          </a:p>
          <a:p>
            <a:r>
              <a:rPr lang="zh-CN" altLang="en-US" dirty="0"/>
              <a:t>文件描述</a:t>
            </a:r>
            <a:r>
              <a:rPr lang="zh-CN" altLang="en-US" baseline="0" dirty="0"/>
              <a:t>符表 </a:t>
            </a:r>
            <a:r>
              <a:rPr lang="en-US" altLang="zh-CN" baseline="0" dirty="0" err="1"/>
              <a:t>files_struct</a:t>
            </a:r>
            <a:endParaRPr lang="en-US" altLang="zh-CN" baseline="0" dirty="0"/>
          </a:p>
          <a:p>
            <a:endParaRPr lang="en-US" altLang="zh-CN" baseline="0" dirty="0"/>
          </a:p>
          <a:p>
            <a:r>
              <a:rPr lang="zh-CN" altLang="en-US" baseline="0" dirty="0"/>
              <a:t>文件表</a:t>
            </a:r>
            <a:r>
              <a:rPr lang="en-US" altLang="zh-CN" baseline="0" dirty="0"/>
              <a:t>file</a:t>
            </a:r>
            <a:endParaRPr lang="zh-CN" altLang="en-US" dirty="0"/>
          </a:p>
        </p:txBody>
      </p:sp>
      <p:sp>
        <p:nvSpPr>
          <p:cNvPr id="18436" name="灯片编号占位符 3">
            <a:extLst>
              <a:ext uri="{FF2B5EF4-FFF2-40B4-BE49-F238E27FC236}">
                <a16:creationId xmlns:a16="http://schemas.microsoft.com/office/drawing/2014/main" id="{A8D26A9A-09F8-4FBD-B1EE-F9CB86992F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58D58C-B8BD-405F-A0C5-763AC8F931F8}" type="slidenum">
              <a:rPr lang="zh-CN" altLang="en-US"/>
              <a:pPr/>
              <a:t>91</a:t>
            </a:fld>
            <a:endParaRPr lang="en-US" altLang="zh-CN"/>
          </a:p>
        </p:txBody>
      </p:sp>
    </p:spTree>
    <p:extLst>
      <p:ext uri="{BB962C8B-B14F-4D97-AF65-F5344CB8AC3E}">
        <p14:creationId xmlns:p14="http://schemas.microsoft.com/office/powerpoint/2010/main" val="1252775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452D7C0-98CD-4C33-B0EB-1C9C271941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7C5243F-22A2-448F-A49C-CF30EEEFEE08}" type="slidenum">
              <a:rPr lang="en-US" altLang="zh-CN"/>
              <a:pPr/>
              <a:t>95</a:t>
            </a:fld>
            <a:endParaRPr lang="en-US" altLang="zh-CN"/>
          </a:p>
        </p:txBody>
      </p:sp>
      <p:sp>
        <p:nvSpPr>
          <p:cNvPr id="40963" name="Rectangle 2">
            <a:extLst>
              <a:ext uri="{FF2B5EF4-FFF2-40B4-BE49-F238E27FC236}">
                <a16:creationId xmlns:a16="http://schemas.microsoft.com/office/drawing/2014/main" id="{E97CAD8D-827F-4ACC-A372-1454A7EB3201}"/>
              </a:ext>
            </a:extLst>
          </p:cNvPr>
          <p:cNvSpPr>
            <a:spLocks noGrp="1" noRot="1" noChangeAspect="1" noChangeArrowheads="1" noTextEdit="1"/>
          </p:cNvSpPr>
          <p:nvPr>
            <p:ph type="sldImg"/>
          </p:nvPr>
        </p:nvSpPr>
        <p:spPr>
          <a:xfrm>
            <a:off x="2752725" y="539750"/>
            <a:ext cx="4727575" cy="2660650"/>
          </a:xfrm>
        </p:spPr>
      </p:sp>
      <p:sp>
        <p:nvSpPr>
          <p:cNvPr id="40964" name="Rectangle 3">
            <a:extLst>
              <a:ext uri="{FF2B5EF4-FFF2-40B4-BE49-F238E27FC236}">
                <a16:creationId xmlns:a16="http://schemas.microsoft.com/office/drawing/2014/main" id="{F65946EB-EC8A-4C8A-83F3-7D11B570D526}"/>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2026934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5FB64713-5AAA-4810-A70B-6E287B0A69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DBC1EC-25C7-4CC0-854A-7D9EC3B5998D}" type="slidenum">
              <a:rPr lang="en-US" altLang="zh-CN"/>
              <a:pPr/>
              <a:t>96</a:t>
            </a:fld>
            <a:endParaRPr lang="en-US" altLang="zh-CN"/>
          </a:p>
        </p:txBody>
      </p:sp>
      <p:sp>
        <p:nvSpPr>
          <p:cNvPr id="43011" name="Rectangle 2">
            <a:extLst>
              <a:ext uri="{FF2B5EF4-FFF2-40B4-BE49-F238E27FC236}">
                <a16:creationId xmlns:a16="http://schemas.microsoft.com/office/drawing/2014/main" id="{ACDF35E6-7A1A-4639-A78E-F5070E73526E}"/>
              </a:ext>
            </a:extLst>
          </p:cNvPr>
          <p:cNvSpPr>
            <a:spLocks noGrp="1" noRot="1" noChangeAspect="1" noChangeArrowheads="1" noTextEdit="1"/>
          </p:cNvSpPr>
          <p:nvPr>
            <p:ph type="sldImg"/>
          </p:nvPr>
        </p:nvSpPr>
        <p:spPr>
          <a:xfrm>
            <a:off x="2752725" y="539750"/>
            <a:ext cx="4727575" cy="2660650"/>
          </a:xfrm>
        </p:spPr>
      </p:sp>
      <p:sp>
        <p:nvSpPr>
          <p:cNvPr id="43012" name="Rectangle 3">
            <a:extLst>
              <a:ext uri="{FF2B5EF4-FFF2-40B4-BE49-F238E27FC236}">
                <a16:creationId xmlns:a16="http://schemas.microsoft.com/office/drawing/2014/main" id="{743EA636-4E19-4119-A619-E967C9D3A577}"/>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126289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#echo $SHELL</a:t>
            </a:r>
          </a:p>
          <a:p>
            <a:r>
              <a:rPr lang="en-US" altLang="zh-CN" dirty="0"/>
              <a:t>#more /</a:t>
            </a:r>
            <a:r>
              <a:rPr lang="en-US" altLang="zh-CN" dirty="0" err="1"/>
              <a:t>etc</a:t>
            </a:r>
            <a:r>
              <a:rPr lang="en-US" altLang="zh-CN" dirty="0"/>
              <a:t>/shells</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a:t>
            </a:fld>
            <a:endParaRPr lang="zh-CN" altLang="en-US" dirty="0"/>
          </a:p>
        </p:txBody>
      </p:sp>
    </p:spTree>
    <p:extLst>
      <p:ext uri="{BB962C8B-B14F-4D97-AF65-F5344CB8AC3E}">
        <p14:creationId xmlns:p14="http://schemas.microsoft.com/office/powerpoint/2010/main" val="7771374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E8DB59C-1CD0-44DE-91B1-C09D79BD38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562461A-C431-4133-99BD-8E3357D5D6EF}" type="slidenum">
              <a:rPr lang="en-US" altLang="zh-CN"/>
              <a:pPr/>
              <a:t>97</a:t>
            </a:fld>
            <a:endParaRPr lang="en-US" altLang="zh-CN"/>
          </a:p>
        </p:txBody>
      </p:sp>
      <p:sp>
        <p:nvSpPr>
          <p:cNvPr id="45059" name="Rectangle 2">
            <a:extLst>
              <a:ext uri="{FF2B5EF4-FFF2-40B4-BE49-F238E27FC236}">
                <a16:creationId xmlns:a16="http://schemas.microsoft.com/office/drawing/2014/main" id="{806EE4F8-DCFE-4903-B689-F2B5D9CD7C41}"/>
              </a:ext>
            </a:extLst>
          </p:cNvPr>
          <p:cNvSpPr>
            <a:spLocks noGrp="1" noRot="1" noChangeAspect="1" noChangeArrowheads="1" noTextEdit="1"/>
          </p:cNvSpPr>
          <p:nvPr>
            <p:ph type="sldImg"/>
          </p:nvPr>
        </p:nvSpPr>
        <p:spPr>
          <a:xfrm>
            <a:off x="2752725" y="539750"/>
            <a:ext cx="4727575" cy="2660650"/>
          </a:xfrm>
        </p:spPr>
      </p:sp>
      <p:sp>
        <p:nvSpPr>
          <p:cNvPr id="45060" name="Rectangle 3">
            <a:extLst>
              <a:ext uri="{FF2B5EF4-FFF2-40B4-BE49-F238E27FC236}">
                <a16:creationId xmlns:a16="http://schemas.microsoft.com/office/drawing/2014/main" id="{29CC3BAC-2DBC-4A30-88AD-7EEDA359F609}"/>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3561021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FA6C1417-A1DA-44E4-8346-7CDDEE37A0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40164A-9B8F-46C1-BB16-1DD9366E71C0}" type="slidenum">
              <a:rPr lang="en-US" altLang="zh-CN"/>
              <a:pPr/>
              <a:t>98</a:t>
            </a:fld>
            <a:endParaRPr lang="en-US" altLang="zh-CN"/>
          </a:p>
        </p:txBody>
      </p:sp>
      <p:sp>
        <p:nvSpPr>
          <p:cNvPr id="47107" name="Rectangle 2">
            <a:extLst>
              <a:ext uri="{FF2B5EF4-FFF2-40B4-BE49-F238E27FC236}">
                <a16:creationId xmlns:a16="http://schemas.microsoft.com/office/drawing/2014/main" id="{D33C7C45-C6FE-43A8-AFA1-DA1101A23E0B}"/>
              </a:ext>
            </a:extLst>
          </p:cNvPr>
          <p:cNvSpPr>
            <a:spLocks noGrp="1" noRot="1" noChangeAspect="1" noChangeArrowheads="1" noTextEdit="1"/>
          </p:cNvSpPr>
          <p:nvPr>
            <p:ph type="sldImg"/>
          </p:nvPr>
        </p:nvSpPr>
        <p:spPr>
          <a:xfrm>
            <a:off x="2752725" y="539750"/>
            <a:ext cx="4727575" cy="2660650"/>
          </a:xfrm>
        </p:spPr>
      </p:sp>
      <p:sp>
        <p:nvSpPr>
          <p:cNvPr id="47108" name="Rectangle 3">
            <a:extLst>
              <a:ext uri="{FF2B5EF4-FFF2-40B4-BE49-F238E27FC236}">
                <a16:creationId xmlns:a16="http://schemas.microsoft.com/office/drawing/2014/main" id="{D44FD366-74F4-4556-8518-BD2FA284CABD}"/>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382395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805F3AC-786D-4252-B94B-1B271B8168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3D8ABD-8FDD-4C8F-AD08-6F6B078A7807}" type="slidenum">
              <a:rPr lang="en-US" altLang="zh-CN"/>
              <a:pPr/>
              <a:t>99</a:t>
            </a:fld>
            <a:endParaRPr lang="en-US" altLang="zh-CN"/>
          </a:p>
        </p:txBody>
      </p:sp>
      <p:sp>
        <p:nvSpPr>
          <p:cNvPr id="49155" name="Rectangle 2">
            <a:extLst>
              <a:ext uri="{FF2B5EF4-FFF2-40B4-BE49-F238E27FC236}">
                <a16:creationId xmlns:a16="http://schemas.microsoft.com/office/drawing/2014/main" id="{B2E4CF66-DDEE-4051-89B6-DAF926E0F440}"/>
              </a:ext>
            </a:extLst>
          </p:cNvPr>
          <p:cNvSpPr>
            <a:spLocks noGrp="1" noRot="1" noChangeAspect="1" noChangeArrowheads="1" noTextEdit="1"/>
          </p:cNvSpPr>
          <p:nvPr>
            <p:ph type="sldImg"/>
          </p:nvPr>
        </p:nvSpPr>
        <p:spPr>
          <a:xfrm>
            <a:off x="2752725" y="539750"/>
            <a:ext cx="4727575" cy="2660650"/>
          </a:xfrm>
        </p:spPr>
      </p:sp>
      <p:sp>
        <p:nvSpPr>
          <p:cNvPr id="49156" name="Rectangle 3">
            <a:extLst>
              <a:ext uri="{FF2B5EF4-FFF2-40B4-BE49-F238E27FC236}">
                <a16:creationId xmlns:a16="http://schemas.microsoft.com/office/drawing/2014/main" id="{DFA6E177-4EA6-4B55-843F-0AE36D90A005}"/>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1917846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68B3F17E-5E4C-4784-AE2B-42AA43A626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a:extLst>
              <a:ext uri="{FF2B5EF4-FFF2-40B4-BE49-F238E27FC236}">
                <a16:creationId xmlns:a16="http://schemas.microsoft.com/office/drawing/2014/main" id="{1FF6EC1D-A2B2-465B-B132-E86AE4A787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堆栈指针寄存器（</a:t>
            </a:r>
            <a:r>
              <a:rPr lang="en-US" altLang="zh-CN"/>
              <a:t>ESP</a:t>
            </a:r>
            <a:r>
              <a:rPr lang="zh-CN" altLang="en-US"/>
              <a:t>）、基地址寄存器（</a:t>
            </a:r>
            <a:r>
              <a:rPr lang="en-US" altLang="zh-CN"/>
              <a:t>EBP</a:t>
            </a:r>
            <a:r>
              <a:rPr lang="zh-CN" altLang="en-US"/>
              <a:t>）和指令指针（</a:t>
            </a:r>
            <a:r>
              <a:rPr lang="en-US" altLang="zh-CN"/>
              <a:t>EIP</a:t>
            </a:r>
            <a:r>
              <a:rPr lang="zh-CN" altLang="en-US"/>
              <a:t>）。</a:t>
            </a:r>
            <a:r>
              <a:rPr lang="en-US" altLang="zh-CN"/>
              <a:t>EIP</a:t>
            </a:r>
            <a:r>
              <a:rPr lang="zh-CN" altLang="en-US"/>
              <a:t>（</a:t>
            </a:r>
            <a:r>
              <a:rPr lang="en-US" altLang="zh-CN"/>
              <a:t>32</a:t>
            </a:r>
            <a:r>
              <a:rPr lang="zh-CN" altLang="en-US"/>
              <a:t>位指令指针）是下一条指令在代码段（</a:t>
            </a:r>
            <a:r>
              <a:rPr lang="en-US" altLang="zh-CN"/>
              <a:t>CS:</a:t>
            </a:r>
            <a:r>
              <a:rPr lang="zh-CN" altLang="en-US"/>
              <a:t>指令或代码存放的位置）里的偏移，一般代码是不能直接访问</a:t>
            </a:r>
            <a:r>
              <a:rPr lang="en-US" altLang="zh-CN"/>
              <a:t>EIP</a:t>
            </a:r>
            <a:r>
              <a:rPr lang="zh-CN" altLang="en-US"/>
              <a:t>值的。在每条指令被执行之后</a:t>
            </a:r>
            <a:r>
              <a:rPr lang="en-US" altLang="zh-CN"/>
              <a:t>EIP</a:t>
            </a:r>
            <a:r>
              <a:rPr lang="zh-CN" altLang="en-US"/>
              <a:t>值会自动增加一个值以指向下一条要执行指令的地址。当要调用子程序时，系统就需要知道下一条指令的地址以及如何返回原始调用地址。调用指令通常规定了要往</a:t>
            </a:r>
            <a:r>
              <a:rPr lang="en-US" altLang="zh-CN"/>
              <a:t>EIP</a:t>
            </a:r>
            <a:r>
              <a:rPr lang="zh-CN" altLang="en-US"/>
              <a:t>所加的值，并把它压入堆栈。而调用函数中的返回指令会把堆栈值弹出给</a:t>
            </a:r>
            <a:r>
              <a:rPr lang="en-US" altLang="zh-CN"/>
              <a:t>EIP</a:t>
            </a:r>
            <a:r>
              <a:rPr lang="zh-CN" altLang="en-US"/>
              <a:t>以恢复调用后下一条指令的执行。同样堆栈指针</a:t>
            </a:r>
            <a:r>
              <a:rPr lang="en-US" altLang="zh-CN"/>
              <a:t>ESP</a:t>
            </a:r>
            <a:r>
              <a:rPr lang="zh-CN" altLang="en-US"/>
              <a:t>指向堆栈的最高端，</a:t>
            </a:r>
            <a:r>
              <a:rPr lang="en-US" altLang="zh-CN"/>
              <a:t>EBP</a:t>
            </a:r>
            <a:r>
              <a:rPr lang="zh-CN" altLang="en-US"/>
              <a:t>可指向堆栈的任意位置。</a:t>
            </a:r>
          </a:p>
          <a:p>
            <a:r>
              <a:rPr lang="zh-CN" altLang="en-US"/>
              <a:t>换句话说，</a:t>
            </a:r>
            <a:r>
              <a:rPr lang="en-US" altLang="zh-CN"/>
              <a:t>EBP</a:t>
            </a:r>
            <a:r>
              <a:rPr lang="zh-CN" altLang="en-US"/>
              <a:t>是具有固定偏移的局部变量和参数堆栈信息的偏移参考寄存器；</a:t>
            </a:r>
            <a:r>
              <a:rPr lang="en-US" altLang="zh-CN"/>
              <a:t>ESP</a:t>
            </a:r>
            <a:r>
              <a:rPr lang="zh-CN" altLang="en-US"/>
              <a:t>地址经常发生变化，因为它一直指向堆栈的顶端。任何压栈和出栈操作均会影响</a:t>
            </a:r>
            <a:r>
              <a:rPr lang="en-US" altLang="zh-CN"/>
              <a:t>ESP</a:t>
            </a:r>
            <a:r>
              <a:rPr lang="zh-CN" altLang="en-US"/>
              <a:t>的值。</a:t>
            </a:r>
          </a:p>
        </p:txBody>
      </p:sp>
      <p:sp>
        <p:nvSpPr>
          <p:cNvPr id="113668" name="灯片编号占位符 3">
            <a:extLst>
              <a:ext uri="{FF2B5EF4-FFF2-40B4-BE49-F238E27FC236}">
                <a16:creationId xmlns:a16="http://schemas.microsoft.com/office/drawing/2014/main" id="{1575F50D-8B13-41E1-BD60-2F70949FE3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2B29E1-55F5-43D4-99E0-AF8CC3F9AD30}"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964547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DD04B6D7-D7EF-4D94-907D-2D414F97A6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a:extLst>
              <a:ext uri="{FF2B5EF4-FFF2-40B4-BE49-F238E27FC236}">
                <a16:creationId xmlns:a16="http://schemas.microsoft.com/office/drawing/2014/main" id="{FDC958BC-5B16-4BC8-824C-02170227BD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4692" name="灯片编号占位符 3">
            <a:extLst>
              <a:ext uri="{FF2B5EF4-FFF2-40B4-BE49-F238E27FC236}">
                <a16:creationId xmlns:a16="http://schemas.microsoft.com/office/drawing/2014/main" id="{7E25E315-313D-4842-B83A-F23732A7A8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FD34D3-4386-42DA-B477-31C010777DF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84003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417ADBE-7C6B-4FE1-8281-16D5552B08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F5A3C4-44D3-4680-AC0A-D5AF0695AB56}" type="slidenum">
              <a:rPr lang="en-US" altLang="zh-CN"/>
              <a:pPr/>
              <a:t>111</a:t>
            </a:fld>
            <a:endParaRPr lang="en-US" altLang="zh-CN"/>
          </a:p>
        </p:txBody>
      </p:sp>
      <p:sp>
        <p:nvSpPr>
          <p:cNvPr id="59395" name="Rectangle 2">
            <a:extLst>
              <a:ext uri="{FF2B5EF4-FFF2-40B4-BE49-F238E27FC236}">
                <a16:creationId xmlns:a16="http://schemas.microsoft.com/office/drawing/2014/main" id="{8562DA30-6796-4EFE-A76D-7B380880DD93}"/>
              </a:ext>
            </a:extLst>
          </p:cNvPr>
          <p:cNvSpPr>
            <a:spLocks noGrp="1" noRot="1" noChangeAspect="1" noChangeArrowheads="1" noTextEdit="1"/>
          </p:cNvSpPr>
          <p:nvPr>
            <p:ph type="sldImg"/>
          </p:nvPr>
        </p:nvSpPr>
        <p:spPr>
          <a:xfrm>
            <a:off x="2752725" y="539750"/>
            <a:ext cx="4727575" cy="2660650"/>
          </a:xfrm>
        </p:spPr>
      </p:sp>
      <p:sp>
        <p:nvSpPr>
          <p:cNvPr id="59396" name="Rectangle 3">
            <a:extLst>
              <a:ext uri="{FF2B5EF4-FFF2-40B4-BE49-F238E27FC236}">
                <a16:creationId xmlns:a16="http://schemas.microsoft.com/office/drawing/2014/main" id="{516B58AA-F65A-450D-8F0D-25148A796D18}"/>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22723757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Linux</a:t>
            </a:r>
            <a:r>
              <a:rPr lang="zh-CN" altLang="en-US" dirty="0"/>
              <a:t>中的变量，可以分为环境变量和本地变量：</a:t>
            </a:r>
          </a:p>
          <a:p>
            <a:r>
              <a:rPr lang="en-US" altLang="zh-CN" dirty="0"/>
              <a:t>1</a:t>
            </a:r>
            <a:r>
              <a:rPr lang="zh-CN" altLang="en-US" dirty="0"/>
              <a:t>）环境变量：相当于全局变量，存在于所有的</a:t>
            </a:r>
            <a:r>
              <a:rPr lang="en-US" altLang="zh-CN" dirty="0"/>
              <a:t>Shell</a:t>
            </a:r>
            <a:r>
              <a:rPr lang="zh-CN" altLang="en-US" dirty="0"/>
              <a:t>中，具有继承性；</a:t>
            </a:r>
          </a:p>
          <a:p>
            <a:r>
              <a:rPr lang="en-US" altLang="zh-CN" dirty="0"/>
              <a:t>2</a:t>
            </a:r>
            <a:r>
              <a:rPr lang="zh-CN" altLang="en-US" dirty="0"/>
              <a:t>）本地变量：相当于局部变量只存在当前</a:t>
            </a:r>
            <a:r>
              <a:rPr lang="en-US" altLang="zh-CN" dirty="0"/>
              <a:t>Shell</a:t>
            </a:r>
            <a:r>
              <a:rPr lang="zh-CN" altLang="en-US" dirty="0"/>
              <a:t>中，本地变量包含环境变量，非环境变量不具有继承性。</a:t>
            </a:r>
            <a:endParaRPr lang="en-US" altLang="zh-CN" dirty="0"/>
          </a:p>
          <a:p>
            <a:endParaRPr lang="en-US" altLang="zh-CN" dirty="0"/>
          </a:p>
          <a:p>
            <a:r>
              <a:rPr lang="en-US" altLang="zh-CN" b="0" i="0" dirty="0">
                <a:solidFill>
                  <a:srgbClr val="4D4D4D"/>
                </a:solidFill>
                <a:effectLst/>
                <a:latin typeface="-apple-system"/>
              </a:rPr>
              <a:t>env1.c : </a:t>
            </a:r>
            <a:r>
              <a:rPr lang="zh-CN" altLang="en-US" b="0" i="0" dirty="0">
                <a:solidFill>
                  <a:srgbClr val="4D4D4D"/>
                </a:solidFill>
                <a:effectLst/>
                <a:latin typeface="-apple-system"/>
              </a:rPr>
              <a:t>通过代码获取环境变量。命令行第</a:t>
            </a:r>
            <a:r>
              <a:rPr lang="en-US" altLang="zh-CN" b="0" i="0" dirty="0">
                <a:solidFill>
                  <a:srgbClr val="4D4D4D"/>
                </a:solidFill>
                <a:effectLst/>
                <a:latin typeface="-apple-system"/>
              </a:rPr>
              <a:t>3</a:t>
            </a:r>
            <a:r>
              <a:rPr lang="zh-CN" altLang="en-US" b="0" i="0" dirty="0">
                <a:solidFill>
                  <a:srgbClr val="4D4D4D"/>
                </a:solidFill>
                <a:effectLst/>
                <a:latin typeface="-apple-system"/>
              </a:rPr>
              <a:t>个参数是环境表地址，是一个字符型数组指针。</a:t>
            </a:r>
            <a:endParaRPr lang="en-US" altLang="zh-CN" b="0" i="0" dirty="0">
              <a:solidFill>
                <a:srgbClr val="4D4D4D"/>
              </a:solidFill>
              <a:effectLst/>
              <a:latin typeface="-apple-system"/>
            </a:endParaRPr>
          </a:p>
          <a:p>
            <a:r>
              <a:rPr lang="en-US" altLang="zh-CN" dirty="0"/>
              <a:t>int main(int </a:t>
            </a:r>
            <a:r>
              <a:rPr lang="en-US" altLang="zh-CN" dirty="0" err="1"/>
              <a:t>argc</a:t>
            </a:r>
            <a:r>
              <a:rPr lang="en-US" altLang="zh-CN" dirty="0"/>
              <a:t>, char *</a:t>
            </a:r>
            <a:r>
              <a:rPr lang="en-US" altLang="zh-CN" dirty="0" err="1"/>
              <a:t>argv</a:t>
            </a:r>
            <a:r>
              <a:rPr lang="en-US" altLang="zh-CN" dirty="0"/>
              <a:t>[], char *env[])</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112</a:t>
            </a:fld>
            <a:endParaRPr lang="zh-CN" altLang="en-US" dirty="0"/>
          </a:p>
        </p:txBody>
      </p:sp>
    </p:spTree>
    <p:extLst>
      <p:ext uri="{BB962C8B-B14F-4D97-AF65-F5344CB8AC3E}">
        <p14:creationId xmlns:p14="http://schemas.microsoft.com/office/powerpoint/2010/main" val="3074522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9747D4B-F7AD-47B1-AC83-6786A06DD9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CB12AB-4879-4550-BBDE-DF7780B402B1}" type="slidenum">
              <a:rPr lang="en-US" altLang="zh-CN">
                <a:solidFill>
                  <a:srgbClr val="000000"/>
                </a:solidFill>
              </a:rPr>
              <a:pPr/>
              <a:t>113</a:t>
            </a:fld>
            <a:endParaRPr lang="en-US" altLang="zh-CN">
              <a:solidFill>
                <a:srgbClr val="000000"/>
              </a:solidFill>
            </a:endParaRPr>
          </a:p>
        </p:txBody>
      </p:sp>
      <p:sp>
        <p:nvSpPr>
          <p:cNvPr id="61443" name="Rectangle 2">
            <a:extLst>
              <a:ext uri="{FF2B5EF4-FFF2-40B4-BE49-F238E27FC236}">
                <a16:creationId xmlns:a16="http://schemas.microsoft.com/office/drawing/2014/main" id="{67EB9F65-50D7-4730-8D0F-1D1FD1A5EF2C}"/>
              </a:ext>
            </a:extLst>
          </p:cNvPr>
          <p:cNvSpPr>
            <a:spLocks noGrp="1" noRot="1" noChangeAspect="1" noChangeArrowheads="1" noTextEdit="1"/>
          </p:cNvSpPr>
          <p:nvPr>
            <p:ph type="sldImg"/>
          </p:nvPr>
        </p:nvSpPr>
        <p:spPr>
          <a:xfrm>
            <a:off x="2752725" y="539750"/>
            <a:ext cx="4727575" cy="2660650"/>
          </a:xfrm>
        </p:spPr>
      </p:sp>
      <p:sp>
        <p:nvSpPr>
          <p:cNvPr id="61444" name="Rectangle 3">
            <a:extLst>
              <a:ext uri="{FF2B5EF4-FFF2-40B4-BE49-F238E27FC236}">
                <a16:creationId xmlns:a16="http://schemas.microsoft.com/office/drawing/2014/main" id="{D72F0773-F7EC-4597-AFE0-193275BCD66A}"/>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r>
              <a:rPr lang="en-US" altLang="zh-CN" dirty="0"/>
              <a:t># env  //</a:t>
            </a:r>
            <a:r>
              <a:rPr lang="zh-CN" altLang="en-US" dirty="0"/>
              <a:t>查看所有环境变量的值</a:t>
            </a:r>
            <a:endParaRPr lang="en-US" altLang="zh-CN" dirty="0"/>
          </a:p>
          <a:p>
            <a:r>
              <a:rPr lang="en-US" altLang="zh-CN" dirty="0"/>
              <a:t>#echo $PATH     //</a:t>
            </a:r>
            <a:r>
              <a:rPr lang="zh-CN" altLang="en-US" dirty="0"/>
              <a:t>查看环境变量</a:t>
            </a:r>
            <a:r>
              <a:rPr lang="en-US" altLang="zh-CN" dirty="0"/>
              <a:t>PATH</a:t>
            </a:r>
            <a:r>
              <a:rPr lang="zh-CN" altLang="en-US" dirty="0"/>
              <a:t>的值</a:t>
            </a:r>
            <a:endParaRPr lang="en-US" altLang="zh-CN" dirty="0"/>
          </a:p>
          <a:p>
            <a:endParaRPr lang="en-US" altLang="zh-CN" dirty="0"/>
          </a:p>
          <a:p>
            <a:r>
              <a:rPr lang="zh-CN" altLang="en-US" b="0" i="0" dirty="0">
                <a:solidFill>
                  <a:srgbClr val="4D4D4D"/>
                </a:solidFill>
                <a:effectLst/>
                <a:latin typeface="-apple-system"/>
              </a:rPr>
              <a:t>注意：</a:t>
            </a:r>
            <a:r>
              <a:rPr lang="en-US" altLang="zh-CN" b="0" i="0" dirty="0" err="1">
                <a:solidFill>
                  <a:srgbClr val="4D4D4D"/>
                </a:solidFill>
                <a:effectLst/>
                <a:latin typeface="-apple-system"/>
              </a:rPr>
              <a:t>libc</a:t>
            </a:r>
            <a:r>
              <a:rPr lang="zh-CN" altLang="en-US" b="0" i="0" dirty="0">
                <a:solidFill>
                  <a:srgbClr val="4D4D4D"/>
                </a:solidFill>
                <a:effectLst/>
                <a:latin typeface="-apple-system"/>
              </a:rPr>
              <a:t>中定义的全局变量</a:t>
            </a:r>
            <a:r>
              <a:rPr lang="en-US" altLang="zh-CN" b="0" i="0" dirty="0">
                <a:solidFill>
                  <a:srgbClr val="4D4D4D"/>
                </a:solidFill>
                <a:effectLst/>
                <a:latin typeface="-apple-system"/>
              </a:rPr>
              <a:t>environ</a:t>
            </a:r>
            <a:r>
              <a:rPr lang="zh-CN" altLang="en-US" b="0" i="0" dirty="0">
                <a:solidFill>
                  <a:srgbClr val="4D4D4D"/>
                </a:solidFill>
                <a:effectLst/>
                <a:latin typeface="-apple-system"/>
              </a:rPr>
              <a:t>指向环境变量表，因为</a:t>
            </a:r>
            <a:r>
              <a:rPr lang="en-US" altLang="zh-CN" b="0" i="0" dirty="0">
                <a:solidFill>
                  <a:srgbClr val="4D4D4D"/>
                </a:solidFill>
                <a:effectLst/>
                <a:latin typeface="-apple-system"/>
              </a:rPr>
              <a:t>environ</a:t>
            </a:r>
            <a:r>
              <a:rPr lang="zh-CN" altLang="en-US" b="0" i="0" dirty="0">
                <a:solidFill>
                  <a:srgbClr val="4D4D4D"/>
                </a:solidFill>
                <a:effectLst/>
                <a:latin typeface="-apple-system"/>
              </a:rPr>
              <a:t>没有包含在任何头文件中，所以在使用时要用</a:t>
            </a:r>
            <a:r>
              <a:rPr lang="en-US" altLang="zh-CN" b="0" i="0" dirty="0">
                <a:solidFill>
                  <a:srgbClr val="4D4D4D"/>
                </a:solidFill>
                <a:effectLst/>
                <a:latin typeface="-apple-system"/>
              </a:rPr>
              <a:t>extern</a:t>
            </a:r>
            <a:r>
              <a:rPr lang="zh-CN" altLang="en-US" b="0" i="0" dirty="0">
                <a:solidFill>
                  <a:srgbClr val="4D4D4D"/>
                </a:solidFill>
                <a:effectLst/>
                <a:latin typeface="-apple-system"/>
              </a:rPr>
              <a:t>声明。</a:t>
            </a:r>
            <a:endParaRPr lang="en-US" altLang="zh-CN" b="0" i="0" dirty="0">
              <a:solidFill>
                <a:srgbClr val="4D4D4D"/>
              </a:solidFill>
              <a:effectLst/>
              <a:latin typeface="-apple-system"/>
            </a:endParaRPr>
          </a:p>
          <a:p>
            <a:r>
              <a:rPr lang="en-US" altLang="zh-CN" b="0" i="0" dirty="0">
                <a:solidFill>
                  <a:srgbClr val="4D4D4D"/>
                </a:solidFill>
                <a:effectLst/>
                <a:latin typeface="-apple-system"/>
              </a:rPr>
              <a:t>env2.c : </a:t>
            </a:r>
            <a:r>
              <a:rPr lang="zh-CN" altLang="en-US" b="0" i="0" dirty="0">
                <a:solidFill>
                  <a:srgbClr val="4D4D4D"/>
                </a:solidFill>
                <a:effectLst/>
                <a:latin typeface="-apple-system"/>
              </a:rPr>
              <a:t>通过第三方变量</a:t>
            </a:r>
            <a:r>
              <a:rPr lang="en-US" altLang="zh-CN" b="0" i="0" dirty="0">
                <a:solidFill>
                  <a:srgbClr val="4D4D4D"/>
                </a:solidFill>
                <a:effectLst/>
                <a:latin typeface="-apple-system"/>
              </a:rPr>
              <a:t>environ</a:t>
            </a:r>
            <a:r>
              <a:rPr lang="zh-CN" altLang="en-US" b="0" i="0" dirty="0">
                <a:solidFill>
                  <a:srgbClr val="4D4D4D"/>
                </a:solidFill>
                <a:effectLst/>
                <a:latin typeface="-apple-system"/>
              </a:rPr>
              <a:t>获取</a:t>
            </a:r>
            <a:endParaRPr lang="en-US" altLang="zh-CN" b="0" i="0" dirty="0">
              <a:solidFill>
                <a:srgbClr val="4D4D4D"/>
              </a:solidFill>
              <a:effectLst/>
              <a:latin typeface="-apple-system"/>
            </a:endParaRPr>
          </a:p>
          <a:p>
            <a:endParaRPr lang="zh-CN" altLang="zh-CN" dirty="0"/>
          </a:p>
        </p:txBody>
      </p:sp>
    </p:spTree>
    <p:extLst>
      <p:ext uri="{BB962C8B-B14F-4D97-AF65-F5344CB8AC3E}">
        <p14:creationId xmlns:p14="http://schemas.microsoft.com/office/powerpoint/2010/main" val="12203081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7DE17B5B-F331-43FA-8EDF-A47450E2B4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11A18F-AF39-4C75-AD1F-8063A9758B70}" type="slidenum">
              <a:rPr lang="en-US" altLang="zh-CN">
                <a:solidFill>
                  <a:srgbClr val="000000"/>
                </a:solidFill>
              </a:rPr>
              <a:pPr/>
              <a:t>114</a:t>
            </a:fld>
            <a:endParaRPr lang="en-US" altLang="zh-CN">
              <a:solidFill>
                <a:srgbClr val="000000"/>
              </a:solidFill>
            </a:endParaRPr>
          </a:p>
        </p:txBody>
      </p:sp>
      <p:sp>
        <p:nvSpPr>
          <p:cNvPr id="81923" name="Rectangle 2">
            <a:extLst>
              <a:ext uri="{FF2B5EF4-FFF2-40B4-BE49-F238E27FC236}">
                <a16:creationId xmlns:a16="http://schemas.microsoft.com/office/drawing/2014/main" id="{75907E6B-D3D0-42B3-AAF2-7503C412FC42}"/>
              </a:ext>
            </a:extLst>
          </p:cNvPr>
          <p:cNvSpPr>
            <a:spLocks noGrp="1" noRot="1" noChangeAspect="1" noChangeArrowheads="1" noTextEdit="1"/>
          </p:cNvSpPr>
          <p:nvPr>
            <p:ph type="sldImg"/>
          </p:nvPr>
        </p:nvSpPr>
        <p:spPr>
          <a:xfrm>
            <a:off x="2752725" y="539750"/>
            <a:ext cx="4727575" cy="2660650"/>
          </a:xfrm>
        </p:spPr>
      </p:sp>
      <p:sp>
        <p:nvSpPr>
          <p:cNvPr id="81924" name="Rectangle 3">
            <a:extLst>
              <a:ext uri="{FF2B5EF4-FFF2-40B4-BE49-F238E27FC236}">
                <a16:creationId xmlns:a16="http://schemas.microsoft.com/office/drawing/2014/main" id="{FE86910D-674D-42BE-84F3-38478B5BAB46}"/>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r>
              <a:rPr lang="en-US" altLang="zh-CN" dirty="0"/>
              <a:t>env3.c</a:t>
            </a:r>
            <a:r>
              <a:rPr lang="zh-CN" altLang="en-US" dirty="0"/>
              <a:t>：通过系统调用获取或设置环境变量</a:t>
            </a:r>
          </a:p>
          <a:p>
            <a:r>
              <a:rPr lang="zh-CN" altLang="en-US" dirty="0"/>
              <a:t>通常用</a:t>
            </a:r>
            <a:r>
              <a:rPr lang="en-US" altLang="zh-CN" dirty="0" err="1"/>
              <a:t>getenv</a:t>
            </a:r>
            <a:r>
              <a:rPr lang="zh-CN" altLang="en-US" dirty="0"/>
              <a:t>和</a:t>
            </a:r>
            <a:r>
              <a:rPr lang="en-US" altLang="zh-CN" dirty="0" err="1"/>
              <a:t>putenv</a:t>
            </a:r>
            <a:r>
              <a:rPr lang="zh-CN" altLang="en-US" dirty="0"/>
              <a:t>函数来访问特定的环境变量，而不是用</a:t>
            </a:r>
            <a:r>
              <a:rPr lang="en-US" altLang="zh-CN" dirty="0"/>
              <a:t>environ</a:t>
            </a:r>
            <a:r>
              <a:rPr lang="zh-CN" altLang="en-US" dirty="0"/>
              <a:t>变量。但是，如果要查看整个环境，则必须使用</a:t>
            </a:r>
            <a:r>
              <a:rPr lang="en-US" altLang="zh-CN" dirty="0"/>
              <a:t>environ</a:t>
            </a:r>
            <a:r>
              <a:rPr lang="zh-CN" altLang="en-US" dirty="0"/>
              <a:t>指针。</a:t>
            </a:r>
            <a:endParaRPr lang="zh-CN" altLang="zh-CN" dirty="0"/>
          </a:p>
        </p:txBody>
      </p:sp>
    </p:spTree>
    <p:extLst>
      <p:ext uri="{BB962C8B-B14F-4D97-AF65-F5344CB8AC3E}">
        <p14:creationId xmlns:p14="http://schemas.microsoft.com/office/powerpoint/2010/main" val="32568003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524E6069-C0AD-407B-8DC3-72E8600502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6C832B-C39F-472A-AF73-BF6C659F1C0A}" type="slidenum">
              <a:rPr lang="en-US" altLang="zh-CN">
                <a:solidFill>
                  <a:srgbClr val="000000"/>
                </a:solidFill>
              </a:rPr>
              <a:pPr/>
              <a:t>115</a:t>
            </a:fld>
            <a:endParaRPr lang="en-US" altLang="zh-CN">
              <a:solidFill>
                <a:srgbClr val="000000"/>
              </a:solidFill>
            </a:endParaRPr>
          </a:p>
        </p:txBody>
      </p:sp>
      <p:sp>
        <p:nvSpPr>
          <p:cNvPr id="83971" name="Rectangle 2">
            <a:extLst>
              <a:ext uri="{FF2B5EF4-FFF2-40B4-BE49-F238E27FC236}">
                <a16:creationId xmlns:a16="http://schemas.microsoft.com/office/drawing/2014/main" id="{DD7C35B9-9B34-454E-AD81-AF86A88EE13B}"/>
              </a:ext>
            </a:extLst>
          </p:cNvPr>
          <p:cNvSpPr>
            <a:spLocks noGrp="1" noRot="1" noChangeAspect="1" noChangeArrowheads="1" noTextEdit="1"/>
          </p:cNvSpPr>
          <p:nvPr>
            <p:ph type="sldImg"/>
          </p:nvPr>
        </p:nvSpPr>
        <p:spPr>
          <a:xfrm>
            <a:off x="2752725" y="539750"/>
            <a:ext cx="4727575" cy="2660650"/>
          </a:xfrm>
        </p:spPr>
      </p:sp>
      <p:sp>
        <p:nvSpPr>
          <p:cNvPr id="83972" name="Rectangle 3">
            <a:extLst>
              <a:ext uri="{FF2B5EF4-FFF2-40B4-BE49-F238E27FC236}">
                <a16:creationId xmlns:a16="http://schemas.microsoft.com/office/drawing/2014/main" id="{FF7A1906-6B76-42EF-8135-069586DD7AB5}"/>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24563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主讲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a:t>
            </a:fld>
            <a:endParaRPr lang="zh-CN" altLang="en-US" dirty="0"/>
          </a:p>
        </p:txBody>
      </p:sp>
    </p:spTree>
    <p:extLst>
      <p:ext uri="{BB962C8B-B14F-4D97-AF65-F5344CB8AC3E}">
        <p14:creationId xmlns:p14="http://schemas.microsoft.com/office/powerpoint/2010/main" val="28822133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8C08F8A1-7838-43D1-8CB7-B3F512A670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3BB64E-1831-4532-B09B-639C9DF5521C}" type="slidenum">
              <a:rPr lang="en-US" altLang="zh-CN"/>
              <a:pPr/>
              <a:t>116</a:t>
            </a:fld>
            <a:endParaRPr lang="en-US" altLang="zh-CN"/>
          </a:p>
        </p:txBody>
      </p:sp>
      <p:sp>
        <p:nvSpPr>
          <p:cNvPr id="63491" name="Rectangle 2">
            <a:extLst>
              <a:ext uri="{FF2B5EF4-FFF2-40B4-BE49-F238E27FC236}">
                <a16:creationId xmlns:a16="http://schemas.microsoft.com/office/drawing/2014/main" id="{3233642F-32E3-4666-BD48-77F08E694CF4}"/>
              </a:ext>
            </a:extLst>
          </p:cNvPr>
          <p:cNvSpPr>
            <a:spLocks noGrp="1" noRot="1" noChangeAspect="1" noChangeArrowheads="1" noTextEdit="1"/>
          </p:cNvSpPr>
          <p:nvPr>
            <p:ph type="sldImg"/>
          </p:nvPr>
        </p:nvSpPr>
        <p:spPr>
          <a:xfrm>
            <a:off x="2752725" y="539750"/>
            <a:ext cx="4727575" cy="2660650"/>
          </a:xfrm>
        </p:spPr>
      </p:sp>
      <p:sp>
        <p:nvSpPr>
          <p:cNvPr id="63492" name="Rectangle 3">
            <a:extLst>
              <a:ext uri="{FF2B5EF4-FFF2-40B4-BE49-F238E27FC236}">
                <a16:creationId xmlns:a16="http://schemas.microsoft.com/office/drawing/2014/main" id="{0850B9EB-E3B0-4937-9080-E3118B31DFCA}"/>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1930801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D99DC714-E4FE-4ABF-BFDE-8D3CAA12A4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47B540-B066-448D-B4CF-A81A5B869319}" type="slidenum">
              <a:rPr lang="ko-KR" altLang="en-US"/>
              <a:pPr/>
              <a:t>117</a:t>
            </a:fld>
            <a:endParaRPr lang="en-US" altLang="ko-KR"/>
          </a:p>
        </p:txBody>
      </p:sp>
      <p:sp>
        <p:nvSpPr>
          <p:cNvPr id="65539" name="Rectangle 2">
            <a:extLst>
              <a:ext uri="{FF2B5EF4-FFF2-40B4-BE49-F238E27FC236}">
                <a16:creationId xmlns:a16="http://schemas.microsoft.com/office/drawing/2014/main" id="{E94CE98D-A292-4E05-B8E7-78F5655121D4}"/>
              </a:ext>
            </a:extLst>
          </p:cNvPr>
          <p:cNvSpPr>
            <a:spLocks noGrp="1" noRot="1" noChangeAspect="1" noChangeArrowheads="1" noTextEdit="1"/>
          </p:cNvSpPr>
          <p:nvPr>
            <p:ph type="sldImg"/>
          </p:nvPr>
        </p:nvSpPr>
        <p:spPr/>
      </p:sp>
      <p:sp>
        <p:nvSpPr>
          <p:cNvPr id="65540" name="Rectangle 3">
            <a:extLst>
              <a:ext uri="{FF2B5EF4-FFF2-40B4-BE49-F238E27FC236}">
                <a16:creationId xmlns:a16="http://schemas.microsoft.com/office/drawing/2014/main" id="{D42E3AA0-5447-45A4-9111-660E20F274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33919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3E03E6C1-7FD9-4759-B650-1ABA6078F7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433DC5A-E26F-43D8-AC9E-899ACA4B15A3}" type="slidenum">
              <a:rPr lang="en-US" altLang="zh-CN"/>
              <a:pPr/>
              <a:t>119</a:t>
            </a:fld>
            <a:endParaRPr lang="en-US" altLang="zh-CN"/>
          </a:p>
        </p:txBody>
      </p:sp>
      <p:sp>
        <p:nvSpPr>
          <p:cNvPr id="70659" name="Rectangle 2">
            <a:extLst>
              <a:ext uri="{FF2B5EF4-FFF2-40B4-BE49-F238E27FC236}">
                <a16:creationId xmlns:a16="http://schemas.microsoft.com/office/drawing/2014/main" id="{1EE3C73C-E51B-4CEB-A4E8-47C9DD9541DA}"/>
              </a:ext>
            </a:extLst>
          </p:cNvPr>
          <p:cNvSpPr>
            <a:spLocks noGrp="1" noRot="1" noChangeAspect="1" noChangeArrowheads="1" noTextEdit="1"/>
          </p:cNvSpPr>
          <p:nvPr>
            <p:ph type="sldImg"/>
          </p:nvPr>
        </p:nvSpPr>
        <p:spPr>
          <a:xfrm>
            <a:off x="2752725" y="539750"/>
            <a:ext cx="4727575" cy="2660650"/>
          </a:xfrm>
        </p:spPr>
      </p:sp>
      <p:sp>
        <p:nvSpPr>
          <p:cNvPr id="70660" name="Rectangle 3">
            <a:extLst>
              <a:ext uri="{FF2B5EF4-FFF2-40B4-BE49-F238E27FC236}">
                <a16:creationId xmlns:a16="http://schemas.microsoft.com/office/drawing/2014/main" id="{36B00AB7-005D-4003-9179-BFDFABEF8B12}"/>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2540000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EE267E3-7B34-4EA6-8569-098AB86927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E524D4-9364-4A72-8446-F03CC589C1A4}" type="slidenum">
              <a:rPr lang="en-US" altLang="zh-CN"/>
              <a:pPr/>
              <a:t>120</a:t>
            </a:fld>
            <a:endParaRPr lang="en-US" altLang="zh-CN"/>
          </a:p>
        </p:txBody>
      </p:sp>
      <p:sp>
        <p:nvSpPr>
          <p:cNvPr id="68611" name="Rectangle 2">
            <a:extLst>
              <a:ext uri="{FF2B5EF4-FFF2-40B4-BE49-F238E27FC236}">
                <a16:creationId xmlns:a16="http://schemas.microsoft.com/office/drawing/2014/main" id="{02B6B6D1-2819-4872-BE36-1901343A8737}"/>
              </a:ext>
            </a:extLst>
          </p:cNvPr>
          <p:cNvSpPr>
            <a:spLocks noGrp="1" noRot="1" noChangeAspect="1" noChangeArrowheads="1" noTextEdit="1"/>
          </p:cNvSpPr>
          <p:nvPr>
            <p:ph type="sldImg"/>
          </p:nvPr>
        </p:nvSpPr>
        <p:spPr>
          <a:xfrm>
            <a:off x="2752725" y="539750"/>
            <a:ext cx="4727575" cy="2660650"/>
          </a:xfrm>
        </p:spPr>
      </p:sp>
      <p:sp>
        <p:nvSpPr>
          <p:cNvPr id="68612" name="Rectangle 3">
            <a:extLst>
              <a:ext uri="{FF2B5EF4-FFF2-40B4-BE49-F238E27FC236}">
                <a16:creationId xmlns:a16="http://schemas.microsoft.com/office/drawing/2014/main" id="{B13853E4-6EFE-409A-A368-CE352E0DD0E2}"/>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628" rIns="0" bIns="0"/>
          <a:lstStyle/>
          <a:p>
            <a:pPr marL="0" marR="0" lvl="1" indent="0" algn="l" defTabSz="449263" rtl="0" eaLnBrk="1" fontAlgn="auto" latinLnBrk="0" hangingPunct="1">
              <a:lnSpc>
                <a:spcPct val="98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zh-CN" altLang="en-US" sz="2800" b="0" kern="1200" dirty="0">
                <a:solidFill>
                  <a:srgbClr val="000000"/>
                </a:solidFill>
                <a:latin typeface="+mj-ea"/>
                <a:ea typeface="微软雅黑" panose="020B0503020204020204" pitchFamily="34" charset="-122"/>
                <a:cs typeface="+mn-cs"/>
              </a:rPr>
              <a:t>父进程的文件描述符表被子进程复制，父子进程的同一文件描述符指向同一个文件表</a:t>
            </a:r>
          </a:p>
          <a:p>
            <a:pPr defTabSz="449263">
              <a:lnSpc>
                <a:spcPct val="98000"/>
              </a:lnSpc>
              <a:spcBef>
                <a:spcPct val="0"/>
              </a:spcBef>
              <a:tabLst>
                <a:tab pos="723900" algn="l"/>
                <a:tab pos="1447800" algn="l"/>
                <a:tab pos="2171700" algn="l"/>
                <a:tab pos="2895600" algn="l"/>
                <a:tab pos="3619500" algn="l"/>
                <a:tab pos="4343400" algn="l"/>
                <a:tab pos="5067300" algn="l"/>
                <a:tab pos="5791200" algn="l"/>
              </a:tabLst>
            </a:pPr>
            <a:endParaRPr lang="en-US" altLang="zh-CN" sz="2000" dirty="0"/>
          </a:p>
        </p:txBody>
      </p:sp>
    </p:spTree>
    <p:extLst>
      <p:ext uri="{BB962C8B-B14F-4D97-AF65-F5344CB8AC3E}">
        <p14:creationId xmlns:p14="http://schemas.microsoft.com/office/powerpoint/2010/main" val="19442228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DAE9C60-22E7-4D97-ACC0-B3FB2EA8EB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F34A18-0BAF-4048-A31A-49FAB6752C12}" type="slidenum">
              <a:rPr lang="en-US" altLang="zh-CN"/>
              <a:pPr/>
              <a:t>121</a:t>
            </a:fld>
            <a:endParaRPr lang="en-US" altLang="zh-CN"/>
          </a:p>
        </p:txBody>
      </p:sp>
      <p:sp>
        <p:nvSpPr>
          <p:cNvPr id="72707" name="Rectangle 2">
            <a:extLst>
              <a:ext uri="{FF2B5EF4-FFF2-40B4-BE49-F238E27FC236}">
                <a16:creationId xmlns:a16="http://schemas.microsoft.com/office/drawing/2014/main" id="{D237E2E9-2710-42F6-91D9-481AEAF54B43}"/>
              </a:ext>
            </a:extLst>
          </p:cNvPr>
          <p:cNvSpPr>
            <a:spLocks noGrp="1" noRot="1" noChangeAspect="1" noChangeArrowheads="1" noTextEdit="1"/>
          </p:cNvSpPr>
          <p:nvPr>
            <p:ph type="sldImg"/>
          </p:nvPr>
        </p:nvSpPr>
        <p:spPr>
          <a:xfrm>
            <a:off x="2752725" y="539750"/>
            <a:ext cx="4727575" cy="2660650"/>
          </a:xfrm>
        </p:spPr>
      </p:sp>
      <p:sp>
        <p:nvSpPr>
          <p:cNvPr id="72708" name="Rectangle 3">
            <a:extLst>
              <a:ext uri="{FF2B5EF4-FFF2-40B4-BE49-F238E27FC236}">
                <a16:creationId xmlns:a16="http://schemas.microsoft.com/office/drawing/2014/main" id="{433B0AD9-EEBD-4A57-804D-766C4BA5BDAA}"/>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5577164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4CD441DA-D939-43B8-8DB2-508B81032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9370FB-59A9-47D2-885E-5618AFE1B562}" type="slidenum">
              <a:rPr lang="en-US" altLang="zh-CN"/>
              <a:pPr/>
              <a:t>122</a:t>
            </a:fld>
            <a:endParaRPr lang="en-US" altLang="zh-CN"/>
          </a:p>
        </p:txBody>
      </p:sp>
      <p:sp>
        <p:nvSpPr>
          <p:cNvPr id="74755" name="Rectangle 2">
            <a:extLst>
              <a:ext uri="{FF2B5EF4-FFF2-40B4-BE49-F238E27FC236}">
                <a16:creationId xmlns:a16="http://schemas.microsoft.com/office/drawing/2014/main" id="{1A65C652-F68C-430C-88FC-C8B4B0D17FCD}"/>
              </a:ext>
            </a:extLst>
          </p:cNvPr>
          <p:cNvSpPr>
            <a:spLocks noGrp="1" noRot="1" noChangeAspect="1" noChangeArrowheads="1" noTextEdit="1"/>
          </p:cNvSpPr>
          <p:nvPr>
            <p:ph type="sldImg"/>
          </p:nvPr>
        </p:nvSpPr>
        <p:spPr>
          <a:xfrm>
            <a:off x="2752725" y="539750"/>
            <a:ext cx="4727575" cy="2660650"/>
          </a:xfrm>
        </p:spPr>
      </p:sp>
      <p:sp>
        <p:nvSpPr>
          <p:cNvPr id="74756" name="Rectangle 3">
            <a:extLst>
              <a:ext uri="{FF2B5EF4-FFF2-40B4-BE49-F238E27FC236}">
                <a16:creationId xmlns:a16="http://schemas.microsoft.com/office/drawing/2014/main" id="{B0E379DB-6878-4D44-91C0-2213EF7B6077}"/>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4243687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862AA1E6-8DE1-4BD8-92DC-DE992C4AEA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C18D13-93A7-477A-A8A4-2644019B1C7A}" type="slidenum">
              <a:rPr lang="en-US" altLang="zh-CN"/>
              <a:pPr/>
              <a:t>123</a:t>
            </a:fld>
            <a:endParaRPr lang="en-US" altLang="zh-CN"/>
          </a:p>
        </p:txBody>
      </p:sp>
      <p:sp>
        <p:nvSpPr>
          <p:cNvPr id="76803" name="Rectangle 2">
            <a:extLst>
              <a:ext uri="{FF2B5EF4-FFF2-40B4-BE49-F238E27FC236}">
                <a16:creationId xmlns:a16="http://schemas.microsoft.com/office/drawing/2014/main" id="{A680EFA1-6249-49B9-9187-2848CA306DA3}"/>
              </a:ext>
            </a:extLst>
          </p:cNvPr>
          <p:cNvSpPr>
            <a:spLocks noGrp="1" noRot="1" noChangeAspect="1" noChangeArrowheads="1" noTextEdit="1"/>
          </p:cNvSpPr>
          <p:nvPr>
            <p:ph type="sldImg"/>
          </p:nvPr>
        </p:nvSpPr>
        <p:spPr>
          <a:xfrm>
            <a:off x="2752725" y="539750"/>
            <a:ext cx="4727575" cy="2660650"/>
          </a:xfrm>
        </p:spPr>
      </p:sp>
      <p:sp>
        <p:nvSpPr>
          <p:cNvPr id="76804" name="Rectangle 3">
            <a:extLst>
              <a:ext uri="{FF2B5EF4-FFF2-40B4-BE49-F238E27FC236}">
                <a16:creationId xmlns:a16="http://schemas.microsoft.com/office/drawing/2014/main" id="{5BF9F81A-FBDE-4B94-8093-EF50C0D2208F}"/>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r>
              <a:rPr lang="en-US" altLang="zh-CN"/>
              <a:t>Linux</a:t>
            </a:r>
            <a:r>
              <a:rPr lang="zh-CN" altLang="en-US"/>
              <a:t>系统中也存在容易捕捉的</a:t>
            </a:r>
            <a:r>
              <a:rPr lang="en-US" altLang="zh-CN"/>
              <a:t>TASK_UNINTERRUPTIBLE</a:t>
            </a:r>
            <a:r>
              <a:rPr lang="zh-CN" altLang="en-US"/>
              <a:t>状态。执行</a:t>
            </a:r>
            <a:r>
              <a:rPr lang="en-US" altLang="zh-CN"/>
              <a:t>vfork</a:t>
            </a:r>
            <a:r>
              <a:rPr lang="zh-CN" altLang="en-US"/>
              <a:t>系统调用后，父进程将进入</a:t>
            </a:r>
            <a:r>
              <a:rPr lang="en-US" altLang="zh-CN"/>
              <a:t>TASK_UNINTERRUPTIBLE</a:t>
            </a:r>
            <a:r>
              <a:rPr lang="zh-CN" altLang="en-US"/>
              <a:t>状态，直到子进程调用</a:t>
            </a:r>
            <a:r>
              <a:rPr lang="en-US" altLang="zh-CN"/>
              <a:t>exit</a:t>
            </a:r>
            <a:r>
              <a:rPr lang="zh-CN" altLang="en-US"/>
              <a:t>或</a:t>
            </a:r>
            <a:r>
              <a:rPr lang="en-US" altLang="zh-CN"/>
              <a:t>exec</a:t>
            </a:r>
            <a:r>
              <a:rPr lang="zh-CN" altLang="en-US"/>
              <a:t>。</a:t>
            </a:r>
            <a:endParaRPr lang="zh-CN" altLang="zh-CN"/>
          </a:p>
          <a:p>
            <a:endParaRPr lang="zh-CN" altLang="zh-CN"/>
          </a:p>
        </p:txBody>
      </p:sp>
    </p:spTree>
    <p:extLst>
      <p:ext uri="{BB962C8B-B14F-4D97-AF65-F5344CB8AC3E}">
        <p14:creationId xmlns:p14="http://schemas.microsoft.com/office/powerpoint/2010/main" val="7226393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8704C134-261F-4D5F-98CE-B6D010C59C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85068F-6C2E-4807-B28D-6DC3778EEFFC}" type="slidenum">
              <a:rPr lang="en-US" altLang="zh-CN"/>
              <a:pPr/>
              <a:t>125</a:t>
            </a:fld>
            <a:endParaRPr lang="en-US" altLang="zh-CN"/>
          </a:p>
        </p:txBody>
      </p:sp>
      <p:sp>
        <p:nvSpPr>
          <p:cNvPr id="86019" name="Rectangle 2">
            <a:extLst>
              <a:ext uri="{FF2B5EF4-FFF2-40B4-BE49-F238E27FC236}">
                <a16:creationId xmlns:a16="http://schemas.microsoft.com/office/drawing/2014/main" id="{F15D306B-F4A0-4004-8F77-4F13B24CF2CC}"/>
              </a:ext>
            </a:extLst>
          </p:cNvPr>
          <p:cNvSpPr>
            <a:spLocks noGrp="1" noRot="1" noChangeAspect="1" noChangeArrowheads="1" noTextEdit="1"/>
          </p:cNvSpPr>
          <p:nvPr>
            <p:ph type="sldImg"/>
          </p:nvPr>
        </p:nvSpPr>
        <p:spPr>
          <a:xfrm>
            <a:off x="2752725" y="539750"/>
            <a:ext cx="4727575" cy="2660650"/>
          </a:xfrm>
        </p:spPr>
      </p:sp>
      <p:sp>
        <p:nvSpPr>
          <p:cNvPr id="86020" name="Rectangle 3">
            <a:extLst>
              <a:ext uri="{FF2B5EF4-FFF2-40B4-BE49-F238E27FC236}">
                <a16:creationId xmlns:a16="http://schemas.microsoft.com/office/drawing/2014/main" id="{25EA568C-1060-4A2F-A177-9FB02B4B01F7}"/>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523349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9A147261-4A7A-4267-8CCD-97BD34E4C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FE2ABC-AE81-4559-BD17-FA575EAAB7AF}" type="slidenum">
              <a:rPr lang="en-US" altLang="zh-CN">
                <a:solidFill>
                  <a:srgbClr val="000000"/>
                </a:solidFill>
              </a:rPr>
              <a:pPr/>
              <a:t>126</a:t>
            </a:fld>
            <a:endParaRPr lang="en-US" altLang="zh-CN">
              <a:solidFill>
                <a:srgbClr val="000000"/>
              </a:solidFill>
            </a:endParaRPr>
          </a:p>
        </p:txBody>
      </p:sp>
      <p:sp>
        <p:nvSpPr>
          <p:cNvPr id="90115" name="Rectangle 2">
            <a:extLst>
              <a:ext uri="{FF2B5EF4-FFF2-40B4-BE49-F238E27FC236}">
                <a16:creationId xmlns:a16="http://schemas.microsoft.com/office/drawing/2014/main" id="{F9823806-9AC6-4A90-9EDB-C1341E0674FC}"/>
              </a:ext>
            </a:extLst>
          </p:cNvPr>
          <p:cNvSpPr>
            <a:spLocks noGrp="1" noRot="1" noChangeAspect="1" noChangeArrowheads="1" noTextEdit="1"/>
          </p:cNvSpPr>
          <p:nvPr>
            <p:ph type="sldImg"/>
          </p:nvPr>
        </p:nvSpPr>
        <p:spPr>
          <a:xfrm>
            <a:off x="2752725" y="539750"/>
            <a:ext cx="4727575" cy="2660650"/>
          </a:xfrm>
        </p:spPr>
      </p:sp>
      <p:sp>
        <p:nvSpPr>
          <p:cNvPr id="90116" name="Rectangle 3">
            <a:extLst>
              <a:ext uri="{FF2B5EF4-FFF2-40B4-BE49-F238E27FC236}">
                <a16:creationId xmlns:a16="http://schemas.microsoft.com/office/drawing/2014/main" id="{0F19C0F5-9922-4B56-BB57-20331AD3860F}"/>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846926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6</a:t>
            </a:r>
            <a:r>
              <a:rPr lang="zh-CN" altLang="en-US" dirty="0"/>
              <a:t>个函数中真正的系统调用只有 </a:t>
            </a:r>
            <a:r>
              <a:rPr lang="en-US" altLang="zh-CN" dirty="0" err="1"/>
              <a:t>execve</a:t>
            </a:r>
            <a:r>
              <a:rPr lang="zh-CN" altLang="en-US" dirty="0"/>
              <a:t>，其他 </a:t>
            </a:r>
            <a:r>
              <a:rPr lang="en-US" altLang="zh-CN" dirty="0"/>
              <a:t>5</a:t>
            </a:r>
            <a:r>
              <a:rPr lang="zh-CN" altLang="en-US" dirty="0"/>
              <a:t>个都是库函数</a:t>
            </a:r>
            <a:r>
              <a:rPr lang="en-US" altLang="zh-CN" dirty="0"/>
              <a:t>,</a:t>
            </a:r>
            <a:r>
              <a:rPr lang="zh-CN" altLang="en-US" dirty="0"/>
              <a:t>它们最终都会调用</a:t>
            </a:r>
            <a:r>
              <a:rPr lang="en-US" altLang="zh-CN" dirty="0" err="1"/>
              <a:t>execve</a:t>
            </a:r>
            <a:r>
              <a:rPr lang="zh-CN" altLang="en-US" dirty="0"/>
              <a:t>这个系统调用，</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127</a:t>
            </a:fld>
            <a:endParaRPr lang="zh-CN" altLang="en-US" dirty="0"/>
          </a:p>
        </p:txBody>
      </p:sp>
    </p:spTree>
    <p:extLst>
      <p:ext uri="{BB962C8B-B14F-4D97-AF65-F5344CB8AC3E}">
        <p14:creationId xmlns:p14="http://schemas.microsoft.com/office/powerpoint/2010/main" val="2827420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主讲</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9</a:t>
            </a:fld>
            <a:endParaRPr lang="zh-CN" altLang="en-US" dirty="0"/>
          </a:p>
        </p:txBody>
      </p:sp>
    </p:spTree>
    <p:extLst>
      <p:ext uri="{BB962C8B-B14F-4D97-AF65-F5344CB8AC3E}">
        <p14:creationId xmlns:p14="http://schemas.microsoft.com/office/powerpoint/2010/main" val="39836545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D509B3CA-4DB6-4975-A9BD-4085417E5F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ECBC19-675D-4DC5-9670-DC497E34348B}" type="slidenum">
              <a:rPr lang="en-US" altLang="zh-CN"/>
              <a:pPr/>
              <a:t>128</a:t>
            </a:fld>
            <a:endParaRPr lang="en-US" altLang="zh-CN"/>
          </a:p>
        </p:txBody>
      </p:sp>
      <p:sp>
        <p:nvSpPr>
          <p:cNvPr id="92163" name="Rectangle 2">
            <a:extLst>
              <a:ext uri="{FF2B5EF4-FFF2-40B4-BE49-F238E27FC236}">
                <a16:creationId xmlns:a16="http://schemas.microsoft.com/office/drawing/2014/main" id="{145B59FD-4F81-43D8-AD96-5EC95F00AD4B}"/>
              </a:ext>
            </a:extLst>
          </p:cNvPr>
          <p:cNvSpPr>
            <a:spLocks noGrp="1" noRot="1" noChangeAspect="1" noChangeArrowheads="1" noTextEdit="1"/>
          </p:cNvSpPr>
          <p:nvPr>
            <p:ph type="sldImg"/>
          </p:nvPr>
        </p:nvSpPr>
        <p:spPr>
          <a:xfrm>
            <a:off x="2752725" y="539750"/>
            <a:ext cx="4727575" cy="2660650"/>
          </a:xfrm>
        </p:spPr>
      </p:sp>
      <p:sp>
        <p:nvSpPr>
          <p:cNvPr id="92164" name="Rectangle 3">
            <a:extLst>
              <a:ext uri="{FF2B5EF4-FFF2-40B4-BE49-F238E27FC236}">
                <a16:creationId xmlns:a16="http://schemas.microsoft.com/office/drawing/2014/main" id="{DBADC237-CDEB-45D0-BF0B-AA3CD8ED92FA}"/>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800" dirty="0"/>
              <a:t>l</a:t>
            </a:r>
            <a:r>
              <a:rPr lang="zh-CN" altLang="en-US" sz="2800" dirty="0"/>
              <a:t>：表示</a:t>
            </a:r>
            <a:r>
              <a:rPr lang="en-US" altLang="zh-CN" sz="2800" dirty="0"/>
              <a:t>list</a:t>
            </a:r>
            <a:r>
              <a:rPr lang="zh-CN" altLang="en-US" sz="2800" dirty="0"/>
              <a:t>，每个命令行参数都说明为一个单独的参数</a:t>
            </a:r>
          </a:p>
          <a:p>
            <a:endParaRPr lang="zh-CN" altLang="zh-CN" dirty="0"/>
          </a:p>
        </p:txBody>
      </p:sp>
    </p:spTree>
    <p:extLst>
      <p:ext uri="{BB962C8B-B14F-4D97-AF65-F5344CB8AC3E}">
        <p14:creationId xmlns:p14="http://schemas.microsoft.com/office/powerpoint/2010/main" val="27606478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856CDCC7-8913-42FD-861C-91C6B8195F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176DD7-8882-4F54-A5F7-CF25A01566FB}" type="slidenum">
              <a:rPr lang="en-US" altLang="zh-CN"/>
              <a:pPr/>
              <a:t>129</a:t>
            </a:fld>
            <a:endParaRPr lang="en-US" altLang="zh-CN"/>
          </a:p>
        </p:txBody>
      </p:sp>
      <p:sp>
        <p:nvSpPr>
          <p:cNvPr id="94211" name="Rectangle 2">
            <a:extLst>
              <a:ext uri="{FF2B5EF4-FFF2-40B4-BE49-F238E27FC236}">
                <a16:creationId xmlns:a16="http://schemas.microsoft.com/office/drawing/2014/main" id="{3B54E311-46B9-4B02-A3CE-32FB16728D03}"/>
              </a:ext>
            </a:extLst>
          </p:cNvPr>
          <p:cNvSpPr>
            <a:spLocks noGrp="1" noRot="1" noChangeAspect="1" noChangeArrowheads="1" noTextEdit="1"/>
          </p:cNvSpPr>
          <p:nvPr>
            <p:ph type="sldImg"/>
          </p:nvPr>
        </p:nvSpPr>
        <p:spPr>
          <a:xfrm>
            <a:off x="2752725" y="539750"/>
            <a:ext cx="4727575" cy="2660650"/>
          </a:xfrm>
        </p:spPr>
      </p:sp>
      <p:sp>
        <p:nvSpPr>
          <p:cNvPr id="94212" name="Rectangle 3">
            <a:extLst>
              <a:ext uri="{FF2B5EF4-FFF2-40B4-BE49-F238E27FC236}">
                <a16:creationId xmlns:a16="http://schemas.microsoft.com/office/drawing/2014/main" id="{3715E44E-08CE-4A23-B62E-551D569AF65F}"/>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2433703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359282E5-3A3D-473A-A03F-AA29583FBE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D35DB9-8DD6-48AF-8D82-322F9B091A3E}" type="slidenum">
              <a:rPr lang="en-US" altLang="zh-CN"/>
              <a:pPr/>
              <a:t>130</a:t>
            </a:fld>
            <a:endParaRPr lang="en-US" altLang="zh-CN"/>
          </a:p>
        </p:txBody>
      </p:sp>
      <p:sp>
        <p:nvSpPr>
          <p:cNvPr id="98307" name="Rectangle 2">
            <a:extLst>
              <a:ext uri="{FF2B5EF4-FFF2-40B4-BE49-F238E27FC236}">
                <a16:creationId xmlns:a16="http://schemas.microsoft.com/office/drawing/2014/main" id="{907D9391-BC12-45D9-9095-204857F586CB}"/>
              </a:ext>
            </a:extLst>
          </p:cNvPr>
          <p:cNvSpPr>
            <a:spLocks noGrp="1" noRot="1" noChangeAspect="1" noChangeArrowheads="1" noTextEdit="1"/>
          </p:cNvSpPr>
          <p:nvPr>
            <p:ph type="sldImg"/>
          </p:nvPr>
        </p:nvSpPr>
        <p:spPr>
          <a:xfrm>
            <a:off x="2752725" y="539750"/>
            <a:ext cx="4727575" cy="2660650"/>
          </a:xfrm>
        </p:spPr>
      </p:sp>
      <p:sp>
        <p:nvSpPr>
          <p:cNvPr id="98308" name="Rectangle 3">
            <a:extLst>
              <a:ext uri="{FF2B5EF4-FFF2-40B4-BE49-F238E27FC236}">
                <a16:creationId xmlns:a16="http://schemas.microsoft.com/office/drawing/2014/main" id="{BA1E726C-A980-4AEF-9F88-369E0A0B174A}"/>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r>
              <a:rPr lang="en-US" altLang="zh-CN" dirty="0"/>
              <a:t>v</a:t>
            </a:r>
            <a:r>
              <a:rPr lang="zh-CN" altLang="en-US" dirty="0"/>
              <a:t>：表示</a:t>
            </a:r>
            <a:r>
              <a:rPr lang="en-US" altLang="zh-CN" dirty="0"/>
              <a:t>vector</a:t>
            </a:r>
            <a:r>
              <a:rPr lang="zh-CN" altLang="en-US" dirty="0"/>
              <a:t>，命令行参数放在数组中</a:t>
            </a:r>
          </a:p>
          <a:p>
            <a:endParaRPr lang="zh-CN" altLang="zh-CN" dirty="0"/>
          </a:p>
        </p:txBody>
      </p:sp>
    </p:spTree>
    <p:extLst>
      <p:ext uri="{BB962C8B-B14F-4D97-AF65-F5344CB8AC3E}">
        <p14:creationId xmlns:p14="http://schemas.microsoft.com/office/powerpoint/2010/main" val="35435006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4AC7746-B75E-4B6F-8D7A-1A6D9C0EB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DE89B3-DEB0-45E2-8502-EFC6E6100E8B}" type="slidenum">
              <a:rPr lang="en-US" altLang="zh-CN"/>
              <a:pPr/>
              <a:t>131</a:t>
            </a:fld>
            <a:endParaRPr lang="en-US" altLang="zh-CN"/>
          </a:p>
        </p:txBody>
      </p:sp>
      <p:sp>
        <p:nvSpPr>
          <p:cNvPr id="100355" name="Rectangle 2">
            <a:extLst>
              <a:ext uri="{FF2B5EF4-FFF2-40B4-BE49-F238E27FC236}">
                <a16:creationId xmlns:a16="http://schemas.microsoft.com/office/drawing/2014/main" id="{0B44CBAB-A3F1-4FE9-9CAD-6E1D5401A435}"/>
              </a:ext>
            </a:extLst>
          </p:cNvPr>
          <p:cNvSpPr>
            <a:spLocks noGrp="1" noRot="1" noChangeAspect="1" noChangeArrowheads="1" noTextEdit="1"/>
          </p:cNvSpPr>
          <p:nvPr>
            <p:ph type="sldImg"/>
          </p:nvPr>
        </p:nvSpPr>
        <p:spPr>
          <a:xfrm>
            <a:off x="2752725" y="539750"/>
            <a:ext cx="4727575" cy="2660650"/>
          </a:xfrm>
        </p:spPr>
      </p:sp>
      <p:sp>
        <p:nvSpPr>
          <p:cNvPr id="100356" name="Rectangle 3">
            <a:extLst>
              <a:ext uri="{FF2B5EF4-FFF2-40B4-BE49-F238E27FC236}">
                <a16:creationId xmlns:a16="http://schemas.microsoft.com/office/drawing/2014/main" id="{4CA91B64-EB4A-4FC3-B164-42E83155B246}"/>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3132598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BAB8947A-6028-4112-A70C-C99596C086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5028906-65CC-4B79-8CA7-C512597A9ACF}" type="slidenum">
              <a:rPr lang="en-US" altLang="zh-CN"/>
              <a:pPr/>
              <a:t>132</a:t>
            </a:fld>
            <a:endParaRPr lang="en-US" altLang="zh-CN"/>
          </a:p>
        </p:txBody>
      </p:sp>
      <p:sp>
        <p:nvSpPr>
          <p:cNvPr id="102403" name="Rectangle 2">
            <a:extLst>
              <a:ext uri="{FF2B5EF4-FFF2-40B4-BE49-F238E27FC236}">
                <a16:creationId xmlns:a16="http://schemas.microsoft.com/office/drawing/2014/main" id="{D743877A-D0FB-4629-BA1D-E7FCA7B00FD3}"/>
              </a:ext>
            </a:extLst>
          </p:cNvPr>
          <p:cNvSpPr>
            <a:spLocks noGrp="1" noRot="1" noChangeAspect="1" noChangeArrowheads="1" noTextEdit="1"/>
          </p:cNvSpPr>
          <p:nvPr>
            <p:ph type="sldImg"/>
          </p:nvPr>
        </p:nvSpPr>
        <p:spPr>
          <a:xfrm>
            <a:off x="2752725" y="539750"/>
            <a:ext cx="4727575" cy="2660650"/>
          </a:xfrm>
        </p:spPr>
      </p:sp>
      <p:sp>
        <p:nvSpPr>
          <p:cNvPr id="102404" name="Rectangle 3">
            <a:extLst>
              <a:ext uri="{FF2B5EF4-FFF2-40B4-BE49-F238E27FC236}">
                <a16:creationId xmlns:a16="http://schemas.microsoft.com/office/drawing/2014/main" id="{B584D5E7-DDA7-4379-9447-B112FAF2C239}"/>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e</a:t>
            </a:r>
            <a:r>
              <a:rPr lang="zh-CN" altLang="en-US" dirty="0"/>
              <a:t>：表示由函数调用者提供环境变量表</a:t>
            </a:r>
          </a:p>
          <a:p>
            <a:endParaRPr lang="zh-CN" altLang="zh-CN" dirty="0"/>
          </a:p>
        </p:txBody>
      </p:sp>
    </p:spTree>
    <p:extLst>
      <p:ext uri="{BB962C8B-B14F-4D97-AF65-F5344CB8AC3E}">
        <p14:creationId xmlns:p14="http://schemas.microsoft.com/office/powerpoint/2010/main" val="39631672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1969C0EB-3E10-4FF5-817E-A96BE87CB8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24A321-AFC5-45FE-A2A7-23A5A21673E5}" type="slidenum">
              <a:rPr lang="en-US" altLang="zh-CN"/>
              <a:pPr/>
              <a:t>133</a:t>
            </a:fld>
            <a:endParaRPr lang="en-US" altLang="zh-CN"/>
          </a:p>
        </p:txBody>
      </p:sp>
      <p:sp>
        <p:nvSpPr>
          <p:cNvPr id="104451" name="Rectangle 2">
            <a:extLst>
              <a:ext uri="{FF2B5EF4-FFF2-40B4-BE49-F238E27FC236}">
                <a16:creationId xmlns:a16="http://schemas.microsoft.com/office/drawing/2014/main" id="{4ADDD88A-B280-4F38-A938-67D0BE27A984}"/>
              </a:ext>
            </a:extLst>
          </p:cNvPr>
          <p:cNvSpPr>
            <a:spLocks noGrp="1" noRot="1" noChangeAspect="1" noChangeArrowheads="1" noTextEdit="1"/>
          </p:cNvSpPr>
          <p:nvPr>
            <p:ph type="sldImg"/>
          </p:nvPr>
        </p:nvSpPr>
        <p:spPr>
          <a:xfrm>
            <a:off x="2752725" y="539750"/>
            <a:ext cx="4727575" cy="2660650"/>
          </a:xfrm>
        </p:spPr>
      </p:sp>
      <p:sp>
        <p:nvSpPr>
          <p:cNvPr id="104452" name="Rectangle 3">
            <a:extLst>
              <a:ext uri="{FF2B5EF4-FFF2-40B4-BE49-F238E27FC236}">
                <a16:creationId xmlns:a16="http://schemas.microsoft.com/office/drawing/2014/main" id="{DA36720B-BA9B-420E-847C-FF23BEC82D8B}"/>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zh-CN"/>
          </a:p>
        </p:txBody>
      </p:sp>
    </p:spTree>
    <p:extLst>
      <p:ext uri="{BB962C8B-B14F-4D97-AF65-F5344CB8AC3E}">
        <p14:creationId xmlns:p14="http://schemas.microsoft.com/office/powerpoint/2010/main" val="18386113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3618F295-2662-481A-881C-459B25C69B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868866-D55B-419F-B559-431CD5572E08}" type="slidenum">
              <a:rPr lang="en-US" altLang="zh-CN"/>
              <a:pPr/>
              <a:t>134</a:t>
            </a:fld>
            <a:endParaRPr lang="en-US" altLang="zh-CN"/>
          </a:p>
        </p:txBody>
      </p:sp>
      <p:sp>
        <p:nvSpPr>
          <p:cNvPr id="106499" name="Rectangle 2">
            <a:extLst>
              <a:ext uri="{FF2B5EF4-FFF2-40B4-BE49-F238E27FC236}">
                <a16:creationId xmlns:a16="http://schemas.microsoft.com/office/drawing/2014/main" id="{3544E0C8-E000-4466-8D44-62308610036A}"/>
              </a:ext>
            </a:extLst>
          </p:cNvPr>
          <p:cNvSpPr>
            <a:spLocks noGrp="1" noRot="1" noChangeAspect="1" noChangeArrowheads="1" noTextEdit="1"/>
          </p:cNvSpPr>
          <p:nvPr>
            <p:ph type="sldImg"/>
          </p:nvPr>
        </p:nvSpPr>
        <p:spPr>
          <a:xfrm>
            <a:off x="2752725" y="539750"/>
            <a:ext cx="4727575" cy="2660650"/>
          </a:xfrm>
        </p:spPr>
      </p:sp>
      <p:sp>
        <p:nvSpPr>
          <p:cNvPr id="106500" name="Rectangle 3">
            <a:extLst>
              <a:ext uri="{FF2B5EF4-FFF2-40B4-BE49-F238E27FC236}">
                <a16:creationId xmlns:a16="http://schemas.microsoft.com/office/drawing/2014/main" id="{08D3626A-5B72-4623-99B2-34BA6AE4838E}"/>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lvl="1">
              <a:defRPr/>
            </a:pPr>
            <a:r>
              <a:rPr lang="en-US" altLang="zh-CN" sz="2800" dirty="0"/>
              <a:t>l</a:t>
            </a:r>
            <a:r>
              <a:rPr lang="zh-CN" altLang="en-US" sz="2800" dirty="0"/>
              <a:t>：表示</a:t>
            </a:r>
            <a:r>
              <a:rPr lang="en-US" altLang="zh-CN" sz="2800" dirty="0"/>
              <a:t>list</a:t>
            </a:r>
            <a:r>
              <a:rPr lang="zh-CN" altLang="en-US" sz="2800" dirty="0"/>
              <a:t>，每个命令行参数都说明为一个单独的参数</a:t>
            </a:r>
          </a:p>
          <a:p>
            <a:pPr lvl="1">
              <a:defRPr/>
            </a:pPr>
            <a:r>
              <a:rPr lang="en-US" altLang="zh-CN" sz="2800" dirty="0"/>
              <a:t>v</a:t>
            </a:r>
            <a:r>
              <a:rPr lang="zh-CN" altLang="en-US" sz="2800" dirty="0"/>
              <a:t>：表示</a:t>
            </a:r>
            <a:r>
              <a:rPr lang="en-US" altLang="zh-CN" sz="2800" dirty="0"/>
              <a:t>vector</a:t>
            </a:r>
            <a:r>
              <a:rPr lang="zh-CN" altLang="en-US" sz="2800" dirty="0"/>
              <a:t>，命令行参数放在数组中</a:t>
            </a:r>
          </a:p>
          <a:p>
            <a:pPr lvl="1">
              <a:defRPr/>
            </a:pPr>
            <a:r>
              <a:rPr lang="en-US" altLang="zh-CN" sz="2800" dirty="0"/>
              <a:t>e</a:t>
            </a:r>
            <a:r>
              <a:rPr lang="zh-CN" altLang="en-US" sz="2800" dirty="0"/>
              <a:t>：表示由函数调用者提供环境变量表</a:t>
            </a:r>
          </a:p>
          <a:p>
            <a:pPr lvl="1">
              <a:defRPr/>
            </a:pPr>
            <a:r>
              <a:rPr lang="en-US" altLang="zh-CN" sz="2800" dirty="0"/>
              <a:t>p</a:t>
            </a:r>
            <a:r>
              <a:rPr lang="zh-CN" altLang="en-US" sz="2800" dirty="0"/>
              <a:t>：表示通过环境变量</a:t>
            </a:r>
            <a:r>
              <a:rPr lang="en-US" altLang="zh-CN" sz="2800" dirty="0"/>
              <a:t>PATH</a:t>
            </a:r>
            <a:r>
              <a:rPr lang="zh-CN" altLang="en-US" sz="2800" dirty="0"/>
              <a:t>来指定路径，查找可执行文件</a:t>
            </a:r>
          </a:p>
          <a:p>
            <a:endParaRPr lang="zh-CN" altLang="zh-CN" dirty="0"/>
          </a:p>
        </p:txBody>
      </p:sp>
    </p:spTree>
    <p:extLst>
      <p:ext uri="{BB962C8B-B14F-4D97-AF65-F5344CB8AC3E}">
        <p14:creationId xmlns:p14="http://schemas.microsoft.com/office/powerpoint/2010/main" val="6710215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不管是哪种退出方式，系统最终都会执行内核中的同一代码。这段代码用来关闭进程所有已打开的文件描述符，释放它所占用的内存和其他资源</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136</a:t>
            </a:fld>
            <a:endParaRPr lang="zh-CN" altLang="en-US" dirty="0"/>
          </a:p>
        </p:txBody>
      </p:sp>
    </p:spTree>
    <p:extLst>
      <p:ext uri="{BB962C8B-B14F-4D97-AF65-F5344CB8AC3E}">
        <p14:creationId xmlns:p14="http://schemas.microsoft.com/office/powerpoint/2010/main" val="13155552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5A12793F-9D2A-4DF7-AD05-A6A573549D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a:solidFill>
                  <a:schemeClr val="tx1"/>
                </a:solidFill>
                <a:latin typeface="Arial" panose="020B0604020202020204" pitchFamily="34" charset="0"/>
                <a:ea typeface="宋体" panose="02010600030101010101" pitchFamily="2" charset="-122"/>
              </a:defRPr>
            </a:lvl1pPr>
            <a:lvl2pPr marL="742950" indent="-285750" defTabSz="974725">
              <a:defRPr>
                <a:solidFill>
                  <a:schemeClr val="tx1"/>
                </a:solidFill>
                <a:latin typeface="Arial" panose="020B0604020202020204" pitchFamily="34" charset="0"/>
                <a:ea typeface="宋体" panose="02010600030101010101" pitchFamily="2" charset="-122"/>
              </a:defRPr>
            </a:lvl2pPr>
            <a:lvl3pPr marL="1143000" indent="-228600" defTabSz="974725">
              <a:defRPr>
                <a:solidFill>
                  <a:schemeClr val="tx1"/>
                </a:solidFill>
                <a:latin typeface="Arial" panose="020B0604020202020204" pitchFamily="34" charset="0"/>
                <a:ea typeface="宋体" panose="02010600030101010101" pitchFamily="2" charset="-122"/>
              </a:defRPr>
            </a:lvl3pPr>
            <a:lvl4pPr marL="1600200" indent="-228600" defTabSz="974725">
              <a:defRPr>
                <a:solidFill>
                  <a:schemeClr val="tx1"/>
                </a:solidFill>
                <a:latin typeface="Arial" panose="020B0604020202020204" pitchFamily="34" charset="0"/>
                <a:ea typeface="宋体" panose="02010600030101010101" pitchFamily="2" charset="-122"/>
              </a:defRPr>
            </a:lvl4pPr>
            <a:lvl5pPr marL="2057400" indent="-228600" defTabSz="974725">
              <a:defRPr>
                <a:solidFill>
                  <a:schemeClr val="tx1"/>
                </a:solidFill>
                <a:latin typeface="Arial" panose="020B0604020202020204" pitchFamily="34" charset="0"/>
                <a:ea typeface="宋体" panose="02010600030101010101" pitchFamily="2" charset="-122"/>
              </a:defRPr>
            </a:lvl5pPr>
            <a:lvl6pPr marL="25146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74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CB23B2-CF1B-4391-B9F4-12A845DC7BD6}" type="slidenum">
              <a:rPr lang="en-US" altLang="zh-CN"/>
              <a:pPr/>
              <a:t>138</a:t>
            </a:fld>
            <a:endParaRPr lang="en-US" altLang="zh-CN"/>
          </a:p>
        </p:txBody>
      </p:sp>
      <p:sp>
        <p:nvSpPr>
          <p:cNvPr id="113667" name="Rectangle 2">
            <a:extLst>
              <a:ext uri="{FF2B5EF4-FFF2-40B4-BE49-F238E27FC236}">
                <a16:creationId xmlns:a16="http://schemas.microsoft.com/office/drawing/2014/main" id="{2A4BD9A0-C5D7-48F6-B73C-C101836BFF42}"/>
              </a:ext>
            </a:extLst>
          </p:cNvPr>
          <p:cNvSpPr>
            <a:spLocks noGrp="1" noRot="1" noChangeAspect="1" noChangeArrowheads="1" noTextEdit="1"/>
          </p:cNvSpPr>
          <p:nvPr>
            <p:ph type="sldImg"/>
          </p:nvPr>
        </p:nvSpPr>
        <p:spPr>
          <a:xfrm>
            <a:off x="2752725" y="539750"/>
            <a:ext cx="4727575" cy="2660650"/>
          </a:xfrm>
        </p:spPr>
      </p:sp>
      <p:sp>
        <p:nvSpPr>
          <p:cNvPr id="113668" name="Rectangle 3">
            <a:extLst>
              <a:ext uri="{FF2B5EF4-FFF2-40B4-BE49-F238E27FC236}">
                <a16:creationId xmlns:a16="http://schemas.microsoft.com/office/drawing/2014/main" id="{EBFA29AC-5B1F-4BF4-82BC-3F4760FAE5A9}"/>
              </a:ext>
            </a:extLst>
          </p:cNvPr>
          <p:cNvSpPr>
            <a:spLocks noGrp="1" noChangeArrowheads="1"/>
          </p:cNvSpPr>
          <p:nvPr>
            <p:ph type="body" idx="1"/>
          </p:nvPr>
        </p:nvSpPr>
        <p:spPr>
          <a:xfrm>
            <a:off x="1023938" y="3371850"/>
            <a:ext cx="8186737" cy="313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r>
              <a:rPr lang="en-US" altLang="zh-CN" sz="1200" dirty="0"/>
              <a:t>exit </a:t>
            </a:r>
            <a:r>
              <a:rPr lang="zh-CN" altLang="en-US" sz="1200" dirty="0"/>
              <a:t>和</a:t>
            </a:r>
            <a:r>
              <a:rPr lang="en-US" altLang="zh-CN" sz="1200" dirty="0"/>
              <a:t>_exit </a:t>
            </a:r>
            <a:r>
              <a:rPr lang="zh-CN" altLang="en-US" sz="1200" dirty="0"/>
              <a:t>函数都是用来终止进程的。当程序执行到 </a:t>
            </a:r>
            <a:r>
              <a:rPr lang="en-US" altLang="zh-CN" sz="1200" dirty="0"/>
              <a:t>exit </a:t>
            </a:r>
            <a:r>
              <a:rPr lang="zh-CN" altLang="en-US" sz="1200" dirty="0"/>
              <a:t>或</a:t>
            </a:r>
            <a:r>
              <a:rPr lang="en-US" altLang="zh-CN" sz="1200" dirty="0"/>
              <a:t>_exit </a:t>
            </a:r>
            <a:r>
              <a:rPr lang="zh-CN" altLang="en-US" sz="1200" dirty="0"/>
              <a:t>时，系统无条件地停止剩下所有操作，清除各种数据结构，并终止本进程的运行。</a:t>
            </a:r>
            <a:endParaRPr lang="en-US" altLang="zh-CN" sz="1200" dirty="0"/>
          </a:p>
          <a:p>
            <a:pPr eaLnBrk="1" hangingPunct="1"/>
            <a:endParaRPr lang="en-US" altLang="zh-CN" sz="1200" dirty="0"/>
          </a:p>
          <a:p>
            <a:endParaRPr lang="zh-CN" altLang="zh-CN" dirty="0"/>
          </a:p>
        </p:txBody>
      </p:sp>
    </p:spTree>
    <p:extLst>
      <p:ext uri="{BB962C8B-B14F-4D97-AF65-F5344CB8AC3E}">
        <p14:creationId xmlns:p14="http://schemas.microsoft.com/office/powerpoint/2010/main" val="13985571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exit.c</a:t>
            </a:r>
            <a:r>
              <a:rPr lang="en-US" altLang="zh-CN" dirty="0"/>
              <a:t> </a:t>
            </a:r>
            <a:r>
              <a:rPr lang="zh-CN" altLang="en-US" dirty="0"/>
              <a:t>和 </a:t>
            </a:r>
            <a:r>
              <a:rPr lang="en-US" altLang="zh-CN" dirty="0"/>
              <a:t>_</a:t>
            </a:r>
            <a:r>
              <a:rPr lang="en-US" altLang="zh-CN" dirty="0" err="1"/>
              <a:t>exit.c</a:t>
            </a:r>
            <a:endParaRPr lang="en-US" altLang="zh-CN" dirty="0"/>
          </a:p>
          <a:p>
            <a:r>
              <a:rPr lang="en-US" altLang="zh-CN" sz="1800" b="0" i="0" u="none" strike="noStrike" baseline="0" dirty="0" err="1">
                <a:solidFill>
                  <a:srgbClr val="000000"/>
                </a:solidFill>
                <a:latin typeface="宋体" panose="02010600030101010101" pitchFamily="2" charset="-122"/>
                <a:ea typeface="宋体" panose="02010600030101010101" pitchFamily="2" charset="-122"/>
              </a:rPr>
              <a:t>printf</a:t>
            </a:r>
            <a:r>
              <a:rPr lang="zh-CN" altLang="en-US" sz="1800" b="0" i="0" u="none" strike="noStrike" baseline="0" dirty="0">
                <a:solidFill>
                  <a:srgbClr val="000000"/>
                </a:solidFill>
                <a:latin typeface="宋体" panose="02010600030101010101" pitchFamily="2" charset="-122"/>
                <a:ea typeface="宋体" panose="02010600030101010101" pitchFamily="2" charset="-122"/>
              </a:rPr>
              <a:t>函数就是使用缓冲</a:t>
            </a:r>
            <a:r>
              <a:rPr lang="en-US" altLang="zh-CN" sz="1800" b="0" i="0" u="none" strike="noStrike" baseline="0" dirty="0">
                <a:solidFill>
                  <a:srgbClr val="000000"/>
                </a:solidFill>
                <a:latin typeface="宋体" panose="02010600030101010101" pitchFamily="2" charset="-122"/>
                <a:ea typeface="宋体" panose="02010600030101010101" pitchFamily="2" charset="-122"/>
              </a:rPr>
              <a:t>I/O</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的方式，该函数在遇到“</a:t>
            </a:r>
            <a:r>
              <a:rPr lang="en-US" altLang="zh-CN" sz="1800" b="0" i="0" u="none" strike="noStrike" baseline="0" dirty="0">
                <a:solidFill>
                  <a:srgbClr val="000000"/>
                </a:solidFill>
                <a:latin typeface="宋体" panose="02010600030101010101" pitchFamily="2" charset="-122"/>
                <a:ea typeface="宋体" panose="02010600030101010101" pitchFamily="2" charset="-122"/>
              </a:rPr>
              <a:t>\n”</a:t>
            </a:r>
            <a:r>
              <a:rPr lang="zh-CN" altLang="en-US" sz="1800" b="0" i="0" u="none" strike="noStrike" baseline="0" dirty="0">
                <a:solidFill>
                  <a:srgbClr val="000000"/>
                </a:solidFill>
                <a:latin typeface="宋体" panose="02010600030101010101" pitchFamily="2" charset="-122"/>
                <a:ea typeface="宋体" panose="02010600030101010101" pitchFamily="2" charset="-122"/>
              </a:rPr>
              <a:t>换行符时自动的从缓冲区中将记录读出。所以</a:t>
            </a:r>
            <a:r>
              <a:rPr lang="en-US" altLang="zh-CN" sz="1800" b="0" i="0" u="none" strike="noStrike" baseline="0" dirty="0">
                <a:solidFill>
                  <a:srgbClr val="000000"/>
                </a:solidFill>
                <a:latin typeface="宋体" panose="02010600030101010101" pitchFamily="2" charset="-122"/>
                <a:ea typeface="宋体" panose="02010600030101010101" pitchFamily="2" charset="-122"/>
              </a:rPr>
              <a:t>exit()</a:t>
            </a:r>
            <a:r>
              <a:rPr lang="zh-CN" altLang="en-US" sz="1800" b="0" i="0" u="none" strike="noStrike" baseline="0" dirty="0">
                <a:solidFill>
                  <a:srgbClr val="000000"/>
                </a:solidFill>
                <a:latin typeface="宋体" panose="02010600030101010101" pitchFamily="2" charset="-122"/>
                <a:ea typeface="宋体" panose="02010600030101010101" pitchFamily="2" charset="-122"/>
              </a:rPr>
              <a:t>将缓冲区的数据写完后才退出，而</a:t>
            </a:r>
            <a:r>
              <a:rPr lang="en-US" altLang="zh-CN" sz="1800" b="0" i="0" u="none" strike="noStrike" baseline="0" dirty="0">
                <a:solidFill>
                  <a:srgbClr val="000000"/>
                </a:solidFill>
                <a:latin typeface="宋体" panose="02010600030101010101" pitchFamily="2" charset="-122"/>
                <a:ea typeface="宋体" panose="02010600030101010101" pitchFamily="2" charset="-122"/>
              </a:rPr>
              <a:t>_exit()</a:t>
            </a:r>
            <a:r>
              <a:rPr lang="zh-CN" altLang="en-US" sz="1800" b="0" i="0" u="none" strike="noStrike" baseline="0" dirty="0">
                <a:solidFill>
                  <a:srgbClr val="000000"/>
                </a:solidFill>
                <a:latin typeface="宋体" panose="02010600030101010101" pitchFamily="2" charset="-122"/>
                <a:ea typeface="宋体" panose="02010600030101010101" pitchFamily="2" charset="-122"/>
              </a:rPr>
              <a:t>函数直接退出。</a:t>
            </a:r>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139</a:t>
            </a:fld>
            <a:endParaRPr lang="zh-CN" altLang="en-US" dirty="0"/>
          </a:p>
        </p:txBody>
      </p:sp>
    </p:spTree>
    <p:extLst>
      <p:ext uri="{BB962C8B-B14F-4D97-AF65-F5344CB8AC3E}">
        <p14:creationId xmlns:p14="http://schemas.microsoft.com/office/powerpoint/2010/main" val="291982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5" name="组 4"/>
          <p:cNvGrpSpPr/>
          <p:nvPr userDrawn="1"/>
        </p:nvGrpSpPr>
        <p:grpSpPr bwMode="hidden">
          <a:xfrm>
            <a:off x="-2" y="0"/>
            <a:ext cx="12192003"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609565" y="3421154"/>
            <a:ext cx="10928729" cy="1871475"/>
          </a:xfrm>
          <a:prstGeom prst="rect">
            <a:avLst/>
          </a:prstGeom>
        </p:spPr>
        <p:txBody>
          <a:bodyPr rtlCol="0" anchor="b">
            <a:noAutofit/>
          </a:bodyPr>
          <a:lstStyle>
            <a:lvl1pPr algn="ctr">
              <a:lnSpc>
                <a:spcPct val="100000"/>
              </a:lnSpc>
              <a:defRPr sz="540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1293847" y="5432564"/>
            <a:ext cx="9604311" cy="457200"/>
          </a:xfrm>
          <a:prstGeom prst="rect">
            <a:avLst/>
          </a:prstGeom>
        </p:spPr>
        <p:txBody>
          <a:bodyPr rtlCol="0">
            <a:normAutofit/>
          </a:bodyPr>
          <a:lstStyle>
            <a:lvl1pPr marL="0" indent="0" algn="just">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rtl="0"/>
            <a:r>
              <a:rPr lang="zh-CN" altLang="en-US" noProof="0" dirty="0"/>
              <a:t>单击以编辑母版副标题样式</a:t>
            </a:r>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615951" y="156092"/>
            <a:ext cx="9032196"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2" y="0"/>
            <a:ext cx="12192003"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4652148" y="0"/>
            <a:ext cx="7537035"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53939" y="256446"/>
            <a:ext cx="4020263" cy="1560870"/>
          </a:xfrm>
          <a:prstGeom prst="rect">
            <a:avLst/>
          </a:prstGeom>
        </p:spPr>
        <p:txBody>
          <a:bodyPr rtlCol="0" anchor="b">
            <a:normAutofit/>
          </a:bodyPr>
          <a:lstStyle>
            <a:lvl1pPr>
              <a:defRPr sz="32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253940" y="2103379"/>
            <a:ext cx="4013441" cy="4093648"/>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rtl="0"/>
            <a:r>
              <a:rPr lang="zh-CN" altLang="en-US" noProof="0" dirty="0"/>
              <a:t>编辑母版文本样式</a:t>
            </a:r>
          </a:p>
        </p:txBody>
      </p:sp>
      <p:cxnSp>
        <p:nvCxnSpPr>
          <p:cNvPr id="60" name="直接连接符 59"/>
          <p:cNvCxnSpPr>
            <a:cxnSpLocks/>
          </p:cNvCxnSpPr>
          <p:nvPr userDrawn="1"/>
        </p:nvCxnSpPr>
        <p:spPr>
          <a:xfrm>
            <a:off x="253939" y="1973877"/>
            <a:ext cx="400350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5760247" y="7835016"/>
            <a:ext cx="6128031"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148113" y="6390874"/>
            <a:ext cx="2055651"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2024年2月18日 Sunday</a:t>
            </a:fld>
            <a:endParaRPr lang="zh-CN" altLang="en-US" dirty="0"/>
          </a:p>
        </p:txBody>
      </p:sp>
      <p:sp>
        <p:nvSpPr>
          <p:cNvPr id="8" name="幻灯片编号占位符 7"/>
          <p:cNvSpPr>
            <a:spLocks noGrp="1"/>
          </p:cNvSpPr>
          <p:nvPr>
            <p:ph type="sldNum" sz="quarter" idx="12"/>
          </p:nvPr>
        </p:nvSpPr>
        <p:spPr>
          <a:xfrm>
            <a:off x="11110640" y="6502497"/>
            <a:ext cx="918883"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4965859" y="362930"/>
            <a:ext cx="6701535" cy="6027931"/>
          </a:xfrm>
          <a:prstGeom prst="rect">
            <a:avLst/>
          </a:prstGeom>
        </p:spPr>
        <p:txBody>
          <a:bodyPr/>
          <a:lstStyle/>
          <a:p>
            <a:endParaRPr lang="zh-CN" alt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949571" y="1311569"/>
            <a:ext cx="10770648" cy="5157643"/>
          </a:xfrm>
          <a:prstGeom prst="rect">
            <a:avLst/>
          </a:prstGeom>
        </p:spPr>
        <p:txBody>
          <a:bodyPr/>
          <a:lstStyle>
            <a:lvl1pPr eaLnBrk="1" hangingPunct="1">
              <a:lnSpc>
                <a:spcPct val="100000"/>
              </a:lnSpc>
              <a:defRPr sz="3200" b="1">
                <a:latin typeface="Microsoft YaHei" panose="020B0503020204020204" pitchFamily="34" charset="-122"/>
                <a:ea typeface="Microsoft YaHei" panose="020B0503020204020204" pitchFamily="34" charset="-122"/>
              </a:defRPr>
            </a:lvl1pPr>
            <a:lvl2pPr eaLnBrk="1" hangingPunct="1">
              <a:lnSpc>
                <a:spcPct val="100000"/>
              </a:lnSpc>
              <a:defRPr sz="2800" b="1">
                <a:latin typeface="微软雅黑" panose="020B0503020204020204" pitchFamily="34" charset="-122"/>
                <a:ea typeface="微软雅黑" panose="020B0503020204020204" pitchFamily="34" charset="-122"/>
              </a:defRPr>
            </a:lvl2pPr>
            <a:lvl3pPr eaLnBrk="1" hangingPunct="1">
              <a:lnSpc>
                <a:spcPct val="100000"/>
              </a:lnSpc>
              <a:defRPr sz="2400" b="1"/>
            </a:lvl3pPr>
            <a:lvl4pPr eaLnBrk="1" hangingPunct="1">
              <a:lnSpc>
                <a:spcPct val="100000"/>
              </a:lnSpc>
              <a:defRPr sz="2000" b="1"/>
            </a:lvl4pPr>
            <a:lvl5pPr eaLnBrk="1" hangingPunct="1">
              <a:lnSpc>
                <a:spcPct val="100000"/>
              </a:lnSpc>
              <a:defRPr sz="18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295469" y="188915"/>
            <a:ext cx="9774049" cy="549275"/>
          </a:xfrm>
          <a:prstGeom prst="rect">
            <a:avLst/>
          </a:prstGeom>
        </p:spPr>
        <p:txBody>
          <a:bodyPr/>
          <a:lstStyle>
            <a:lvl1pPr algn="ct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10032437" y="6444044"/>
            <a:ext cx="1579278" cy="369332"/>
          </a:xfrm>
          <a:prstGeom prst="rect">
            <a:avLst/>
          </a:prstGeom>
          <a:noFill/>
        </p:spPr>
        <p:txBody>
          <a:bodyPr wrap="none" rtlCol="0">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07" y="-1"/>
            <a:ext cx="1141756"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5466" y="911864"/>
            <a:ext cx="10169705"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9"/>
            <a:ext cx="360485" cy="5563965"/>
          </a:xfrm>
          <a:prstGeom prst="rect">
            <a:avLst/>
          </a:prstGeom>
        </p:spPr>
      </p:pic>
    </p:spTree>
    <p:extLst>
      <p:ext uri="{BB962C8B-B14F-4D97-AF65-F5344CB8AC3E}">
        <p14:creationId xmlns:p14="http://schemas.microsoft.com/office/powerpoint/2010/main" val="3592096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1063871" y="1311569"/>
            <a:ext cx="5196255" cy="5157643"/>
          </a:xfrm>
          <a:prstGeom prst="rect">
            <a:avLst/>
          </a:prstGeom>
        </p:spPr>
        <p:txBody>
          <a:bodyPr/>
          <a:lstStyle>
            <a:lvl1pPr eaLnBrk="1" hangingPunct="1">
              <a:defRPr sz="3200" b="1">
                <a:latin typeface="Microsoft YaHei" panose="020B0503020204020204" pitchFamily="34" charset="-122"/>
                <a:ea typeface="Microsoft YaHei" panose="020B0503020204020204" pitchFamily="34" charset="-122"/>
              </a:defRPr>
            </a:lvl1pPr>
            <a:lvl2pPr eaLnBrk="1" hangingPunct="1">
              <a:defRPr sz="2400" b="1">
                <a:latin typeface="Microsoft YaHei" panose="020B0503020204020204" pitchFamily="34" charset="-122"/>
                <a:ea typeface="Microsoft YaHei" panose="020B0503020204020204" pitchFamily="34" charset="-122"/>
              </a:defRPr>
            </a:lvl2pPr>
            <a:lvl3pPr eaLnBrk="1" hangingPunct="1">
              <a:defRPr b="1">
                <a:latin typeface="Microsoft YaHei" panose="020B0503020204020204" pitchFamily="34" charset="-122"/>
                <a:ea typeface="Microsoft YaHei" panose="020B0503020204020204" pitchFamily="34" charset="-122"/>
              </a:defRPr>
            </a:lvl3pPr>
            <a:lvl4pPr eaLnBrk="1" hangingPunct="1">
              <a:defRPr b="1">
                <a:latin typeface="Microsoft YaHei" panose="020B0503020204020204" pitchFamily="34" charset="-122"/>
                <a:ea typeface="Microsoft YaHei" panose="020B0503020204020204" pitchFamily="34" charset="-122"/>
              </a:defRPr>
            </a:lvl4pPr>
            <a:lvl5pPr eaLnBrk="1" hangingPunct="1">
              <a:defRPr b="1">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295469" y="188915"/>
            <a:ext cx="10536049" cy="549275"/>
          </a:xfrm>
          <a:prstGeom prst="rect">
            <a:avLst/>
          </a:prstGeom>
        </p:spPr>
        <p:txBody>
          <a:bodyPr/>
          <a:lstStyle>
            <a:lvl1pPr algn="ctr">
              <a:defRPr sz="2800">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10032437" y="6444044"/>
            <a:ext cx="1569660" cy="369332"/>
          </a:xfrm>
          <a:prstGeom prst="rect">
            <a:avLst/>
          </a:prstGeom>
          <a:noFill/>
        </p:spPr>
        <p:txBody>
          <a:bodyPr wrap="none" rtlCol="0">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333399">
                    <a:lumMod val="75000"/>
                  </a:srgbClr>
                </a:solidFill>
                <a:effectLst/>
                <a:uLnTx/>
                <a:uFillTx/>
                <a:latin typeface="Microsoft YaHei" panose="020B0503020204020204" pitchFamily="34" charset="-122"/>
                <a:ea typeface="Microsoft YaHei" panose="020B0503020204020204" pitchFamily="34" charset="-122"/>
                <a:cs typeface="+mn-cs"/>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07" y="-1"/>
            <a:ext cx="1141756"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5466" y="911864"/>
            <a:ext cx="10169705"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6681790" y="1311568"/>
            <a:ext cx="5343959" cy="5132479"/>
          </a:xfrm>
          <a:prstGeom prst="rect">
            <a:avLst/>
          </a:prstGeom>
        </p:spPr>
        <p:txBody>
          <a:bodyPr/>
          <a:lstStyle>
            <a:lvl1pPr>
              <a:defRPr>
                <a:latin typeface="Microsoft YaHei" panose="020B0503020204020204" pitchFamily="34" charset="-122"/>
                <a:ea typeface="Microsoft YaHei" panose="020B0503020204020204" pitchFamily="34" charset="-122"/>
              </a:defRPr>
            </a:lvl1p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9"/>
            <a:ext cx="360485" cy="5563965"/>
          </a:xfrm>
          <a:prstGeom prst="rect">
            <a:avLst/>
          </a:prstGeom>
        </p:spPr>
      </p:pic>
    </p:spTree>
    <p:extLst>
      <p:ext uri="{BB962C8B-B14F-4D97-AF65-F5344CB8AC3E}">
        <p14:creationId xmlns:p14="http://schemas.microsoft.com/office/powerpoint/2010/main" val="393795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3" y="0"/>
            <a:ext cx="5202767" cy="668780"/>
          </a:xfrm>
          <a:prstGeom prst="rect">
            <a:avLst/>
          </a:prstGeom>
        </p:spPr>
        <p:txBody>
          <a:bodyPr rtlCol="0"/>
          <a:lstStyle>
            <a:lvl1pPr>
              <a:lnSpc>
                <a:spcPct val="130000"/>
              </a:lnSpc>
              <a:defRPr sz="3200">
                <a:latin typeface="Microsoft YaHei" panose="020B0503020204020204" pitchFamily="34" charset="-122"/>
                <a:ea typeface="Microsoft YaHei" panose="020B0503020204020204" pitchFamily="34" charset="-122"/>
              </a:defRPr>
            </a:lvl1pPr>
          </a:lstStyle>
          <a:p>
            <a:pPr rtl="0"/>
            <a:r>
              <a:rPr lang="zh-CN" altLang="en-US" dirty="0"/>
              <a:t>单击此处编辑母版标题样式</a:t>
            </a:r>
          </a:p>
        </p:txBody>
      </p:sp>
      <p:sp>
        <p:nvSpPr>
          <p:cNvPr id="8" name="矩形 7"/>
          <p:cNvSpPr/>
          <p:nvPr userDrawn="1"/>
        </p:nvSpPr>
        <p:spPr>
          <a:xfrm>
            <a:off x="2" y="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Microsoft YaHei" panose="020B0503020204020204" pitchFamily="34" charset="-122"/>
              <a:ea typeface="Microsoft YaHei" panose="020B0503020204020204" pitchFamily="34" charset="-122"/>
            </a:endParaRPr>
          </a:p>
        </p:txBody>
      </p:sp>
      <p:sp>
        <p:nvSpPr>
          <p:cNvPr id="4" name="内容占位符 2">
            <a:extLst>
              <a:ext uri="{FF2B5EF4-FFF2-40B4-BE49-F238E27FC236}">
                <a16:creationId xmlns:a16="http://schemas.microsoft.com/office/drawing/2014/main" id="{72AD38CD-DEEA-4237-8C89-6CDAF7B31787}"/>
              </a:ext>
            </a:extLst>
          </p:cNvPr>
          <p:cNvSpPr>
            <a:spLocks noGrp="1"/>
          </p:cNvSpPr>
          <p:nvPr>
            <p:ph idx="1"/>
          </p:nvPr>
        </p:nvSpPr>
        <p:spPr>
          <a:xfrm>
            <a:off x="483580" y="993531"/>
            <a:ext cx="11236641" cy="5475677"/>
          </a:xfrm>
          <a:prstGeom prst="rect">
            <a:avLst/>
          </a:prstGeom>
        </p:spPr>
        <p:txBody>
          <a:bodyPr/>
          <a:lstStyle>
            <a:lvl1pPr eaLnBrk="1" hangingPunct="1">
              <a:lnSpc>
                <a:spcPct val="100000"/>
              </a:lnSpc>
              <a:defRPr sz="3200" b="1">
                <a:latin typeface="Microsoft YaHei" panose="020B0503020204020204" pitchFamily="34" charset="-122"/>
                <a:ea typeface="Microsoft YaHei" panose="020B0503020204020204" pitchFamily="34" charset="-122"/>
              </a:defRPr>
            </a:lvl1pPr>
            <a:lvl2pPr eaLnBrk="1" hangingPunct="1">
              <a:lnSpc>
                <a:spcPct val="100000"/>
              </a:lnSpc>
              <a:defRPr sz="2800" b="1">
                <a:latin typeface="Microsoft YaHei" panose="020B0503020204020204" pitchFamily="34" charset="-122"/>
                <a:ea typeface="Microsoft YaHei" panose="020B0503020204020204" pitchFamily="34" charset="-122"/>
              </a:defRPr>
            </a:lvl2pPr>
            <a:lvl3pPr eaLnBrk="1" hangingPunct="1">
              <a:lnSpc>
                <a:spcPct val="100000"/>
              </a:lnSpc>
              <a:defRPr sz="2400" b="1">
                <a:latin typeface="Microsoft YaHei" panose="020B0503020204020204" pitchFamily="34" charset="-122"/>
                <a:ea typeface="Microsoft YaHei" panose="020B0503020204020204" pitchFamily="34" charset="-122"/>
              </a:defRPr>
            </a:lvl3pPr>
            <a:lvl4pPr eaLnBrk="1" hangingPunct="1">
              <a:lnSpc>
                <a:spcPct val="100000"/>
              </a:lnSpc>
              <a:defRPr sz="2000" b="1">
                <a:latin typeface="Microsoft YaHei" panose="020B0503020204020204" pitchFamily="34" charset="-122"/>
                <a:ea typeface="Microsoft YaHei" panose="020B0503020204020204" pitchFamily="34" charset="-122"/>
              </a:defRPr>
            </a:lvl4pPr>
            <a:lvl5pPr eaLnBrk="1" hangingPunct="1">
              <a:lnSpc>
                <a:spcPct val="100000"/>
              </a:lnSpc>
              <a:defRPr sz="1800" b="1">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标题和内容">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F9DFDC-3189-3646-AE50-ACDE70A2AAD5}"/>
              </a:ext>
            </a:extLst>
          </p:cNvPr>
          <p:cNvSpPr txBox="1"/>
          <p:nvPr userDrawn="1"/>
        </p:nvSpPr>
        <p:spPr>
          <a:xfrm>
            <a:off x="10033001" y="6443664"/>
            <a:ext cx="1184940" cy="292388"/>
          </a:xfrm>
          <a:prstGeom prst="rect">
            <a:avLst/>
          </a:prstGeom>
          <a:noFill/>
        </p:spPr>
        <p:txBody>
          <a:bodyPr wrap="none">
            <a:spAutoFit/>
          </a:bodyPr>
          <a:lstStyle>
            <a:lvl1pPr defTabSz="684213">
              <a:defRPr>
                <a:solidFill>
                  <a:schemeClr val="tx1"/>
                </a:solidFill>
                <a:latin typeface="Arial" panose="020B0604020202020204" pitchFamily="34" charset="0"/>
                <a:ea typeface="宋体" panose="02010600030101010101" pitchFamily="2" charset="-122"/>
              </a:defRPr>
            </a:lvl1pPr>
            <a:lvl2pPr marL="742950" indent="-285750" defTabSz="684213">
              <a:defRPr>
                <a:solidFill>
                  <a:schemeClr val="tx1"/>
                </a:solidFill>
                <a:latin typeface="Arial" panose="020B0604020202020204" pitchFamily="34" charset="0"/>
                <a:ea typeface="宋体" panose="02010600030101010101" pitchFamily="2" charset="-122"/>
              </a:defRPr>
            </a:lvl2pPr>
            <a:lvl3pPr marL="1143000" indent="-228600" defTabSz="684213">
              <a:defRPr>
                <a:solidFill>
                  <a:schemeClr val="tx1"/>
                </a:solidFill>
                <a:latin typeface="Arial" panose="020B0604020202020204" pitchFamily="34" charset="0"/>
                <a:ea typeface="宋体" panose="02010600030101010101" pitchFamily="2" charset="-122"/>
              </a:defRPr>
            </a:lvl3pPr>
            <a:lvl4pPr marL="1600200" indent="-228600" defTabSz="684213">
              <a:defRPr>
                <a:solidFill>
                  <a:schemeClr val="tx1"/>
                </a:solidFill>
                <a:latin typeface="Arial" panose="020B0604020202020204" pitchFamily="34" charset="0"/>
                <a:ea typeface="宋体" panose="02010600030101010101" pitchFamily="2" charset="-122"/>
              </a:defRPr>
            </a:lvl4pPr>
            <a:lvl5pPr marL="2057400" indent="-228600" defTabSz="684213">
              <a:defRPr>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300" b="1">
                <a:solidFill>
                  <a:srgbClr val="262673"/>
                </a:solidFill>
                <a:latin typeface="楷体" panose="02010609060101010101" pitchFamily="49" charset="-122"/>
                <a:ea typeface="楷体" panose="02010609060101010101" pitchFamily="49" charset="-122"/>
              </a:rPr>
              <a:t>电子科技大学</a:t>
            </a:r>
          </a:p>
        </p:txBody>
      </p:sp>
      <p:pic>
        <p:nvPicPr>
          <p:cNvPr id="6" name="Picture 9" descr="徽记">
            <a:extLst>
              <a:ext uri="{FF2B5EF4-FFF2-40B4-BE49-F238E27FC236}">
                <a16:creationId xmlns:a16="http://schemas.microsoft.com/office/drawing/2014/main" id="{7F38DB8B-05FB-2341-85A7-4E443E44AD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451" y="1"/>
            <a:ext cx="1143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63E8974C-611A-1846-BB41-F457BBAD33F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5400" y="911225"/>
            <a:ext cx="10170584"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0">
            <a:extLst>
              <a:ext uri="{FF2B5EF4-FFF2-40B4-BE49-F238E27FC236}">
                <a16:creationId xmlns:a16="http://schemas.microsoft.com/office/drawing/2014/main" id="{5C2EB374-6D4C-9C47-B371-2C0EEE5E1B1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1293813"/>
            <a:ext cx="359833"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949571" y="1311572"/>
            <a:ext cx="10770648" cy="5157643"/>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p:cNvSpPr>
            <a:spLocks noGrp="1"/>
          </p:cNvSpPr>
          <p:nvPr>
            <p:ph type="title"/>
          </p:nvPr>
        </p:nvSpPr>
        <p:spPr>
          <a:xfrm>
            <a:off x="1295474" y="188915"/>
            <a:ext cx="9774049" cy="549275"/>
          </a:xfrm>
          <a:prstGeom prst="rect">
            <a:avLst/>
          </a:prstGeom>
        </p:spPr>
        <p:txBody>
          <a:bodyPr/>
          <a:lstStyle>
            <a:lvl1pPr algn="ct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809201764"/>
      </p:ext>
    </p:extLst>
  </p:cSld>
  <p:clrMapOvr>
    <a:overrideClrMapping bg1="lt1" tx1="dk1" bg2="lt2" tx2="dk2" accent1="accent1" accent2="accent2" accent3="accent3" accent4="accent4" accent5="accent5" accent6="accent6" hlink="hlink" folHlink="folHlink"/>
  </p:clrMapOvr>
  <p:transition spd="med">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5736677-AE6C-4048-B982-297B87D161F4}"/>
              </a:ext>
            </a:extLst>
          </p:cNvPr>
          <p:cNvSpPr>
            <a:spLocks noGrp="1" noChangeArrowheads="1"/>
          </p:cNvSpPr>
          <p:nvPr>
            <p:ph type="dt" sz="half" idx="10"/>
          </p:nvPr>
        </p:nvSpPr>
        <p:spPr>
          <a:ln/>
        </p:spPr>
        <p:txBody>
          <a:bodyPr/>
          <a:lstStyle>
            <a:lvl1pPr>
              <a:defRPr/>
            </a:lvl1pPr>
          </a:lstStyle>
          <a:p>
            <a:pPr>
              <a:defRPr/>
            </a:pPr>
            <a:r>
              <a:rPr lang="en-US" altLang="zh-CN"/>
              <a:t>www.uestc.edu.cn</a:t>
            </a:r>
          </a:p>
        </p:txBody>
      </p:sp>
      <p:sp>
        <p:nvSpPr>
          <p:cNvPr id="4" name="Rectangle 5">
            <a:extLst>
              <a:ext uri="{FF2B5EF4-FFF2-40B4-BE49-F238E27FC236}">
                <a16:creationId xmlns:a16="http://schemas.microsoft.com/office/drawing/2014/main" id="{38663304-B712-4590-A23D-4A0BC93523A4}"/>
              </a:ext>
            </a:extLst>
          </p:cNvPr>
          <p:cNvSpPr>
            <a:spLocks noGrp="1" noChangeArrowheads="1"/>
          </p:cNvSpPr>
          <p:nvPr>
            <p:ph type="ftr" sz="quarter" idx="11"/>
          </p:nvPr>
        </p:nvSpPr>
        <p:spPr>
          <a:ln/>
        </p:spPr>
        <p:txBody>
          <a:bodyPr/>
          <a:lstStyle>
            <a:lvl1pPr>
              <a:defRPr/>
            </a:lvl1pPr>
          </a:lstStyle>
          <a:p>
            <a:pPr>
              <a:defRPr/>
            </a:pPr>
            <a:r>
              <a:rPr lang="en-US" altLang="zh-CN"/>
              <a:t>UESTC</a:t>
            </a:r>
          </a:p>
        </p:txBody>
      </p:sp>
      <p:sp>
        <p:nvSpPr>
          <p:cNvPr id="5" name="Rectangle 6">
            <a:extLst>
              <a:ext uri="{FF2B5EF4-FFF2-40B4-BE49-F238E27FC236}">
                <a16:creationId xmlns:a16="http://schemas.microsoft.com/office/drawing/2014/main" id="{F80F79D0-0259-4644-BBE5-DD53DC65DF6C}"/>
              </a:ext>
            </a:extLst>
          </p:cNvPr>
          <p:cNvSpPr>
            <a:spLocks noGrp="1" noChangeArrowheads="1"/>
          </p:cNvSpPr>
          <p:nvPr>
            <p:ph type="sldNum" sz="quarter" idx="12"/>
          </p:nvPr>
        </p:nvSpPr>
        <p:spPr>
          <a:ln/>
        </p:spPr>
        <p:txBody>
          <a:bodyPr/>
          <a:lstStyle>
            <a:lvl1pPr>
              <a:defRPr/>
            </a:lvl1pPr>
          </a:lstStyle>
          <a:p>
            <a:fld id="{DFF09C27-1B4E-4615-B59E-93DBE5046348}" type="slidenum">
              <a:rPr lang="en-US" altLang="zh-CN"/>
              <a:pPr/>
              <a:t>‹#›</a:t>
            </a:fld>
            <a:endParaRPr lang="en-US" altLang="zh-CN"/>
          </a:p>
        </p:txBody>
      </p:sp>
    </p:spTree>
    <p:extLst>
      <p:ext uri="{BB962C8B-B14F-4D97-AF65-F5344CB8AC3E}">
        <p14:creationId xmlns:p14="http://schemas.microsoft.com/office/powerpoint/2010/main" val="232811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95400"/>
            <a:ext cx="53848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95400"/>
            <a:ext cx="5384800" cy="493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BEA5033-AEF8-471E-8F2D-4E0D3634BDB1}"/>
              </a:ext>
            </a:extLst>
          </p:cNvPr>
          <p:cNvSpPr>
            <a:spLocks noGrp="1" noChangeArrowheads="1"/>
          </p:cNvSpPr>
          <p:nvPr>
            <p:ph type="dt" sz="half" idx="10"/>
          </p:nvPr>
        </p:nvSpPr>
        <p:spPr>
          <a:ln/>
        </p:spPr>
        <p:txBody>
          <a:bodyPr/>
          <a:lstStyle>
            <a:lvl1pPr>
              <a:defRPr/>
            </a:lvl1pPr>
          </a:lstStyle>
          <a:p>
            <a:pPr>
              <a:defRPr/>
            </a:pPr>
            <a:r>
              <a:rPr lang="en-US" altLang="zh-CN"/>
              <a:t>www.uestc.edu.cn</a:t>
            </a:r>
          </a:p>
        </p:txBody>
      </p:sp>
      <p:sp>
        <p:nvSpPr>
          <p:cNvPr id="6" name="Rectangle 5">
            <a:extLst>
              <a:ext uri="{FF2B5EF4-FFF2-40B4-BE49-F238E27FC236}">
                <a16:creationId xmlns:a16="http://schemas.microsoft.com/office/drawing/2014/main" id="{6E4E82C8-C5C4-45C6-8258-42ED369BD310}"/>
              </a:ext>
            </a:extLst>
          </p:cNvPr>
          <p:cNvSpPr>
            <a:spLocks noGrp="1" noChangeArrowheads="1"/>
          </p:cNvSpPr>
          <p:nvPr>
            <p:ph type="ftr" sz="quarter" idx="11"/>
          </p:nvPr>
        </p:nvSpPr>
        <p:spPr>
          <a:ln/>
        </p:spPr>
        <p:txBody>
          <a:bodyPr/>
          <a:lstStyle>
            <a:lvl1pPr>
              <a:defRPr/>
            </a:lvl1pPr>
          </a:lstStyle>
          <a:p>
            <a:pPr>
              <a:defRPr/>
            </a:pPr>
            <a:r>
              <a:rPr lang="en-US" altLang="zh-CN"/>
              <a:t>UESTC</a:t>
            </a:r>
          </a:p>
        </p:txBody>
      </p:sp>
      <p:sp>
        <p:nvSpPr>
          <p:cNvPr id="7" name="Rectangle 6">
            <a:extLst>
              <a:ext uri="{FF2B5EF4-FFF2-40B4-BE49-F238E27FC236}">
                <a16:creationId xmlns:a16="http://schemas.microsoft.com/office/drawing/2014/main" id="{D014A6A4-1AC1-49C4-9AE5-28C188333B10}"/>
              </a:ext>
            </a:extLst>
          </p:cNvPr>
          <p:cNvSpPr>
            <a:spLocks noGrp="1" noChangeArrowheads="1"/>
          </p:cNvSpPr>
          <p:nvPr>
            <p:ph type="sldNum" sz="quarter" idx="12"/>
          </p:nvPr>
        </p:nvSpPr>
        <p:spPr>
          <a:ln/>
        </p:spPr>
        <p:txBody>
          <a:bodyPr/>
          <a:lstStyle>
            <a:lvl1pPr>
              <a:defRPr/>
            </a:lvl1pPr>
          </a:lstStyle>
          <a:p>
            <a:fld id="{F133DD48-CF9F-4E4A-995C-95504F319007}" type="slidenum">
              <a:rPr lang="en-US" altLang="zh-CN"/>
              <a:pPr/>
              <a:t>‹#›</a:t>
            </a:fld>
            <a:endParaRPr lang="en-US" altLang="zh-CN"/>
          </a:p>
        </p:txBody>
      </p:sp>
    </p:spTree>
    <p:extLst>
      <p:ext uri="{BB962C8B-B14F-4D97-AF65-F5344CB8AC3E}">
        <p14:creationId xmlns:p14="http://schemas.microsoft.com/office/powerpoint/2010/main" val="387345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9" r:id="rId3"/>
    <p:sldLayoutId id="2147483661" r:id="rId4"/>
    <p:sldLayoutId id="2147483652" r:id="rId5"/>
    <p:sldLayoutId id="2147483662" r:id="rId6"/>
    <p:sldLayoutId id="2147483663" r:id="rId7"/>
    <p:sldLayoutId id="2147483664"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594" indent="-228594" algn="l" defTabSz="914377"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189" indent="-182875" algn="l" defTabSz="914377"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783" indent="-179384" algn="l" defTabSz="914377"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377" indent="-182875" algn="l" defTabSz="914377"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2971" indent="-179384"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566" indent="-182875"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160" indent="-179384"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754" indent="-182875"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7965" indent="0" algn="l" defTabSz="914377"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hyperlink" Target="http://msdn2.microsoft.com/en-us/library/aa813706.aspx"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8.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1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4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xml"/><Relationship Id="rId1" Type="http://schemas.openxmlformats.org/officeDocument/2006/relationships/tags" Target="../tags/tag37.xml"/><Relationship Id="rId4" Type="http://schemas.openxmlformats.org/officeDocument/2006/relationships/image" Target="../media/image42.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43.emf"/></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208.xml.rels><?xml version="1.0" encoding="UTF-8" standalone="yes"?>
<Relationships xmlns="http://schemas.openxmlformats.org/package/2006/relationships"><Relationship Id="rId2" Type="http://schemas.openxmlformats.org/officeDocument/2006/relationships/hyperlink" Target="https://blog.csdn.net/Sudley/article/details/93919227" TargetMode="Externa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3.xml"/><Relationship Id="rId1" Type="http://schemas.openxmlformats.org/officeDocument/2006/relationships/tags" Target="../tags/tag90.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3.xml"/><Relationship Id="rId1" Type="http://schemas.openxmlformats.org/officeDocument/2006/relationships/tags" Target="../tags/tag92.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3.xml"/><Relationship Id="rId1" Type="http://schemas.openxmlformats.org/officeDocument/2006/relationships/tags" Target="../tags/tag95.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3.xml"/><Relationship Id="rId1" Type="http://schemas.openxmlformats.org/officeDocument/2006/relationships/tags" Target="../tags/tag98.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3.xml"/><Relationship Id="rId1" Type="http://schemas.openxmlformats.org/officeDocument/2006/relationships/tags" Target="../tags/tag99.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3.xml"/><Relationship Id="rId1" Type="http://schemas.openxmlformats.org/officeDocument/2006/relationships/tags" Target="../tags/tag100.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3.xml"/><Relationship Id="rId1" Type="http://schemas.openxmlformats.org/officeDocument/2006/relationships/tags" Target="../tags/tag109.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3.xml"/><Relationship Id="rId1" Type="http://schemas.openxmlformats.org/officeDocument/2006/relationships/tags" Target="../tags/tag110.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3.xml"/><Relationship Id="rId1" Type="http://schemas.openxmlformats.org/officeDocument/2006/relationships/tags" Target="../tags/tag1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3.xml"/><Relationship Id="rId1" Type="http://schemas.openxmlformats.org/officeDocument/2006/relationships/tags" Target="../tags/tag112.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3.xml"/><Relationship Id="rId1" Type="http://schemas.openxmlformats.org/officeDocument/2006/relationships/tags" Target="../tags/tag1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45.png"/></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3.xml"/><Relationship Id="rId1" Type="http://schemas.openxmlformats.org/officeDocument/2006/relationships/tags" Target="../tags/tag115.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3.xml"/><Relationship Id="rId1" Type="http://schemas.openxmlformats.org/officeDocument/2006/relationships/tags" Target="../tags/tag116.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3.xml"/><Relationship Id="rId1" Type="http://schemas.openxmlformats.org/officeDocument/2006/relationships/tags" Target="../tags/tag118.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3.xml"/><Relationship Id="rId1" Type="http://schemas.openxmlformats.org/officeDocument/2006/relationships/tags" Target="../tags/tag119.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3.xml"/><Relationship Id="rId1" Type="http://schemas.openxmlformats.org/officeDocument/2006/relationships/tags" Target="../tags/tag120.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3.xml"/><Relationship Id="rId1" Type="http://schemas.openxmlformats.org/officeDocument/2006/relationships/tags" Target="../tags/tag121.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xml"/><Relationship Id="rId1" Type="http://schemas.openxmlformats.org/officeDocument/2006/relationships/tags" Target="../tags/tag122.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3.xml"/><Relationship Id="rId1" Type="http://schemas.openxmlformats.org/officeDocument/2006/relationships/tags" Target="../tags/tag123.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3.xml"/><Relationship Id="rId1" Type="http://schemas.openxmlformats.org/officeDocument/2006/relationships/tags" Target="../tags/tag124.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3.xml"/><Relationship Id="rId1" Type="http://schemas.openxmlformats.org/officeDocument/2006/relationships/tags" Target="../tags/tag125.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3.xml"/><Relationship Id="rId1" Type="http://schemas.openxmlformats.org/officeDocument/2006/relationships/tags" Target="../tags/tag126.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3.xml"/><Relationship Id="rId1" Type="http://schemas.openxmlformats.org/officeDocument/2006/relationships/tags" Target="../tags/tag127.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3.xml"/><Relationship Id="rId1" Type="http://schemas.openxmlformats.org/officeDocument/2006/relationships/tags" Target="../tags/tag128.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xml"/><Relationship Id="rId1" Type="http://schemas.openxmlformats.org/officeDocument/2006/relationships/tags" Target="../tags/tag1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3.xml"/><Relationship Id="rId1" Type="http://schemas.openxmlformats.org/officeDocument/2006/relationships/tags" Target="../tags/tag13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3.xml"/><Relationship Id="rId1" Type="http://schemas.openxmlformats.org/officeDocument/2006/relationships/tags" Target="../tags/tag136.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3.xml"/><Relationship Id="rId1" Type="http://schemas.openxmlformats.org/officeDocument/2006/relationships/tags" Target="../tags/tag137.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3.xml"/><Relationship Id="rId1" Type="http://schemas.openxmlformats.org/officeDocument/2006/relationships/tags" Target="../tags/tag138.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3.xml"/><Relationship Id="rId1" Type="http://schemas.openxmlformats.org/officeDocument/2006/relationships/tags" Target="../tags/tag140.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3.xml"/><Relationship Id="rId1" Type="http://schemas.openxmlformats.org/officeDocument/2006/relationships/tags" Target="../tags/tag141.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3.xml"/><Relationship Id="rId1" Type="http://schemas.openxmlformats.org/officeDocument/2006/relationships/tags" Target="../tags/tag142.xml"/><Relationship Id="rId4" Type="http://schemas.openxmlformats.org/officeDocument/2006/relationships/image" Target="../media/image46.png"/></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3.xml"/><Relationship Id="rId1" Type="http://schemas.openxmlformats.org/officeDocument/2006/relationships/tags" Target="../tags/tag143.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3.xml"/><Relationship Id="rId1" Type="http://schemas.openxmlformats.org/officeDocument/2006/relationships/tags" Target="../tags/tag144.xml"/><Relationship Id="rId4" Type="http://schemas.openxmlformats.org/officeDocument/2006/relationships/image" Target="../media/image47.png"/></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3.xml"/><Relationship Id="rId1" Type="http://schemas.openxmlformats.org/officeDocument/2006/relationships/tags" Target="../tags/tag145.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3.xml"/><Relationship Id="rId1" Type="http://schemas.openxmlformats.org/officeDocument/2006/relationships/tags" Target="../tags/tag146.xml"/><Relationship Id="rId4" Type="http://schemas.openxmlformats.org/officeDocument/2006/relationships/image" Target="../media/image48.GIF"/></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3.xml"/><Relationship Id="rId1" Type="http://schemas.openxmlformats.org/officeDocument/2006/relationships/tags" Target="../tags/tag147.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3.xml"/><Relationship Id="rId1" Type="http://schemas.openxmlformats.org/officeDocument/2006/relationships/tags" Target="../tags/tag148.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3.xml"/><Relationship Id="rId1" Type="http://schemas.openxmlformats.org/officeDocument/2006/relationships/tags" Target="../tags/tag149.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3.xml"/><Relationship Id="rId1" Type="http://schemas.openxmlformats.org/officeDocument/2006/relationships/tags" Target="../tags/tag150.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3.xml"/><Relationship Id="rId1" Type="http://schemas.openxmlformats.org/officeDocument/2006/relationships/tags" Target="../tags/tag151.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3.xml"/><Relationship Id="rId1" Type="http://schemas.openxmlformats.org/officeDocument/2006/relationships/tags" Target="../tags/tag153.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3.xml"/><Relationship Id="rId1" Type="http://schemas.openxmlformats.org/officeDocument/2006/relationships/tags" Target="../tags/tag154.xml"/><Relationship Id="rId4" Type="http://schemas.openxmlformats.org/officeDocument/2006/relationships/image" Target="../media/image50.png"/></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3.xml"/><Relationship Id="rId1" Type="http://schemas.openxmlformats.org/officeDocument/2006/relationships/tags" Target="../tags/tag155.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3.xml"/><Relationship Id="rId1" Type="http://schemas.openxmlformats.org/officeDocument/2006/relationships/tags" Target="../tags/tag156.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3.xml"/><Relationship Id="rId1" Type="http://schemas.openxmlformats.org/officeDocument/2006/relationships/tags" Target="../tags/tag157.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3.xml"/><Relationship Id="rId1" Type="http://schemas.openxmlformats.org/officeDocument/2006/relationships/tags" Target="../tags/tag158.xml"/><Relationship Id="rId4" Type="http://schemas.openxmlformats.org/officeDocument/2006/relationships/image" Target="../media/image51.png"/></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3.xml"/><Relationship Id="rId1" Type="http://schemas.openxmlformats.org/officeDocument/2006/relationships/tags" Target="../tags/tag15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3.xml"/><Relationship Id="rId1" Type="http://schemas.openxmlformats.org/officeDocument/2006/relationships/tags" Target="../tags/tag160.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3.xml"/><Relationship Id="rId1" Type="http://schemas.openxmlformats.org/officeDocument/2006/relationships/tags" Target="../tags/tag161.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3.xml"/><Relationship Id="rId1" Type="http://schemas.openxmlformats.org/officeDocument/2006/relationships/tags" Target="../tags/tag162.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3.xml"/><Relationship Id="rId1" Type="http://schemas.openxmlformats.org/officeDocument/2006/relationships/tags" Target="../tags/tag163.xml"/><Relationship Id="rId4" Type="http://schemas.openxmlformats.org/officeDocument/2006/relationships/image" Target="../media/image52.png"/></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3.xml"/><Relationship Id="rId1" Type="http://schemas.openxmlformats.org/officeDocument/2006/relationships/tags" Target="../tags/tag164.xml"/></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3.xml"/><Relationship Id="rId1" Type="http://schemas.openxmlformats.org/officeDocument/2006/relationships/tags" Target="../tags/tag165.xml"/></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3.xml"/><Relationship Id="rId1" Type="http://schemas.openxmlformats.org/officeDocument/2006/relationships/tags" Target="../tags/tag166.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3.xml"/><Relationship Id="rId1" Type="http://schemas.openxmlformats.org/officeDocument/2006/relationships/tags" Target="../tags/tag167.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3.xml"/><Relationship Id="rId1" Type="http://schemas.openxmlformats.org/officeDocument/2006/relationships/tags" Target="../tags/tag168.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3.xml"/><Relationship Id="rId1" Type="http://schemas.openxmlformats.org/officeDocument/2006/relationships/tags" Target="../tags/tag169.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3.xml"/><Relationship Id="rId1" Type="http://schemas.openxmlformats.org/officeDocument/2006/relationships/tags" Target="../tags/tag17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hyperlink" Target="https://baike.baidu.com/item/%E6%8E%A5%E5%8F%A3" TargetMode="External"/><Relationship Id="rId5" Type="http://schemas.openxmlformats.org/officeDocument/2006/relationships/hyperlink" Target="https://baike.baidu.com/item/%E5%86%85%E6%A0%B8" TargetMode="External"/><Relationship Id="rId4" Type="http://schemas.openxmlformats.org/officeDocument/2006/relationships/hyperlink" Target="https://baike.baidu.com/item/%E7%94%A8%E6%88%B7%E7%95%8C%E9%9D%A2"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baike.baidu.com/item/%E8%A7%A3%E9%87%8A%E7%A8%8B%E5%BA%8F" TargetMode="External"/><Relationship Id="rId3" Type="http://schemas.openxmlformats.org/officeDocument/2006/relationships/notesSlide" Target="../notesSlides/notesSlide7.xml"/><Relationship Id="rId7" Type="http://schemas.openxmlformats.org/officeDocument/2006/relationships/hyperlink" Target="https://baike.baidu.com/item/%E8%A7%A3%E9%87%8A%E5%99%A8" TargetMode="Externa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hyperlink" Target="https://baike.baidu.com/item/%E6%8E%A5%E5%8F%A3" TargetMode="External"/><Relationship Id="rId5" Type="http://schemas.openxmlformats.org/officeDocument/2006/relationships/hyperlink" Target="https://baike.baidu.com/item/%E5%86%85%E6%A0%B8" TargetMode="External"/><Relationship Id="rId4" Type="http://schemas.openxmlformats.org/officeDocument/2006/relationships/hyperlink" Target="https://baike.baidu.com/item/%E7%94%A8%E6%88%B7%E7%95%8C%E9%9D%A2" TargetMode="External"/><Relationship Id="rId9" Type="http://schemas.openxmlformats.org/officeDocument/2006/relationships/hyperlink" Target="https://baike.baidu.com/item/%E7%A8%8B%E5%BA%8F%E8%AE%BE%E8%AE%A1%E8%AF%AD%E8%A8%80"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hyperlink" Target="https://baike.baidu.com/item/%E8%A7%A3%E9%87%8A%E5%99%A8"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hyperlink" Target="https://baike.baidu.com/item/%E6%95%B0%E7%BB%84" TargetMode="External"/><Relationship Id="rId4" Type="http://schemas.openxmlformats.org/officeDocument/2006/relationships/hyperlink" Target="https://baike.baidu.com/item/%E7%A8%8B%E5%BA%8F%E8%AE%BE%E8%AE%A1%E8%AF%AD%E8%A8%80" TargetMode="Externa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592283" y="3421153"/>
            <a:ext cx="11513127" cy="1871475"/>
          </a:xfrm>
        </p:spPr>
        <p:txBody>
          <a:bodyPr/>
          <a:lstStyle/>
          <a:p>
            <a:r>
              <a:rPr lang="zh-CN" altLang="en-US" dirty="0">
                <a:sym typeface="+mn-lt"/>
              </a:rPr>
              <a:t>第七章 </a:t>
            </a:r>
            <a:r>
              <a:rPr lang="en-US" altLang="zh-CN" dirty="0">
                <a:sym typeface="+mn-lt"/>
              </a:rPr>
              <a:t>Unix/Linux</a:t>
            </a:r>
            <a:r>
              <a:rPr lang="zh-CN" altLang="en-US" dirty="0">
                <a:sym typeface="+mn-lt"/>
              </a:rPr>
              <a:t>系统入门</a:t>
            </a: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05022-0E7B-4C80-859F-6ED97F8D9FEB}"/>
              </a:ext>
            </a:extLst>
          </p:cNvPr>
          <p:cNvSpPr>
            <a:spLocks noGrp="1"/>
          </p:cNvSpPr>
          <p:nvPr>
            <p:ph type="title"/>
          </p:nvPr>
        </p:nvSpPr>
        <p:spPr>
          <a:xfrm>
            <a:off x="1174173" y="1105826"/>
            <a:ext cx="8532813" cy="549275"/>
          </a:xfrm>
        </p:spPr>
        <p:txBody>
          <a:bodyPr/>
          <a:lstStyle/>
          <a:p>
            <a:pPr algn="l">
              <a:defRPr/>
            </a:pPr>
            <a:r>
              <a:rPr lang="zh-CN" altLang="en-US" sz="2800" dirty="0"/>
              <a:t>（</a:t>
            </a:r>
            <a:r>
              <a:rPr lang="en-US" altLang="zh-CN" sz="2800" dirty="0"/>
              <a:t>3</a:t>
            </a:r>
            <a:r>
              <a:rPr lang="zh-CN" altLang="en-US" sz="2800" dirty="0"/>
              <a:t>）</a:t>
            </a:r>
            <a:r>
              <a:rPr lang="en-US" altLang="zh-CN" sz="2800" dirty="0"/>
              <a:t>Linux</a:t>
            </a:r>
            <a:r>
              <a:rPr lang="zh-CN" altLang="en-US" sz="2800" dirty="0"/>
              <a:t>文件系统相关概念</a:t>
            </a:r>
          </a:p>
        </p:txBody>
      </p:sp>
      <p:sp>
        <p:nvSpPr>
          <p:cNvPr id="17412" name="内容占位符 2">
            <a:extLst>
              <a:ext uri="{FF2B5EF4-FFF2-40B4-BE49-F238E27FC236}">
                <a16:creationId xmlns:a16="http://schemas.microsoft.com/office/drawing/2014/main" id="{E7D96787-8896-4994-8BD9-940661691C89}"/>
              </a:ext>
            </a:extLst>
          </p:cNvPr>
          <p:cNvSpPr>
            <a:spLocks noGrp="1" noChangeArrowheads="1"/>
          </p:cNvSpPr>
          <p:nvPr>
            <p:ph idx="1"/>
          </p:nvPr>
        </p:nvSpPr>
        <p:spPr>
          <a:xfrm>
            <a:off x="1174174" y="1514168"/>
            <a:ext cx="10276609" cy="5191432"/>
          </a:xfrm>
        </p:spPr>
        <p:txBody>
          <a:bodyPr/>
          <a:lstStyle/>
          <a:p>
            <a:pPr marL="0" indent="267964" algn="just">
              <a:lnSpc>
                <a:spcPct val="120000"/>
              </a:lnSpc>
              <a:spcBef>
                <a:spcPts val="0"/>
              </a:spcBef>
            </a:pPr>
            <a:r>
              <a:rPr lang="en-US" altLang="zh-CN" sz="2400" kern="100" dirty="0">
                <a:solidFill>
                  <a:srgbClr val="FF0000"/>
                </a:solidFill>
                <a:cs typeface="Times New Roman" panose="02020603050405020304" pitchFamily="18" charset="0"/>
              </a:rPr>
              <a:t>Linux</a:t>
            </a:r>
            <a:r>
              <a:rPr lang="zh-CN" altLang="en-US" sz="2400" kern="100" dirty="0">
                <a:solidFill>
                  <a:srgbClr val="FF0000"/>
                </a:solidFill>
                <a:cs typeface="Times New Roman" panose="02020603050405020304" pitchFamily="18" charset="0"/>
              </a:rPr>
              <a:t>文件系统中的文件是数据的集合，文件系统不仅包含着文件中的数据而且还有文件系统的结构</a:t>
            </a:r>
            <a:r>
              <a:rPr lang="zh-CN" altLang="en-US" sz="2400" kern="100" dirty="0">
                <a:solidFill>
                  <a:srgbClr val="000000"/>
                </a:solidFill>
                <a:cs typeface="Times New Roman" panose="02020603050405020304" pitchFamily="18" charset="0"/>
              </a:rPr>
              <a:t>，所有</a:t>
            </a:r>
            <a:r>
              <a:rPr lang="en-US" altLang="zh-CN" sz="2400" kern="100" dirty="0">
                <a:solidFill>
                  <a:srgbClr val="000000"/>
                </a:solidFill>
                <a:cs typeface="Times New Roman" panose="02020603050405020304" pitchFamily="18" charset="0"/>
              </a:rPr>
              <a:t>Linux</a:t>
            </a:r>
            <a:r>
              <a:rPr lang="zh-CN" altLang="en-US" sz="2400" kern="100" dirty="0">
                <a:solidFill>
                  <a:srgbClr val="000000"/>
                </a:solidFill>
                <a:cs typeface="Times New Roman" panose="02020603050405020304" pitchFamily="18" charset="0"/>
              </a:rPr>
              <a:t>用户和程序看到的文件、目录、软连接及文件保护信息等都存储在其中。</a:t>
            </a:r>
            <a:endParaRPr lang="en-US" altLang="zh-CN" sz="2400" kern="100" dirty="0">
              <a:solidFill>
                <a:srgbClr val="000000"/>
              </a:solidFill>
              <a:cs typeface="Times New Roman" panose="02020603050405020304" pitchFamily="18" charset="0"/>
            </a:endParaRPr>
          </a:p>
          <a:p>
            <a:pPr marL="623872" indent="-312731" algn="just">
              <a:lnSpc>
                <a:spcPct val="120000"/>
              </a:lnSpc>
              <a:spcBef>
                <a:spcPts val="0"/>
              </a:spcBef>
            </a:pPr>
            <a:r>
              <a:rPr lang="zh-CN" altLang="en-US" sz="2400" kern="100" dirty="0">
                <a:solidFill>
                  <a:srgbClr val="000000"/>
                </a:solidFill>
                <a:cs typeface="Times New Roman" panose="02020603050405020304" pitchFamily="18" charset="0"/>
              </a:rPr>
              <a:t>每个实际文件系统都是从操作系统和系统服务中分离出来的，它们之间通过一个接口层</a:t>
            </a:r>
            <a:r>
              <a:rPr lang="en-US" altLang="zh-CN" sz="2400" kern="100" dirty="0">
                <a:solidFill>
                  <a:srgbClr val="000000"/>
                </a:solidFill>
                <a:cs typeface="Times New Roman" panose="02020603050405020304" pitchFamily="18" charset="0"/>
              </a:rPr>
              <a:t>——</a:t>
            </a:r>
            <a:r>
              <a:rPr lang="zh-CN" altLang="en-US" sz="2400" kern="100" dirty="0">
                <a:solidFill>
                  <a:srgbClr val="000000"/>
                </a:solidFill>
                <a:cs typeface="Times New Roman" panose="02020603050405020304" pitchFamily="18" charset="0"/>
              </a:rPr>
              <a:t>虚拟文件系统（</a:t>
            </a:r>
            <a:r>
              <a:rPr lang="en-US" altLang="zh-CN" sz="2400" kern="100" dirty="0">
                <a:solidFill>
                  <a:srgbClr val="000000"/>
                </a:solidFill>
                <a:cs typeface="Times New Roman" panose="02020603050405020304" pitchFamily="18" charset="0"/>
              </a:rPr>
              <a:t>VFS</a:t>
            </a:r>
            <a:r>
              <a:rPr lang="zh-CN" altLang="en-US" sz="2400" kern="100" dirty="0">
                <a:solidFill>
                  <a:srgbClr val="000000"/>
                </a:solidFill>
                <a:cs typeface="Times New Roman" panose="02020603050405020304" pitchFamily="18" charset="0"/>
              </a:rPr>
              <a:t>）通信。</a:t>
            </a:r>
            <a:endParaRPr lang="zh-CN" altLang="en-US" sz="2400" kern="100" dirty="0">
              <a:cs typeface="Times New Roman" panose="02020603050405020304" pitchFamily="18" charset="0"/>
            </a:endParaRPr>
          </a:p>
          <a:p>
            <a:pPr marL="623872" indent="-312731" algn="just">
              <a:lnSpc>
                <a:spcPct val="120000"/>
              </a:lnSpc>
              <a:spcBef>
                <a:spcPts val="0"/>
              </a:spcBef>
            </a:pPr>
            <a:r>
              <a:rPr lang="zh-CN" altLang="en-US" sz="2400" kern="100" dirty="0">
                <a:solidFill>
                  <a:srgbClr val="000000"/>
                </a:solidFill>
                <a:cs typeface="Times New Roman" panose="02020603050405020304" pitchFamily="18" charset="0"/>
              </a:rPr>
              <a:t>文件类型主要包括：</a:t>
            </a:r>
            <a:endParaRPr lang="en-US" altLang="zh-CN" sz="2400" kern="100" dirty="0">
              <a:solidFill>
                <a:srgbClr val="000000"/>
              </a:solidFill>
              <a:cs typeface="Times New Roman" panose="02020603050405020304" pitchFamily="18" charset="0"/>
            </a:endParaRPr>
          </a:p>
          <a:p>
            <a:pPr marL="825479" indent="-514338" algn="just">
              <a:lnSpc>
                <a:spcPct val="120000"/>
              </a:lnSpc>
              <a:spcBef>
                <a:spcPts val="0"/>
              </a:spcBef>
              <a:buFont typeface="+mj-ea"/>
              <a:buAutoNum type="circleNumDbPlain"/>
            </a:pPr>
            <a:r>
              <a:rPr lang="zh-CN" altLang="en-US" sz="2400" kern="100" dirty="0">
                <a:solidFill>
                  <a:srgbClr val="000000"/>
                </a:solidFill>
                <a:cs typeface="Times New Roman" panose="02020603050405020304" pitchFamily="18" charset="0"/>
              </a:rPr>
              <a:t>普通文件（</a:t>
            </a:r>
            <a:r>
              <a:rPr lang="en-US" altLang="zh-CN" sz="2400" kern="100" dirty="0" err="1">
                <a:solidFill>
                  <a:srgbClr val="000000"/>
                </a:solidFill>
                <a:cs typeface="Times New Roman" panose="02020603050405020304" pitchFamily="18" charset="0"/>
              </a:rPr>
              <a:t>regularfile</a:t>
            </a:r>
            <a:r>
              <a:rPr lang="zh-CN" altLang="en-US" sz="2400" kern="100" dirty="0">
                <a:solidFill>
                  <a:srgbClr val="000000"/>
                </a:solidFill>
                <a:cs typeface="Times New Roman" panose="02020603050405020304" pitchFamily="18" charset="0"/>
              </a:rPr>
              <a:t>）</a:t>
            </a:r>
            <a:endParaRPr lang="en-US" altLang="zh-CN" sz="2400" kern="100" dirty="0">
              <a:solidFill>
                <a:srgbClr val="000000"/>
              </a:solidFill>
              <a:cs typeface="Times New Roman" panose="02020603050405020304" pitchFamily="18" charset="0"/>
            </a:endParaRPr>
          </a:p>
          <a:p>
            <a:pPr marL="825479" indent="-514338" algn="just">
              <a:lnSpc>
                <a:spcPct val="120000"/>
              </a:lnSpc>
              <a:spcBef>
                <a:spcPts val="0"/>
              </a:spcBef>
              <a:buFont typeface="+mj-ea"/>
              <a:buAutoNum type="circleNumDbPlain"/>
            </a:pPr>
            <a:r>
              <a:rPr lang="zh-CN" altLang="en-US" sz="2400" kern="100" dirty="0">
                <a:solidFill>
                  <a:srgbClr val="000000"/>
                </a:solidFill>
                <a:cs typeface="Times New Roman" panose="02020603050405020304" pitchFamily="18" charset="0"/>
              </a:rPr>
              <a:t>目录文件（</a:t>
            </a:r>
            <a:r>
              <a:rPr lang="en-US" altLang="zh-CN" sz="2400" kern="100" dirty="0">
                <a:solidFill>
                  <a:srgbClr val="000000"/>
                </a:solidFill>
                <a:cs typeface="Times New Roman" panose="02020603050405020304" pitchFamily="18" charset="0"/>
              </a:rPr>
              <a:t>directory</a:t>
            </a:r>
            <a:r>
              <a:rPr lang="zh-CN" altLang="en-US" sz="2400" kern="100" dirty="0">
                <a:solidFill>
                  <a:srgbClr val="000000"/>
                </a:solidFill>
                <a:cs typeface="Times New Roman" panose="02020603050405020304" pitchFamily="18" charset="0"/>
              </a:rPr>
              <a:t>）</a:t>
            </a:r>
            <a:endParaRPr lang="en-US" altLang="zh-CN" sz="2400" kern="100" dirty="0">
              <a:solidFill>
                <a:srgbClr val="000000"/>
              </a:solidFill>
              <a:cs typeface="Times New Roman" panose="02020603050405020304" pitchFamily="18" charset="0"/>
            </a:endParaRPr>
          </a:p>
          <a:p>
            <a:pPr marL="825479" indent="-514338" algn="just">
              <a:lnSpc>
                <a:spcPct val="120000"/>
              </a:lnSpc>
              <a:spcBef>
                <a:spcPts val="0"/>
              </a:spcBef>
              <a:buFont typeface="+mj-ea"/>
              <a:buAutoNum type="circleNumDbPlain"/>
            </a:pPr>
            <a:r>
              <a:rPr lang="zh-CN" altLang="en-US" sz="2400" kern="100" dirty="0">
                <a:solidFill>
                  <a:srgbClr val="000000"/>
                </a:solidFill>
                <a:cs typeface="Times New Roman" panose="02020603050405020304" pitchFamily="18" charset="0"/>
              </a:rPr>
              <a:t>连接文件（</a:t>
            </a:r>
            <a:r>
              <a:rPr lang="en-US" altLang="zh-CN" sz="2400" kern="100" dirty="0">
                <a:solidFill>
                  <a:srgbClr val="000000"/>
                </a:solidFill>
                <a:cs typeface="Times New Roman" panose="02020603050405020304" pitchFamily="18" charset="0"/>
              </a:rPr>
              <a:t>link</a:t>
            </a:r>
            <a:r>
              <a:rPr lang="zh-CN" altLang="en-US" sz="2400" kern="100" dirty="0">
                <a:solidFill>
                  <a:srgbClr val="000000"/>
                </a:solidFill>
                <a:cs typeface="Times New Roman" panose="02020603050405020304" pitchFamily="18" charset="0"/>
              </a:rPr>
              <a:t>）</a:t>
            </a:r>
            <a:endParaRPr lang="en-US" altLang="zh-CN" sz="2400" kern="100" dirty="0">
              <a:solidFill>
                <a:srgbClr val="000000"/>
              </a:solidFill>
              <a:cs typeface="Times New Roman" panose="02020603050405020304" pitchFamily="18" charset="0"/>
            </a:endParaRPr>
          </a:p>
          <a:p>
            <a:pPr marL="825479" indent="-514338" algn="just">
              <a:lnSpc>
                <a:spcPct val="120000"/>
              </a:lnSpc>
              <a:spcBef>
                <a:spcPts val="0"/>
              </a:spcBef>
              <a:buFont typeface="+mj-ea"/>
              <a:buAutoNum type="circleNumDbPlain"/>
            </a:pPr>
            <a:r>
              <a:rPr lang="zh-CN" altLang="en-US" sz="2400" kern="100" dirty="0">
                <a:solidFill>
                  <a:srgbClr val="000000"/>
                </a:solidFill>
                <a:cs typeface="Times New Roman" panose="02020603050405020304" pitchFamily="18" charset="0"/>
              </a:rPr>
              <a:t>设备与设备文件（</a:t>
            </a:r>
            <a:r>
              <a:rPr lang="en-US" altLang="zh-CN" sz="2400" kern="100" dirty="0">
                <a:solidFill>
                  <a:srgbClr val="000000"/>
                </a:solidFill>
                <a:cs typeface="Times New Roman" panose="02020603050405020304" pitchFamily="18" charset="0"/>
              </a:rPr>
              <a:t>device</a:t>
            </a:r>
            <a:r>
              <a:rPr lang="zh-CN" altLang="en-US" sz="2400" kern="100" dirty="0">
                <a:solidFill>
                  <a:srgbClr val="000000"/>
                </a:solidFill>
                <a:cs typeface="Times New Roman" panose="02020603050405020304" pitchFamily="18" charset="0"/>
              </a:rPr>
              <a:t>）</a:t>
            </a:r>
            <a:endParaRPr lang="en-US" altLang="zh-CN" sz="2400" kern="100" dirty="0">
              <a:solidFill>
                <a:srgbClr val="000000"/>
              </a:solidFill>
              <a:cs typeface="Times New Roman" panose="02020603050405020304" pitchFamily="18" charset="0"/>
            </a:endParaRPr>
          </a:p>
          <a:p>
            <a:pPr marL="825479" indent="-514338" algn="just">
              <a:lnSpc>
                <a:spcPct val="120000"/>
              </a:lnSpc>
              <a:spcBef>
                <a:spcPts val="0"/>
              </a:spcBef>
              <a:buFont typeface="+mj-ea"/>
              <a:buAutoNum type="circleNumDbPlain"/>
            </a:pPr>
            <a:r>
              <a:rPr lang="zh-CN" altLang="en-US" sz="2400" kern="100" dirty="0">
                <a:solidFill>
                  <a:srgbClr val="000000"/>
                </a:solidFill>
                <a:cs typeface="Times New Roman" panose="02020603050405020304" pitchFamily="18" charset="0"/>
              </a:rPr>
              <a:t>套接字（</a:t>
            </a:r>
            <a:r>
              <a:rPr lang="en-US" altLang="zh-CN" sz="2400" kern="100" dirty="0">
                <a:solidFill>
                  <a:srgbClr val="000000"/>
                </a:solidFill>
                <a:cs typeface="Times New Roman" panose="02020603050405020304" pitchFamily="18" charset="0"/>
              </a:rPr>
              <a:t>sockets</a:t>
            </a:r>
            <a:r>
              <a:rPr lang="zh-CN" altLang="en-US" sz="2400" kern="100" dirty="0">
                <a:solidFill>
                  <a:srgbClr val="000000"/>
                </a:solidFill>
                <a:cs typeface="Times New Roman" panose="02020603050405020304" pitchFamily="18" charset="0"/>
              </a:rPr>
              <a:t>）</a:t>
            </a:r>
            <a:endParaRPr lang="en-US" altLang="zh-CN" sz="2400" kern="100" dirty="0">
              <a:solidFill>
                <a:srgbClr val="000000"/>
              </a:solidFill>
              <a:cs typeface="Times New Roman" panose="02020603050405020304" pitchFamily="18" charset="0"/>
            </a:endParaRPr>
          </a:p>
          <a:p>
            <a:pPr marL="825479" indent="-514338" algn="just">
              <a:lnSpc>
                <a:spcPct val="120000"/>
              </a:lnSpc>
              <a:spcBef>
                <a:spcPts val="0"/>
              </a:spcBef>
              <a:buFont typeface="+mj-ea"/>
              <a:buAutoNum type="circleNumDbPlain"/>
            </a:pPr>
            <a:r>
              <a:rPr lang="zh-CN" altLang="en-US" sz="2400" kern="100" dirty="0">
                <a:solidFill>
                  <a:srgbClr val="000000"/>
                </a:solidFill>
                <a:cs typeface="Times New Roman" panose="02020603050405020304" pitchFamily="18" charset="0"/>
              </a:rPr>
              <a:t>管道（</a:t>
            </a:r>
            <a:r>
              <a:rPr lang="en-US" altLang="zh-CN" sz="2400" kern="100" dirty="0" err="1">
                <a:solidFill>
                  <a:srgbClr val="000000"/>
                </a:solidFill>
                <a:cs typeface="Times New Roman" panose="02020603050405020304" pitchFamily="18" charset="0"/>
              </a:rPr>
              <a:t>FIFO,pipe</a:t>
            </a:r>
            <a:r>
              <a:rPr lang="zh-CN" altLang="en-US" sz="2400" kern="100" dirty="0">
                <a:solidFill>
                  <a:srgbClr val="000000"/>
                </a:solidFill>
                <a:cs typeface="Times New Roman" panose="02020603050405020304" pitchFamily="18" charset="0"/>
              </a:rPr>
              <a:t>）</a:t>
            </a:r>
            <a:endParaRPr lang="en-US" altLang="zh-CN" sz="2400" kern="100" dirty="0">
              <a:cs typeface="Times New Roman" panose="02020603050405020304" pitchFamily="18" charset="0"/>
            </a:endParaRPr>
          </a:p>
          <a:p>
            <a:pPr marL="0" indent="267964" algn="just">
              <a:lnSpc>
                <a:spcPct val="120000"/>
              </a:lnSpc>
              <a:spcBef>
                <a:spcPts val="0"/>
              </a:spcBef>
            </a:pPr>
            <a:endParaRPr lang="zh-CN" altLang="en-US" sz="2800" kern="100" dirty="0">
              <a:cs typeface="Times New Roman" panose="02020603050405020304" pitchFamily="18" charset="0"/>
            </a:endParaRPr>
          </a:p>
          <a:p>
            <a:pPr marL="0" indent="0">
              <a:lnSpc>
                <a:spcPct val="120000"/>
              </a:lnSpc>
              <a:spcBef>
                <a:spcPct val="0"/>
              </a:spcBef>
              <a:buClrTx/>
              <a:buNone/>
            </a:pPr>
            <a:endParaRPr lang="zh-CN" altLang="en-US" sz="2800" dirty="0"/>
          </a:p>
        </p:txBody>
      </p:sp>
      <p:sp>
        <p:nvSpPr>
          <p:cNvPr id="7" name="标题 2">
            <a:extLst>
              <a:ext uri="{FF2B5EF4-FFF2-40B4-BE49-F238E27FC236}">
                <a16:creationId xmlns:a16="http://schemas.microsoft.com/office/drawing/2014/main" id="{FBFE1392-F646-8745-943E-EC8158F03402}"/>
              </a:ext>
            </a:extLst>
          </p:cNvPr>
          <p:cNvSpPr>
            <a:spLocks noGrp="1"/>
          </p:cNvSpPr>
          <p:nvPr/>
        </p:nvSpPr>
        <p:spPr>
          <a:xfrm>
            <a:off x="1336320" y="278527"/>
            <a:ext cx="9387301"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dirty="0"/>
              <a:t>1.2</a:t>
            </a:r>
            <a:r>
              <a:rPr lang="zh-CN" altLang="en-US" dirty="0"/>
              <a:t> </a:t>
            </a:r>
            <a:r>
              <a:rPr lang="en-US" altLang="zh-CN" dirty="0"/>
              <a:t>Linux</a:t>
            </a:r>
            <a:r>
              <a:rPr lang="zh-CN" altLang="en-US" dirty="0"/>
              <a:t>操作系统的组成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7594AE4-A0D3-4701-A24A-A7A0C8412066}"/>
              </a:ext>
            </a:extLst>
          </p:cNvPr>
          <p:cNvSpPr>
            <a:spLocks noGrp="1" noChangeArrowheads="1"/>
          </p:cNvSpPr>
          <p:nvPr>
            <p:ph type="title"/>
          </p:nvPr>
        </p:nvSpPr>
        <p:spPr/>
        <p:txBody>
          <a:bodyPr/>
          <a:lstStyle/>
          <a:p>
            <a:r>
              <a:rPr lang="zh-CN" altLang="en-US" dirty="0">
                <a:ea typeface="宋体" panose="02010600030101010101" pitchFamily="2" charset="-122"/>
              </a:rPr>
              <a:t>补充：程序在内存中的映像</a:t>
            </a:r>
          </a:p>
        </p:txBody>
      </p:sp>
      <p:sp>
        <p:nvSpPr>
          <p:cNvPr id="23555" name="Rectangle 16">
            <a:extLst>
              <a:ext uri="{FF2B5EF4-FFF2-40B4-BE49-F238E27FC236}">
                <a16:creationId xmlns:a16="http://schemas.microsoft.com/office/drawing/2014/main" id="{1033614E-0346-47ED-8DF7-B940384DB6F6}"/>
              </a:ext>
            </a:extLst>
          </p:cNvPr>
          <p:cNvSpPr>
            <a:spLocks noChangeArrowheads="1"/>
          </p:cNvSpPr>
          <p:nvPr/>
        </p:nvSpPr>
        <p:spPr bwMode="auto">
          <a:xfrm>
            <a:off x="6022976" y="1339851"/>
            <a:ext cx="2449513" cy="1871663"/>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kumimoji="1" lang="en-US" altLang="zh-CN" b="1">
                <a:solidFill>
                  <a:srgbClr val="003366"/>
                </a:solidFill>
                <a:ea typeface="宋体" panose="02010600030101010101" pitchFamily="2" charset="-122"/>
              </a:rPr>
              <a:t>……</a:t>
            </a:r>
          </a:p>
        </p:txBody>
      </p:sp>
      <p:sp>
        <p:nvSpPr>
          <p:cNvPr id="23556" name="Rectangle 4">
            <a:extLst>
              <a:ext uri="{FF2B5EF4-FFF2-40B4-BE49-F238E27FC236}">
                <a16:creationId xmlns:a16="http://schemas.microsoft.com/office/drawing/2014/main" id="{4F137809-4F8B-4F2C-A5A8-FE2C07235042}"/>
              </a:ext>
            </a:extLst>
          </p:cNvPr>
          <p:cNvSpPr>
            <a:spLocks noChangeArrowheads="1"/>
          </p:cNvSpPr>
          <p:nvPr/>
        </p:nvSpPr>
        <p:spPr bwMode="auto">
          <a:xfrm>
            <a:off x="3071813" y="4005264"/>
            <a:ext cx="1655762" cy="790575"/>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fontAlgn="base">
              <a:spcBef>
                <a:spcPct val="0"/>
              </a:spcBef>
              <a:spcAft>
                <a:spcPct val="0"/>
              </a:spcAft>
              <a:defRPr/>
            </a:pPr>
            <a:r>
              <a:rPr lang="zh-CN" altLang="en-US" b="1" dirty="0">
                <a:solidFill>
                  <a:srgbClr val="003366"/>
                </a:solidFill>
                <a:latin typeface="Arial" charset="0"/>
                <a:ea typeface="宋体" pitchFamily="2" charset="-122"/>
              </a:rPr>
              <a:t>文本（代码）段</a:t>
            </a:r>
          </a:p>
        </p:txBody>
      </p:sp>
      <p:sp>
        <p:nvSpPr>
          <p:cNvPr id="23557" name="Rectangle 5">
            <a:extLst>
              <a:ext uri="{FF2B5EF4-FFF2-40B4-BE49-F238E27FC236}">
                <a16:creationId xmlns:a16="http://schemas.microsoft.com/office/drawing/2014/main" id="{B8ABE852-7CE0-4A4C-BA32-023F5393A168}"/>
              </a:ext>
            </a:extLst>
          </p:cNvPr>
          <p:cNvSpPr>
            <a:spLocks noChangeArrowheads="1"/>
          </p:cNvSpPr>
          <p:nvPr/>
        </p:nvSpPr>
        <p:spPr bwMode="auto">
          <a:xfrm>
            <a:off x="3073401" y="3211514"/>
            <a:ext cx="1655763" cy="7905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zh-CN" altLang="en-US" b="1">
                <a:solidFill>
                  <a:srgbClr val="003366"/>
                </a:solidFill>
                <a:ea typeface="宋体" panose="02010600030101010101" pitchFamily="2" charset="-122"/>
              </a:rPr>
              <a:t>数据段</a:t>
            </a:r>
          </a:p>
        </p:txBody>
      </p:sp>
      <p:sp>
        <p:nvSpPr>
          <p:cNvPr id="23558" name="Rectangle 6">
            <a:extLst>
              <a:ext uri="{FF2B5EF4-FFF2-40B4-BE49-F238E27FC236}">
                <a16:creationId xmlns:a16="http://schemas.microsoft.com/office/drawing/2014/main" id="{162D4663-EA8F-4CE2-B100-0E4D5A500E30}"/>
              </a:ext>
            </a:extLst>
          </p:cNvPr>
          <p:cNvSpPr>
            <a:spLocks noChangeArrowheads="1"/>
          </p:cNvSpPr>
          <p:nvPr/>
        </p:nvSpPr>
        <p:spPr bwMode="auto">
          <a:xfrm>
            <a:off x="3071813" y="2420939"/>
            <a:ext cx="1655762" cy="790575"/>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zh-CN" altLang="en-US" b="1">
                <a:solidFill>
                  <a:srgbClr val="003366"/>
                </a:solidFill>
                <a:ea typeface="宋体" panose="02010600030101010101" pitchFamily="2" charset="-122"/>
              </a:rPr>
              <a:t>堆栈段</a:t>
            </a:r>
          </a:p>
        </p:txBody>
      </p:sp>
      <p:sp>
        <p:nvSpPr>
          <p:cNvPr id="23559" name="Text Box 7">
            <a:extLst>
              <a:ext uri="{FF2B5EF4-FFF2-40B4-BE49-F238E27FC236}">
                <a16:creationId xmlns:a16="http://schemas.microsoft.com/office/drawing/2014/main" id="{74B2E015-8F31-4CEE-9E23-63F86C1B245E}"/>
              </a:ext>
            </a:extLst>
          </p:cNvPr>
          <p:cNvSpPr txBox="1">
            <a:spLocks noChangeArrowheads="1"/>
          </p:cNvSpPr>
          <p:nvPr/>
        </p:nvSpPr>
        <p:spPr bwMode="auto">
          <a:xfrm>
            <a:off x="1992314" y="2065338"/>
            <a:ext cx="13366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0"/>
              </a:spcBef>
              <a:spcAft>
                <a:spcPct val="0"/>
              </a:spcAft>
              <a:defRPr/>
            </a:pPr>
            <a:r>
              <a:rPr kumimoji="1" lang="zh-CN" altLang="en-US" b="1">
                <a:solidFill>
                  <a:srgbClr val="003366"/>
                </a:solidFill>
                <a:latin typeface="Times New Roman" panose="02020603050405020304" pitchFamily="18" charset="0"/>
                <a:ea typeface="宋体" panose="02010600030101010101" pitchFamily="2" charset="-122"/>
              </a:rPr>
              <a:t>内存低地址</a:t>
            </a:r>
          </a:p>
        </p:txBody>
      </p:sp>
      <p:sp>
        <p:nvSpPr>
          <p:cNvPr id="23560" name="Text Box 8">
            <a:extLst>
              <a:ext uri="{FF2B5EF4-FFF2-40B4-BE49-F238E27FC236}">
                <a16:creationId xmlns:a16="http://schemas.microsoft.com/office/drawing/2014/main" id="{3CF9A894-770B-4EC6-B7E8-0B2EE2B59973}"/>
              </a:ext>
            </a:extLst>
          </p:cNvPr>
          <p:cNvSpPr txBox="1">
            <a:spLocks noChangeArrowheads="1"/>
          </p:cNvSpPr>
          <p:nvPr/>
        </p:nvSpPr>
        <p:spPr bwMode="auto">
          <a:xfrm>
            <a:off x="1992314" y="4873625"/>
            <a:ext cx="13366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0"/>
              </a:spcBef>
              <a:spcAft>
                <a:spcPct val="0"/>
              </a:spcAft>
              <a:defRPr/>
            </a:pPr>
            <a:r>
              <a:rPr kumimoji="1" lang="zh-CN" altLang="en-US" b="1">
                <a:solidFill>
                  <a:srgbClr val="003366"/>
                </a:solidFill>
                <a:latin typeface="Times New Roman" panose="02020603050405020304" pitchFamily="18" charset="0"/>
                <a:ea typeface="宋体" panose="02010600030101010101" pitchFamily="2" charset="-122"/>
              </a:rPr>
              <a:t>内存高地址</a:t>
            </a:r>
          </a:p>
        </p:txBody>
      </p:sp>
      <p:sp>
        <p:nvSpPr>
          <p:cNvPr id="23561" name="Line 9">
            <a:extLst>
              <a:ext uri="{FF2B5EF4-FFF2-40B4-BE49-F238E27FC236}">
                <a16:creationId xmlns:a16="http://schemas.microsoft.com/office/drawing/2014/main" id="{9C6386D6-87FB-4B42-AFFC-06484037D17B}"/>
              </a:ext>
            </a:extLst>
          </p:cNvPr>
          <p:cNvSpPr>
            <a:spLocks noChangeShapeType="1"/>
          </p:cNvSpPr>
          <p:nvPr/>
        </p:nvSpPr>
        <p:spPr bwMode="auto">
          <a:xfrm>
            <a:off x="2713038" y="2563814"/>
            <a:ext cx="0" cy="216058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62" name="Text Box 10">
            <a:extLst>
              <a:ext uri="{FF2B5EF4-FFF2-40B4-BE49-F238E27FC236}">
                <a16:creationId xmlns:a16="http://schemas.microsoft.com/office/drawing/2014/main" id="{30FD7E9D-2FD8-4A1A-B7BC-98B9BEB12A50}"/>
              </a:ext>
            </a:extLst>
          </p:cNvPr>
          <p:cNvSpPr txBox="1">
            <a:spLocks noChangeArrowheads="1"/>
          </p:cNvSpPr>
          <p:nvPr/>
        </p:nvSpPr>
        <p:spPr bwMode="auto">
          <a:xfrm>
            <a:off x="2085975" y="2871789"/>
            <a:ext cx="482600" cy="178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0"/>
              </a:spcBef>
              <a:spcAft>
                <a:spcPct val="0"/>
              </a:spcAft>
              <a:defRPr/>
            </a:pPr>
            <a:r>
              <a:rPr kumimoji="1" lang="zh-CN" altLang="en-US" sz="1600" b="1">
                <a:solidFill>
                  <a:srgbClr val="003366"/>
                </a:solidFill>
                <a:latin typeface="Times New Roman" panose="02020603050405020304" pitchFamily="18" charset="0"/>
                <a:ea typeface="宋体" panose="02010600030101010101" pitchFamily="2" charset="-122"/>
              </a:rPr>
              <a:t>内存递增方向</a:t>
            </a:r>
          </a:p>
        </p:txBody>
      </p:sp>
      <p:sp>
        <p:nvSpPr>
          <p:cNvPr id="23563" name="Rectangle 11">
            <a:extLst>
              <a:ext uri="{FF2B5EF4-FFF2-40B4-BE49-F238E27FC236}">
                <a16:creationId xmlns:a16="http://schemas.microsoft.com/office/drawing/2014/main" id="{E21E274F-73F2-4454-8275-6EF889C0731D}"/>
              </a:ext>
            </a:extLst>
          </p:cNvPr>
          <p:cNvSpPr>
            <a:spLocks noChangeArrowheads="1"/>
          </p:cNvSpPr>
          <p:nvPr/>
        </p:nvSpPr>
        <p:spPr bwMode="auto">
          <a:xfrm>
            <a:off x="6022976" y="3716339"/>
            <a:ext cx="2449513" cy="503237"/>
          </a:xfrm>
          <a:prstGeom prst="rect">
            <a:avLst/>
          </a:prstGeom>
          <a:solidFill>
            <a:srgbClr val="92D05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kumimoji="1" lang="zh-CN" altLang="en-US" b="1">
                <a:solidFill>
                  <a:srgbClr val="003366"/>
                </a:solidFill>
                <a:ea typeface="宋体" panose="02010600030101010101" pitchFamily="2" charset="-122"/>
              </a:rPr>
              <a:t>初始化数据段</a:t>
            </a:r>
          </a:p>
        </p:txBody>
      </p:sp>
      <p:sp>
        <p:nvSpPr>
          <p:cNvPr id="23564" name="Rectangle 12">
            <a:extLst>
              <a:ext uri="{FF2B5EF4-FFF2-40B4-BE49-F238E27FC236}">
                <a16:creationId xmlns:a16="http://schemas.microsoft.com/office/drawing/2014/main" id="{347CCAFE-3F12-4262-9DE8-65EA7832FAD8}"/>
              </a:ext>
            </a:extLst>
          </p:cNvPr>
          <p:cNvSpPr>
            <a:spLocks noChangeArrowheads="1"/>
          </p:cNvSpPr>
          <p:nvPr/>
        </p:nvSpPr>
        <p:spPr bwMode="auto">
          <a:xfrm>
            <a:off x="6022976" y="3211514"/>
            <a:ext cx="2449513" cy="504825"/>
          </a:xfrm>
          <a:prstGeom prst="rect">
            <a:avLst/>
          </a:prstGeom>
          <a:solidFill>
            <a:srgbClr val="92D05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kumimoji="1" lang="zh-CN" altLang="en-US" b="1">
                <a:solidFill>
                  <a:srgbClr val="003366"/>
                </a:solidFill>
                <a:ea typeface="宋体" panose="02010600030101010101" pitchFamily="2" charset="-122"/>
              </a:rPr>
              <a:t>非初始化数据段</a:t>
            </a:r>
            <a:r>
              <a:rPr kumimoji="1" lang="en-US" altLang="zh-CN" b="1">
                <a:solidFill>
                  <a:srgbClr val="003366"/>
                </a:solidFill>
                <a:ea typeface="宋体" panose="02010600030101010101" pitchFamily="2" charset="-122"/>
              </a:rPr>
              <a:t>(BSS)</a:t>
            </a:r>
          </a:p>
        </p:txBody>
      </p:sp>
      <p:sp>
        <p:nvSpPr>
          <p:cNvPr id="23565" name="Rectangle 14">
            <a:extLst>
              <a:ext uri="{FF2B5EF4-FFF2-40B4-BE49-F238E27FC236}">
                <a16:creationId xmlns:a16="http://schemas.microsoft.com/office/drawing/2014/main" id="{35EFCAA3-AE5A-45D9-9DD8-EFD29B1E4825}"/>
              </a:ext>
            </a:extLst>
          </p:cNvPr>
          <p:cNvSpPr>
            <a:spLocks noChangeArrowheads="1"/>
          </p:cNvSpPr>
          <p:nvPr/>
        </p:nvSpPr>
        <p:spPr bwMode="auto">
          <a:xfrm>
            <a:off x="6022975" y="1268413"/>
            <a:ext cx="2376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kumimoji="1" lang="zh-CN" altLang="en-US" b="1">
                <a:solidFill>
                  <a:srgbClr val="003366"/>
                </a:solidFill>
                <a:ea typeface="宋体" panose="02010600030101010101" pitchFamily="2" charset="-122"/>
              </a:rPr>
              <a:t>堆</a:t>
            </a:r>
            <a:r>
              <a:rPr kumimoji="1" lang="en-US" altLang="zh-CN" b="1">
                <a:solidFill>
                  <a:srgbClr val="003366"/>
                </a:solidFill>
                <a:ea typeface="宋体" panose="02010600030101010101" pitchFamily="2" charset="-122"/>
              </a:rPr>
              <a:t>(Heap)</a:t>
            </a:r>
          </a:p>
        </p:txBody>
      </p:sp>
      <p:sp>
        <p:nvSpPr>
          <p:cNvPr id="23566" name="Rectangle 17">
            <a:extLst>
              <a:ext uri="{FF2B5EF4-FFF2-40B4-BE49-F238E27FC236}">
                <a16:creationId xmlns:a16="http://schemas.microsoft.com/office/drawing/2014/main" id="{7F3E47FD-6F0E-4166-90E1-69522D21BE2E}"/>
              </a:ext>
            </a:extLst>
          </p:cNvPr>
          <p:cNvSpPr>
            <a:spLocks noChangeArrowheads="1"/>
          </p:cNvSpPr>
          <p:nvPr/>
        </p:nvSpPr>
        <p:spPr bwMode="auto">
          <a:xfrm>
            <a:off x="5951538" y="2636838"/>
            <a:ext cx="24495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kumimoji="1" lang="zh-CN" altLang="en-US" b="1">
                <a:solidFill>
                  <a:srgbClr val="003366"/>
                </a:solidFill>
                <a:ea typeface="宋体" panose="02010600030101010101" pitchFamily="2" charset="-122"/>
              </a:rPr>
              <a:t>栈</a:t>
            </a:r>
            <a:r>
              <a:rPr kumimoji="1" lang="en-US" altLang="zh-CN" b="1">
                <a:solidFill>
                  <a:srgbClr val="003366"/>
                </a:solidFill>
                <a:ea typeface="宋体" panose="02010600030101010101" pitchFamily="2" charset="-122"/>
              </a:rPr>
              <a:t>(stack)</a:t>
            </a:r>
          </a:p>
        </p:txBody>
      </p:sp>
      <p:sp>
        <p:nvSpPr>
          <p:cNvPr id="23567" name="Line 18">
            <a:extLst>
              <a:ext uri="{FF2B5EF4-FFF2-40B4-BE49-F238E27FC236}">
                <a16:creationId xmlns:a16="http://schemas.microsoft.com/office/drawing/2014/main" id="{D83AF250-28A3-4024-A444-E1005559FC88}"/>
              </a:ext>
            </a:extLst>
          </p:cNvPr>
          <p:cNvSpPr>
            <a:spLocks noChangeShapeType="1"/>
          </p:cNvSpPr>
          <p:nvPr/>
        </p:nvSpPr>
        <p:spPr bwMode="auto">
          <a:xfrm>
            <a:off x="6024564" y="2708275"/>
            <a:ext cx="244792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68" name="Line 19">
            <a:extLst>
              <a:ext uri="{FF2B5EF4-FFF2-40B4-BE49-F238E27FC236}">
                <a16:creationId xmlns:a16="http://schemas.microsoft.com/office/drawing/2014/main" id="{F33FCE79-557B-4C2A-AD8E-A917F119BB14}"/>
              </a:ext>
            </a:extLst>
          </p:cNvPr>
          <p:cNvSpPr>
            <a:spLocks noChangeShapeType="1"/>
          </p:cNvSpPr>
          <p:nvPr/>
        </p:nvSpPr>
        <p:spPr bwMode="auto">
          <a:xfrm>
            <a:off x="6022976" y="1843088"/>
            <a:ext cx="2449513"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69" name="Text Box 20">
            <a:extLst>
              <a:ext uri="{FF2B5EF4-FFF2-40B4-BE49-F238E27FC236}">
                <a16:creationId xmlns:a16="http://schemas.microsoft.com/office/drawing/2014/main" id="{B7644D9D-2A99-4AFC-96FA-4F72CDA1CAC5}"/>
              </a:ext>
            </a:extLst>
          </p:cNvPr>
          <p:cNvSpPr txBox="1">
            <a:spLocks noChangeArrowheads="1"/>
          </p:cNvSpPr>
          <p:nvPr/>
        </p:nvSpPr>
        <p:spPr bwMode="auto">
          <a:xfrm>
            <a:off x="8813801" y="1484314"/>
            <a:ext cx="14589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0"/>
              </a:spcBef>
              <a:spcAft>
                <a:spcPct val="0"/>
              </a:spcAft>
              <a:defRPr/>
            </a:pPr>
            <a:r>
              <a:rPr kumimoji="1" lang="zh-CN" altLang="en-US" sz="1600" b="1">
                <a:solidFill>
                  <a:srgbClr val="003366"/>
                </a:solidFill>
                <a:latin typeface="Times New Roman" panose="02020603050405020304" pitchFamily="18" charset="0"/>
                <a:ea typeface="宋体" panose="02010600030101010101" pitchFamily="2" charset="-122"/>
              </a:rPr>
              <a:t>堆的增长方向</a:t>
            </a:r>
          </a:p>
        </p:txBody>
      </p:sp>
      <p:sp>
        <p:nvSpPr>
          <p:cNvPr id="23570" name="Line 21">
            <a:extLst>
              <a:ext uri="{FF2B5EF4-FFF2-40B4-BE49-F238E27FC236}">
                <a16:creationId xmlns:a16="http://schemas.microsoft.com/office/drawing/2014/main" id="{7651CB62-CF84-4AA5-A9B7-E8ED8FE77D1D}"/>
              </a:ext>
            </a:extLst>
          </p:cNvPr>
          <p:cNvSpPr>
            <a:spLocks noChangeShapeType="1"/>
          </p:cNvSpPr>
          <p:nvPr/>
        </p:nvSpPr>
        <p:spPr bwMode="auto">
          <a:xfrm>
            <a:off x="8455026" y="3211513"/>
            <a:ext cx="485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1" name="Line 22">
            <a:extLst>
              <a:ext uri="{FF2B5EF4-FFF2-40B4-BE49-F238E27FC236}">
                <a16:creationId xmlns:a16="http://schemas.microsoft.com/office/drawing/2014/main" id="{7903E860-AA60-4263-976A-82D268623825}"/>
              </a:ext>
            </a:extLst>
          </p:cNvPr>
          <p:cNvSpPr>
            <a:spLocks noChangeShapeType="1"/>
          </p:cNvSpPr>
          <p:nvPr/>
        </p:nvSpPr>
        <p:spPr bwMode="auto">
          <a:xfrm>
            <a:off x="8455026" y="1339850"/>
            <a:ext cx="485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2" name="Text Box 23">
            <a:extLst>
              <a:ext uri="{FF2B5EF4-FFF2-40B4-BE49-F238E27FC236}">
                <a16:creationId xmlns:a16="http://schemas.microsoft.com/office/drawing/2014/main" id="{DB1448F6-ED81-47FE-9A1B-931A33EF03E3}"/>
              </a:ext>
            </a:extLst>
          </p:cNvPr>
          <p:cNvSpPr txBox="1">
            <a:spLocks noChangeArrowheads="1"/>
          </p:cNvSpPr>
          <p:nvPr/>
        </p:nvSpPr>
        <p:spPr bwMode="auto">
          <a:xfrm>
            <a:off x="8832851" y="2784475"/>
            <a:ext cx="14573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0"/>
              </a:spcBef>
              <a:spcAft>
                <a:spcPct val="0"/>
              </a:spcAft>
              <a:defRPr/>
            </a:pPr>
            <a:r>
              <a:rPr kumimoji="1" lang="zh-CN" altLang="en-US" sz="1600" b="1">
                <a:solidFill>
                  <a:srgbClr val="003366"/>
                </a:solidFill>
                <a:latin typeface="Times New Roman" panose="02020603050405020304" pitchFamily="18" charset="0"/>
                <a:ea typeface="宋体" panose="02010600030101010101" pitchFamily="2" charset="-122"/>
              </a:rPr>
              <a:t>栈的增长方向</a:t>
            </a:r>
          </a:p>
        </p:txBody>
      </p:sp>
      <p:sp>
        <p:nvSpPr>
          <p:cNvPr id="23573" name="Line 24">
            <a:extLst>
              <a:ext uri="{FF2B5EF4-FFF2-40B4-BE49-F238E27FC236}">
                <a16:creationId xmlns:a16="http://schemas.microsoft.com/office/drawing/2014/main" id="{54C2AC48-F0F8-4424-ABD0-233D5986C402}"/>
              </a:ext>
            </a:extLst>
          </p:cNvPr>
          <p:cNvSpPr>
            <a:spLocks noChangeShapeType="1"/>
          </p:cNvSpPr>
          <p:nvPr/>
        </p:nvSpPr>
        <p:spPr bwMode="auto">
          <a:xfrm>
            <a:off x="8670925" y="1339850"/>
            <a:ext cx="0" cy="7127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4" name="Line 25">
            <a:extLst>
              <a:ext uri="{FF2B5EF4-FFF2-40B4-BE49-F238E27FC236}">
                <a16:creationId xmlns:a16="http://schemas.microsoft.com/office/drawing/2014/main" id="{0AC0512C-BA4F-4F58-9155-25D81142BD30}"/>
              </a:ext>
            </a:extLst>
          </p:cNvPr>
          <p:cNvSpPr>
            <a:spLocks noChangeShapeType="1"/>
          </p:cNvSpPr>
          <p:nvPr/>
        </p:nvSpPr>
        <p:spPr bwMode="auto">
          <a:xfrm flipV="1">
            <a:off x="8670925" y="2262189"/>
            <a:ext cx="0" cy="94932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5" name="Line 26">
            <a:extLst>
              <a:ext uri="{FF2B5EF4-FFF2-40B4-BE49-F238E27FC236}">
                <a16:creationId xmlns:a16="http://schemas.microsoft.com/office/drawing/2014/main" id="{1066FD4B-B7C3-49E0-AC86-876846B3DFE4}"/>
              </a:ext>
            </a:extLst>
          </p:cNvPr>
          <p:cNvSpPr>
            <a:spLocks noChangeShapeType="1"/>
          </p:cNvSpPr>
          <p:nvPr/>
        </p:nvSpPr>
        <p:spPr bwMode="auto">
          <a:xfrm>
            <a:off x="4727576" y="3213100"/>
            <a:ext cx="122396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6" name="Line 27">
            <a:extLst>
              <a:ext uri="{FF2B5EF4-FFF2-40B4-BE49-F238E27FC236}">
                <a16:creationId xmlns:a16="http://schemas.microsoft.com/office/drawing/2014/main" id="{5BE8D638-8AA2-449F-8246-F1BD1745556B}"/>
              </a:ext>
            </a:extLst>
          </p:cNvPr>
          <p:cNvSpPr>
            <a:spLocks noChangeShapeType="1"/>
          </p:cNvSpPr>
          <p:nvPr/>
        </p:nvSpPr>
        <p:spPr bwMode="auto">
          <a:xfrm flipV="1">
            <a:off x="4727575" y="1341438"/>
            <a:ext cx="1296988" cy="10795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7" name="Line 28">
            <a:extLst>
              <a:ext uri="{FF2B5EF4-FFF2-40B4-BE49-F238E27FC236}">
                <a16:creationId xmlns:a16="http://schemas.microsoft.com/office/drawing/2014/main" id="{A7EDFFB3-32AB-42A0-AB29-250F6046B84E}"/>
              </a:ext>
            </a:extLst>
          </p:cNvPr>
          <p:cNvSpPr>
            <a:spLocks noChangeShapeType="1"/>
          </p:cNvSpPr>
          <p:nvPr/>
        </p:nvSpPr>
        <p:spPr bwMode="auto">
          <a:xfrm>
            <a:off x="4727575" y="4005263"/>
            <a:ext cx="1296988"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78" name="Rectangle 30">
            <a:extLst>
              <a:ext uri="{FF2B5EF4-FFF2-40B4-BE49-F238E27FC236}">
                <a16:creationId xmlns:a16="http://schemas.microsoft.com/office/drawing/2014/main" id="{E0FE8AD5-DDE6-4AD4-A7CC-CB42B0794D13}"/>
              </a:ext>
            </a:extLst>
          </p:cNvPr>
          <p:cNvSpPr>
            <a:spLocks noChangeArrowheads="1"/>
          </p:cNvSpPr>
          <p:nvPr/>
        </p:nvSpPr>
        <p:spPr bwMode="auto">
          <a:xfrm>
            <a:off x="6022976" y="5732464"/>
            <a:ext cx="2449513" cy="50323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kumimoji="1" lang="zh-CN" altLang="en-US" b="1">
                <a:solidFill>
                  <a:srgbClr val="003366"/>
                </a:solidFill>
                <a:ea typeface="宋体" panose="02010600030101010101" pitchFamily="2" charset="-122"/>
              </a:rPr>
              <a:t>内核数据代码</a:t>
            </a:r>
          </a:p>
        </p:txBody>
      </p:sp>
      <p:sp>
        <p:nvSpPr>
          <p:cNvPr id="23579" name="Text Box 31">
            <a:extLst>
              <a:ext uri="{FF2B5EF4-FFF2-40B4-BE49-F238E27FC236}">
                <a16:creationId xmlns:a16="http://schemas.microsoft.com/office/drawing/2014/main" id="{45EAF7BF-7285-4A39-8070-A2AFC93D95B0}"/>
              </a:ext>
            </a:extLst>
          </p:cNvPr>
          <p:cNvSpPr txBox="1">
            <a:spLocks noChangeArrowheads="1"/>
          </p:cNvSpPr>
          <p:nvPr/>
        </p:nvSpPr>
        <p:spPr bwMode="auto">
          <a:xfrm>
            <a:off x="8328026" y="5732464"/>
            <a:ext cx="1800225"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defRPr/>
            </a:pPr>
            <a:r>
              <a:rPr lang="en-US" altLang="zh-CN" b="1">
                <a:solidFill>
                  <a:srgbClr val="003366"/>
                </a:solidFill>
                <a:ea typeface="宋体" panose="02010600030101010101" pitchFamily="2" charset="-122"/>
              </a:rPr>
              <a:t>0x80000000</a:t>
            </a:r>
          </a:p>
        </p:txBody>
      </p:sp>
      <p:sp>
        <p:nvSpPr>
          <p:cNvPr id="23580" name="Text Box 32">
            <a:extLst>
              <a:ext uri="{FF2B5EF4-FFF2-40B4-BE49-F238E27FC236}">
                <a16:creationId xmlns:a16="http://schemas.microsoft.com/office/drawing/2014/main" id="{13EA3CB0-AB1C-474F-A62C-1285171B5DEB}"/>
              </a:ext>
            </a:extLst>
          </p:cNvPr>
          <p:cNvSpPr txBox="1">
            <a:spLocks noChangeArrowheads="1"/>
          </p:cNvSpPr>
          <p:nvPr/>
        </p:nvSpPr>
        <p:spPr bwMode="auto">
          <a:xfrm>
            <a:off x="8256589" y="5372101"/>
            <a:ext cx="194468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defRPr/>
            </a:pPr>
            <a:r>
              <a:rPr lang="en-US" altLang="zh-CN" b="1">
                <a:solidFill>
                  <a:srgbClr val="003366"/>
                </a:solidFill>
                <a:ea typeface="宋体" panose="02010600030101010101" pitchFamily="2" charset="-122"/>
              </a:rPr>
              <a:t>0x</a:t>
            </a:r>
            <a:r>
              <a:rPr lang="en-US" altLang="zh-CN" sz="1600" b="1">
                <a:solidFill>
                  <a:srgbClr val="003366"/>
                </a:solidFill>
                <a:ea typeface="宋体" panose="02010600030101010101" pitchFamily="2" charset="-122"/>
              </a:rPr>
              <a:t>7FFFFFFF</a:t>
            </a:r>
          </a:p>
        </p:txBody>
      </p:sp>
      <p:sp>
        <p:nvSpPr>
          <p:cNvPr id="23581" name="Line 33">
            <a:extLst>
              <a:ext uri="{FF2B5EF4-FFF2-40B4-BE49-F238E27FC236}">
                <a16:creationId xmlns:a16="http://schemas.microsoft.com/office/drawing/2014/main" id="{F8F834B6-1CB5-4862-94BA-B51E86E5F2B5}"/>
              </a:ext>
            </a:extLst>
          </p:cNvPr>
          <p:cNvSpPr>
            <a:spLocks noChangeShapeType="1"/>
          </p:cNvSpPr>
          <p:nvPr/>
        </p:nvSpPr>
        <p:spPr bwMode="auto">
          <a:xfrm flipH="1" flipV="1">
            <a:off x="6022976" y="5732463"/>
            <a:ext cx="3960813" cy="0"/>
          </a:xfrm>
          <a:prstGeom prst="line">
            <a:avLst/>
          </a:prstGeom>
          <a:noFill/>
          <a:ln w="38100" cap="sq">
            <a:solidFill>
              <a:srgbClr val="6600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23582" name="Rectangle 35">
            <a:extLst>
              <a:ext uri="{FF2B5EF4-FFF2-40B4-BE49-F238E27FC236}">
                <a16:creationId xmlns:a16="http://schemas.microsoft.com/office/drawing/2014/main" id="{62C951DD-3DA9-445A-B115-79ED750516B1}"/>
              </a:ext>
            </a:extLst>
          </p:cNvPr>
          <p:cNvSpPr>
            <a:spLocks noChangeArrowheads="1"/>
          </p:cNvSpPr>
          <p:nvPr/>
        </p:nvSpPr>
        <p:spPr bwMode="auto">
          <a:xfrm>
            <a:off x="6022976" y="5227639"/>
            <a:ext cx="2449513" cy="504825"/>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fontAlgn="base">
              <a:spcBef>
                <a:spcPct val="0"/>
              </a:spcBef>
              <a:spcAft>
                <a:spcPct val="0"/>
              </a:spcAft>
              <a:defRPr/>
            </a:pPr>
            <a:r>
              <a:rPr kumimoji="1" lang="en-US" altLang="zh-CN" b="1" dirty="0">
                <a:solidFill>
                  <a:srgbClr val="003366"/>
                </a:solidFill>
                <a:latin typeface="Arial" charset="0"/>
                <a:ea typeface="宋体" pitchFamily="2" charset="-122"/>
              </a:rPr>
              <a:t>PEB&amp;TEB</a:t>
            </a:r>
          </a:p>
        </p:txBody>
      </p:sp>
      <p:sp>
        <p:nvSpPr>
          <p:cNvPr id="23583" name="Rectangle 36">
            <a:extLst>
              <a:ext uri="{FF2B5EF4-FFF2-40B4-BE49-F238E27FC236}">
                <a16:creationId xmlns:a16="http://schemas.microsoft.com/office/drawing/2014/main" id="{CD18B7CF-0E98-4C7D-985B-767CB6A1A517}"/>
              </a:ext>
            </a:extLst>
          </p:cNvPr>
          <p:cNvSpPr>
            <a:spLocks noChangeArrowheads="1"/>
          </p:cNvSpPr>
          <p:nvPr/>
        </p:nvSpPr>
        <p:spPr bwMode="auto">
          <a:xfrm>
            <a:off x="6022976" y="4724400"/>
            <a:ext cx="2449513" cy="503238"/>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fontAlgn="base">
              <a:spcBef>
                <a:spcPct val="0"/>
              </a:spcBef>
              <a:spcAft>
                <a:spcPct val="0"/>
              </a:spcAft>
              <a:defRPr/>
            </a:pPr>
            <a:r>
              <a:rPr kumimoji="1" lang="zh-CN" altLang="en-US" b="1" dirty="0">
                <a:solidFill>
                  <a:srgbClr val="003366"/>
                </a:solidFill>
                <a:latin typeface="Arial" charset="0"/>
                <a:ea typeface="宋体" pitchFamily="2" charset="-122"/>
              </a:rPr>
              <a:t>系统</a:t>
            </a:r>
            <a:r>
              <a:rPr kumimoji="1" lang="en-US" altLang="zh-CN" b="1" dirty="0">
                <a:solidFill>
                  <a:srgbClr val="003366"/>
                </a:solidFill>
                <a:latin typeface="Arial" charset="0"/>
                <a:ea typeface="宋体" pitchFamily="2" charset="-122"/>
              </a:rPr>
              <a:t>DLL</a:t>
            </a:r>
          </a:p>
        </p:txBody>
      </p:sp>
      <p:sp>
        <p:nvSpPr>
          <p:cNvPr id="23584" name="Rectangle 37">
            <a:extLst>
              <a:ext uri="{FF2B5EF4-FFF2-40B4-BE49-F238E27FC236}">
                <a16:creationId xmlns:a16="http://schemas.microsoft.com/office/drawing/2014/main" id="{76C72E0C-D79F-4A85-B50C-267D6C1C4882}"/>
              </a:ext>
            </a:extLst>
          </p:cNvPr>
          <p:cNvSpPr>
            <a:spLocks noChangeArrowheads="1"/>
          </p:cNvSpPr>
          <p:nvPr/>
        </p:nvSpPr>
        <p:spPr bwMode="auto">
          <a:xfrm>
            <a:off x="6022976" y="4219576"/>
            <a:ext cx="2449513" cy="504825"/>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fontAlgn="base">
              <a:spcBef>
                <a:spcPct val="0"/>
              </a:spcBef>
              <a:spcAft>
                <a:spcPct val="0"/>
              </a:spcAft>
              <a:defRPr/>
            </a:pPr>
            <a:r>
              <a:rPr lang="zh-CN" altLang="en-US" b="1">
                <a:solidFill>
                  <a:srgbClr val="003366"/>
                </a:solidFill>
                <a:latin typeface="Arial" charset="0"/>
                <a:ea typeface="宋体" pitchFamily="2" charset="-122"/>
              </a:rPr>
              <a:t>代码段</a:t>
            </a:r>
          </a:p>
        </p:txBody>
      </p:sp>
    </p:spTree>
    <p:extLst>
      <p:ext uri="{BB962C8B-B14F-4D97-AF65-F5344CB8AC3E}">
        <p14:creationId xmlns:p14="http://schemas.microsoft.com/office/powerpoint/2010/main" val="3525409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F9FFC-835E-4C3C-B424-10CBA6F26E96}"/>
              </a:ext>
            </a:extLst>
          </p:cNvPr>
          <p:cNvSpPr>
            <a:spLocks noGrp="1"/>
          </p:cNvSpPr>
          <p:nvPr>
            <p:ph type="title"/>
          </p:nvPr>
        </p:nvSpPr>
        <p:spPr/>
        <p:txBody>
          <a:bodyPr/>
          <a:lstStyle/>
          <a:p>
            <a:pPr>
              <a:defRPr/>
            </a:pPr>
            <a:r>
              <a:rPr lang="zh-CN" altLang="en-US" dirty="0"/>
              <a:t>补充：</a:t>
            </a:r>
            <a:r>
              <a:rPr lang="en-US" altLang="zh-CN" dirty="0"/>
              <a:t>PEB&amp;TEB</a:t>
            </a:r>
            <a:endParaRPr lang="zh-CN" altLang="en-US" dirty="0"/>
          </a:p>
        </p:txBody>
      </p:sp>
      <p:sp>
        <p:nvSpPr>
          <p:cNvPr id="3" name="内容占位符 2">
            <a:extLst>
              <a:ext uri="{FF2B5EF4-FFF2-40B4-BE49-F238E27FC236}">
                <a16:creationId xmlns:a16="http://schemas.microsoft.com/office/drawing/2014/main" id="{0CCE39BD-F401-4270-B1E0-BD6170BE53AA}"/>
              </a:ext>
            </a:extLst>
          </p:cNvPr>
          <p:cNvSpPr>
            <a:spLocks noGrp="1"/>
          </p:cNvSpPr>
          <p:nvPr>
            <p:ph idx="1"/>
          </p:nvPr>
        </p:nvSpPr>
        <p:spPr/>
        <p:txBody>
          <a:bodyPr/>
          <a:lstStyle/>
          <a:p>
            <a:r>
              <a:rPr lang="en-US" altLang="zh-CN">
                <a:ea typeface="宋体" panose="02010600030101010101" pitchFamily="2" charset="-122"/>
                <a:hlinkClick r:id="rId2"/>
              </a:rPr>
              <a:t>PEB</a:t>
            </a:r>
            <a:r>
              <a:rPr lang="zh-CN" altLang="en-US">
                <a:ea typeface="宋体" panose="02010600030101010101" pitchFamily="2" charset="-122"/>
              </a:rPr>
              <a:t>（</a:t>
            </a:r>
            <a:r>
              <a:rPr lang="en-US" altLang="zh-CN">
                <a:ea typeface="宋体" panose="02010600030101010101" pitchFamily="2" charset="-122"/>
              </a:rPr>
              <a:t>Process Environment Block</a:t>
            </a:r>
            <a:r>
              <a:rPr lang="zh-CN" altLang="en-US">
                <a:ea typeface="宋体" panose="02010600030101010101" pitchFamily="2" charset="-122"/>
              </a:rPr>
              <a:t>，进程环境块）存放进程信息，每个进程都有自己的</a:t>
            </a:r>
            <a:r>
              <a:rPr lang="en-US" altLang="zh-CN">
                <a:ea typeface="宋体" panose="02010600030101010101" pitchFamily="2" charset="-122"/>
              </a:rPr>
              <a:t>PEB</a:t>
            </a:r>
            <a:r>
              <a:rPr lang="zh-CN" altLang="en-US">
                <a:ea typeface="宋体" panose="02010600030101010101" pitchFamily="2" charset="-122"/>
              </a:rPr>
              <a:t>信息。位于用户地址空间。</a:t>
            </a:r>
            <a:endParaRPr lang="en-US" altLang="zh-CN">
              <a:ea typeface="宋体" panose="02010600030101010101" pitchFamily="2" charset="-122"/>
            </a:endParaRPr>
          </a:p>
          <a:p>
            <a:r>
              <a:rPr lang="zh-CN" altLang="en-US">
                <a:ea typeface="宋体" panose="02010600030101010101" pitchFamily="2" charset="-122"/>
              </a:rPr>
              <a:t>在</a:t>
            </a:r>
            <a:r>
              <a:rPr lang="en-US" altLang="zh-CN">
                <a:ea typeface="宋体" panose="02010600030101010101" pitchFamily="2" charset="-122"/>
              </a:rPr>
              <a:t>Win 2000</a:t>
            </a:r>
            <a:r>
              <a:rPr lang="zh-CN" altLang="en-US">
                <a:ea typeface="宋体" panose="02010600030101010101" pitchFamily="2" charset="-122"/>
              </a:rPr>
              <a:t>下，进程环境块的地址对于每个进程来说是固定的，在</a:t>
            </a:r>
            <a:r>
              <a:rPr lang="en-US" altLang="zh-CN">
                <a:ea typeface="宋体" panose="02010600030101010101" pitchFamily="2" charset="-122"/>
              </a:rPr>
              <a:t>0x7FFDF000</a:t>
            </a:r>
            <a:r>
              <a:rPr lang="zh-CN" altLang="en-US">
                <a:ea typeface="宋体" panose="02010600030101010101" pitchFamily="2" charset="-122"/>
              </a:rPr>
              <a:t>处，这是用户地址空间，所以程序能够直接访问。在用户态下</a:t>
            </a:r>
            <a:r>
              <a:rPr lang="en-US" altLang="zh-CN">
                <a:ea typeface="宋体" panose="02010600030101010101" pitchFamily="2" charset="-122"/>
              </a:rPr>
              <a:t>WinDbg</a:t>
            </a:r>
            <a:r>
              <a:rPr lang="zh-CN" altLang="en-US">
                <a:ea typeface="宋体" panose="02010600030101010101" pitchFamily="2" charset="-122"/>
              </a:rPr>
              <a:t>中可用命令</a:t>
            </a:r>
            <a:r>
              <a:rPr lang="en-US" altLang="zh-CN">
                <a:ea typeface="宋体" panose="02010600030101010101" pitchFamily="2" charset="-122"/>
              </a:rPr>
              <a:t>$proc</a:t>
            </a:r>
            <a:r>
              <a:rPr lang="zh-CN" altLang="en-US">
                <a:ea typeface="宋体" panose="02010600030101010101" pitchFamily="2" charset="-122"/>
              </a:rPr>
              <a:t>取得</a:t>
            </a:r>
            <a:r>
              <a:rPr lang="en-US" altLang="zh-CN">
                <a:ea typeface="宋体" panose="02010600030101010101" pitchFamily="2" charset="-122"/>
              </a:rPr>
              <a:t>PEB</a:t>
            </a:r>
            <a:r>
              <a:rPr lang="zh-CN" altLang="en-US">
                <a:ea typeface="宋体" panose="02010600030101010101" pitchFamily="2" charset="-122"/>
              </a:rPr>
              <a:t>地址。</a:t>
            </a:r>
          </a:p>
          <a:p>
            <a:endParaRPr lang="zh-CN" altLang="en-US">
              <a:ea typeface="宋体" panose="02010600030101010101" pitchFamily="2" charset="-122"/>
            </a:endParaRPr>
          </a:p>
        </p:txBody>
      </p:sp>
      <p:sp>
        <p:nvSpPr>
          <p:cNvPr id="4" name="日期占位符 3">
            <a:extLst>
              <a:ext uri="{FF2B5EF4-FFF2-40B4-BE49-F238E27FC236}">
                <a16:creationId xmlns:a16="http://schemas.microsoft.com/office/drawing/2014/main" id="{7BCB17E5-1B84-4845-93BB-611DFDA5F372}"/>
              </a:ext>
            </a:extLst>
          </p:cNvPr>
          <p:cNvSpPr>
            <a:spLocks noGrp="1"/>
          </p:cNvSpPr>
          <p:nvPr>
            <p:ph type="dt" sz="quarter" idx="10"/>
          </p:nvPr>
        </p:nvSpPr>
        <p:spPr/>
        <p:txBody>
          <a:bodyPr/>
          <a:lstStyle/>
          <a:p>
            <a:pPr algn="r" fontAlgn="base">
              <a:spcBef>
                <a:spcPct val="0"/>
              </a:spcBef>
              <a:spcAft>
                <a:spcPct val="0"/>
              </a:spcAft>
              <a:defRPr/>
            </a:pPr>
            <a:r>
              <a:rPr lang="en-US" altLang="zh-CN" sz="1000" b="1">
                <a:solidFill>
                  <a:srgbClr val="5F5F5F"/>
                </a:solidFill>
                <a:latin typeface="Verdana"/>
                <a:ea typeface="宋体" charset="-122"/>
              </a:rPr>
              <a:t>www.uestc.edu.cn</a:t>
            </a:r>
          </a:p>
        </p:txBody>
      </p:sp>
      <p:sp>
        <p:nvSpPr>
          <p:cNvPr id="24581" name="页脚占位符 4">
            <a:extLst>
              <a:ext uri="{FF2B5EF4-FFF2-40B4-BE49-F238E27FC236}">
                <a16:creationId xmlns:a16="http://schemas.microsoft.com/office/drawing/2014/main" id="{10865360-36D9-4A68-A439-A289DFB2CB7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en-US" altLang="zh-CN" sz="2000" b="1" i="1">
                <a:solidFill>
                  <a:srgbClr val="CC3300"/>
                </a:solidFill>
                <a:ea typeface="宋体" panose="02010600030101010101" pitchFamily="2" charset="-122"/>
              </a:rPr>
              <a:t>UESTC</a:t>
            </a:r>
          </a:p>
        </p:txBody>
      </p:sp>
    </p:spTree>
    <p:extLst>
      <p:ext uri="{BB962C8B-B14F-4D97-AF65-F5344CB8AC3E}">
        <p14:creationId xmlns:p14="http://schemas.microsoft.com/office/powerpoint/2010/main" val="378637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BC45E-70D0-4050-8F6B-FC77BFDC4895}"/>
              </a:ext>
            </a:extLst>
          </p:cNvPr>
          <p:cNvSpPr>
            <a:spLocks noGrp="1"/>
          </p:cNvSpPr>
          <p:nvPr>
            <p:ph type="title"/>
          </p:nvPr>
        </p:nvSpPr>
        <p:spPr/>
        <p:txBody>
          <a:bodyPr/>
          <a:lstStyle/>
          <a:p>
            <a:pPr>
              <a:defRPr/>
            </a:pPr>
            <a:r>
              <a:rPr lang="zh-CN" altLang="en-US" dirty="0"/>
              <a:t>补充：</a:t>
            </a:r>
            <a:r>
              <a:rPr lang="en-US" altLang="zh-CN" dirty="0"/>
              <a:t>PEB&amp;TEB</a:t>
            </a:r>
            <a:endParaRPr lang="zh-CN" altLang="en-US" dirty="0"/>
          </a:p>
        </p:txBody>
      </p:sp>
      <p:sp>
        <p:nvSpPr>
          <p:cNvPr id="3" name="内容占位符 2">
            <a:extLst>
              <a:ext uri="{FF2B5EF4-FFF2-40B4-BE49-F238E27FC236}">
                <a16:creationId xmlns:a16="http://schemas.microsoft.com/office/drawing/2014/main" id="{882729D6-A317-42F5-BB95-54B962D1DF77}"/>
              </a:ext>
            </a:extLst>
          </p:cNvPr>
          <p:cNvSpPr>
            <a:spLocks noGrp="1"/>
          </p:cNvSpPr>
          <p:nvPr>
            <p:ph idx="1"/>
          </p:nvPr>
        </p:nvSpPr>
        <p:spPr/>
        <p:txBody>
          <a:bodyPr/>
          <a:lstStyle/>
          <a:p>
            <a:r>
              <a:rPr lang="en-US" altLang="zh-CN">
                <a:ea typeface="宋体" panose="02010600030101010101" pitchFamily="2" charset="-122"/>
              </a:rPr>
              <a:t>TEB</a:t>
            </a:r>
            <a:r>
              <a:rPr lang="zh-CN" altLang="en-US">
                <a:ea typeface="宋体" panose="02010600030101010101" pitchFamily="2" charset="-122"/>
              </a:rPr>
              <a:t>（</a:t>
            </a:r>
            <a:r>
              <a:rPr lang="en-US" altLang="zh-CN">
                <a:ea typeface="宋体" panose="02010600030101010101" pitchFamily="2" charset="-122"/>
              </a:rPr>
              <a:t>Thread Environment Block</a:t>
            </a:r>
            <a:r>
              <a:rPr lang="zh-CN" altLang="en-US">
                <a:ea typeface="宋体" panose="02010600030101010101" pitchFamily="2" charset="-122"/>
              </a:rPr>
              <a:t>，线程环境块）系统在此</a:t>
            </a:r>
            <a:r>
              <a:rPr lang="en-US" altLang="zh-CN">
                <a:ea typeface="宋体" panose="02010600030101010101" pitchFamily="2" charset="-122"/>
              </a:rPr>
              <a:t>TEB</a:t>
            </a:r>
            <a:r>
              <a:rPr lang="zh-CN" altLang="en-US">
                <a:ea typeface="宋体" panose="02010600030101010101" pitchFamily="2" charset="-122"/>
              </a:rPr>
              <a:t>中保存频繁使用的线程相关的数据。位于用户地址空间，在比 </a:t>
            </a:r>
            <a:r>
              <a:rPr lang="en-US" altLang="zh-CN">
                <a:ea typeface="宋体" panose="02010600030101010101" pitchFamily="2" charset="-122"/>
              </a:rPr>
              <a:t>PEB </a:t>
            </a:r>
            <a:r>
              <a:rPr lang="zh-CN" altLang="en-US">
                <a:ea typeface="宋体" panose="02010600030101010101" pitchFamily="2" charset="-122"/>
              </a:rPr>
              <a:t>所在地址低的地方。</a:t>
            </a:r>
            <a:endParaRPr lang="en-US" altLang="zh-CN">
              <a:ea typeface="宋体" panose="02010600030101010101" pitchFamily="2" charset="-122"/>
            </a:endParaRPr>
          </a:p>
          <a:p>
            <a:r>
              <a:rPr lang="zh-CN" altLang="en-US">
                <a:ea typeface="宋体" panose="02010600030101010101" pitchFamily="2" charset="-122"/>
              </a:rPr>
              <a:t>进程中的每个线程都有自己的一个</a:t>
            </a:r>
            <a:r>
              <a:rPr lang="en-US" altLang="zh-CN">
                <a:ea typeface="宋体" panose="02010600030101010101" pitchFamily="2" charset="-122"/>
              </a:rPr>
              <a:t>TEB</a:t>
            </a:r>
            <a:r>
              <a:rPr lang="zh-CN" altLang="en-US">
                <a:ea typeface="宋体" panose="02010600030101010101" pitchFamily="2" charset="-122"/>
              </a:rPr>
              <a:t>。一个进程的所有</a:t>
            </a:r>
            <a:r>
              <a:rPr lang="en-US" altLang="zh-CN">
                <a:ea typeface="宋体" panose="02010600030101010101" pitchFamily="2" charset="-122"/>
              </a:rPr>
              <a:t>TEB</a:t>
            </a:r>
            <a:r>
              <a:rPr lang="zh-CN" altLang="en-US">
                <a:ea typeface="宋体" panose="02010600030101010101" pitchFamily="2" charset="-122"/>
              </a:rPr>
              <a:t>都以堆栈的方式，存放在从</a:t>
            </a:r>
            <a:r>
              <a:rPr lang="en-US" altLang="zh-CN">
                <a:ea typeface="宋体" panose="02010600030101010101" pitchFamily="2" charset="-122"/>
              </a:rPr>
              <a:t>0x7FFDE000</a:t>
            </a:r>
            <a:r>
              <a:rPr lang="zh-CN" altLang="en-US">
                <a:ea typeface="宋体" panose="02010600030101010101" pitchFamily="2" charset="-122"/>
              </a:rPr>
              <a:t>开始的线性内存中，每</a:t>
            </a:r>
            <a:r>
              <a:rPr lang="en-US" altLang="zh-CN">
                <a:ea typeface="宋体" panose="02010600030101010101" pitchFamily="2" charset="-122"/>
              </a:rPr>
              <a:t>4KB</a:t>
            </a:r>
            <a:r>
              <a:rPr lang="zh-CN" altLang="en-US">
                <a:ea typeface="宋体" panose="02010600030101010101" pitchFamily="2" charset="-122"/>
              </a:rPr>
              <a:t>为一个完整的</a:t>
            </a:r>
            <a:r>
              <a:rPr lang="en-US" altLang="zh-CN">
                <a:ea typeface="宋体" panose="02010600030101010101" pitchFamily="2" charset="-122"/>
              </a:rPr>
              <a:t>TEB</a:t>
            </a:r>
            <a:r>
              <a:rPr lang="zh-CN" altLang="en-US">
                <a:ea typeface="宋体" panose="02010600030101010101" pitchFamily="2" charset="-122"/>
              </a:rPr>
              <a:t>，不过该内存区域是向下扩展的。</a:t>
            </a:r>
          </a:p>
        </p:txBody>
      </p:sp>
      <p:sp>
        <p:nvSpPr>
          <p:cNvPr id="4" name="日期占位符 3">
            <a:extLst>
              <a:ext uri="{FF2B5EF4-FFF2-40B4-BE49-F238E27FC236}">
                <a16:creationId xmlns:a16="http://schemas.microsoft.com/office/drawing/2014/main" id="{965FB704-36CA-4BB8-8C02-32C43C336ED2}"/>
              </a:ext>
            </a:extLst>
          </p:cNvPr>
          <p:cNvSpPr>
            <a:spLocks noGrp="1"/>
          </p:cNvSpPr>
          <p:nvPr>
            <p:ph type="dt" sz="quarter" idx="10"/>
          </p:nvPr>
        </p:nvSpPr>
        <p:spPr/>
        <p:txBody>
          <a:bodyPr/>
          <a:lstStyle/>
          <a:p>
            <a:pPr algn="r" fontAlgn="base">
              <a:spcBef>
                <a:spcPct val="0"/>
              </a:spcBef>
              <a:spcAft>
                <a:spcPct val="0"/>
              </a:spcAft>
              <a:defRPr/>
            </a:pPr>
            <a:r>
              <a:rPr lang="en-US" altLang="zh-CN" sz="1000" b="1">
                <a:solidFill>
                  <a:srgbClr val="5F5F5F"/>
                </a:solidFill>
                <a:latin typeface="Verdana"/>
                <a:ea typeface="宋体" charset="-122"/>
              </a:rPr>
              <a:t>www.uestc.edu.cn</a:t>
            </a:r>
          </a:p>
        </p:txBody>
      </p:sp>
      <p:sp>
        <p:nvSpPr>
          <p:cNvPr id="25605" name="页脚占位符 4">
            <a:extLst>
              <a:ext uri="{FF2B5EF4-FFF2-40B4-BE49-F238E27FC236}">
                <a16:creationId xmlns:a16="http://schemas.microsoft.com/office/drawing/2014/main" id="{9FE4891D-45E3-495B-8700-6F6605917DA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en-US" altLang="zh-CN" sz="2000" b="1" i="1">
                <a:solidFill>
                  <a:srgbClr val="CC3300"/>
                </a:solidFill>
                <a:ea typeface="宋体" panose="02010600030101010101" pitchFamily="2" charset="-122"/>
              </a:rPr>
              <a:t>UESTC</a:t>
            </a:r>
          </a:p>
        </p:txBody>
      </p:sp>
    </p:spTree>
    <p:extLst>
      <p:ext uri="{BB962C8B-B14F-4D97-AF65-F5344CB8AC3E}">
        <p14:creationId xmlns:p14="http://schemas.microsoft.com/office/powerpoint/2010/main" val="415393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992EE9B-4BB6-4843-AA27-A0C1BFB76F7C}"/>
              </a:ext>
            </a:extLst>
          </p:cNvPr>
          <p:cNvSpPr>
            <a:spLocks noGrp="1" noChangeArrowheads="1"/>
          </p:cNvSpPr>
          <p:nvPr>
            <p:ph type="title"/>
          </p:nvPr>
        </p:nvSpPr>
        <p:spPr/>
        <p:txBody>
          <a:bodyPr/>
          <a:lstStyle/>
          <a:p>
            <a:pPr>
              <a:defRPr/>
            </a:pPr>
            <a:r>
              <a:rPr lang="zh-CN" altLang="en-US"/>
              <a:t>栈</a:t>
            </a:r>
          </a:p>
        </p:txBody>
      </p:sp>
      <p:sp>
        <p:nvSpPr>
          <p:cNvPr id="30723" name="Rectangle 3">
            <a:extLst>
              <a:ext uri="{FF2B5EF4-FFF2-40B4-BE49-F238E27FC236}">
                <a16:creationId xmlns:a16="http://schemas.microsoft.com/office/drawing/2014/main" id="{9E73C736-2999-4D1D-89CC-11B4ED9CC996}"/>
              </a:ext>
            </a:extLst>
          </p:cNvPr>
          <p:cNvSpPr>
            <a:spLocks noGrp="1" noChangeArrowheads="1"/>
          </p:cNvSpPr>
          <p:nvPr>
            <p:ph type="body" idx="1"/>
          </p:nvPr>
        </p:nvSpPr>
        <p:spPr/>
        <p:txBody>
          <a:bodyPr/>
          <a:lstStyle/>
          <a:p>
            <a:r>
              <a:rPr lang="zh-CN" altLang="en-US">
                <a:ea typeface="宋体" panose="02010600030101010101" pitchFamily="2" charset="-122"/>
              </a:rPr>
              <a:t>栈是一块连续的内存空间</a:t>
            </a:r>
          </a:p>
          <a:p>
            <a:pPr lvl="1"/>
            <a:r>
              <a:rPr lang="zh-CN" altLang="en-US" sz="2400">
                <a:latin typeface="Arial" panose="020B0604020202020204" pitchFamily="34" charset="0"/>
                <a:ea typeface="宋体" panose="02010600030101010101" pitchFamily="2" charset="-122"/>
              </a:rPr>
              <a:t>先入后出</a:t>
            </a:r>
          </a:p>
          <a:p>
            <a:pPr lvl="1"/>
            <a:r>
              <a:rPr lang="zh-CN" altLang="en-US" sz="2400">
                <a:latin typeface="Arial" panose="020B0604020202020204" pitchFamily="34" charset="0"/>
                <a:ea typeface="宋体" panose="02010600030101010101" pitchFamily="2" charset="-122"/>
              </a:rPr>
              <a:t>生长方向与内存的生长方向正好相反</a:t>
            </a:r>
            <a:r>
              <a:rPr lang="en-US" altLang="zh-CN" sz="2400">
                <a:latin typeface="Arial" panose="020B0604020202020204" pitchFamily="34" charset="0"/>
                <a:ea typeface="宋体" panose="02010600030101010101" pitchFamily="2" charset="-122"/>
              </a:rPr>
              <a:t>, </a:t>
            </a:r>
            <a:r>
              <a:rPr lang="zh-CN" altLang="en-US" sz="2400">
                <a:latin typeface="Arial" panose="020B0604020202020204" pitchFamily="34" charset="0"/>
                <a:ea typeface="宋体" panose="02010600030101010101" pitchFamily="2" charset="-122"/>
              </a:rPr>
              <a:t>从高地址向低地址生长</a:t>
            </a:r>
          </a:p>
          <a:p>
            <a:r>
              <a:rPr lang="zh-CN" altLang="en-US">
                <a:ea typeface="宋体" panose="02010600030101010101" pitchFamily="2" charset="-122"/>
              </a:rPr>
              <a:t>每一个线程有自己的栈</a:t>
            </a:r>
          </a:p>
          <a:p>
            <a:pPr lvl="1"/>
            <a:r>
              <a:rPr lang="zh-CN" altLang="en-US" sz="2400">
                <a:latin typeface="Arial" panose="020B0604020202020204" pitchFamily="34" charset="0"/>
                <a:ea typeface="宋体" panose="02010600030101010101" pitchFamily="2" charset="-122"/>
              </a:rPr>
              <a:t>提供一个暂时存放数据的区域</a:t>
            </a:r>
            <a:r>
              <a:rPr lang="zh-CN" altLang="en-US">
                <a:latin typeface="Arial" panose="020B0604020202020204" pitchFamily="34" charset="0"/>
                <a:ea typeface="宋体" panose="02010600030101010101" pitchFamily="2" charset="-122"/>
              </a:rPr>
              <a:t> </a:t>
            </a:r>
          </a:p>
          <a:p>
            <a:r>
              <a:rPr lang="zh-CN" altLang="en-US">
                <a:ea typeface="宋体" panose="02010600030101010101" pitchFamily="2" charset="-122"/>
              </a:rPr>
              <a:t>使用</a:t>
            </a:r>
            <a:r>
              <a:rPr lang="en-US" altLang="zh-CN">
                <a:solidFill>
                  <a:schemeClr val="folHlink"/>
                </a:solidFill>
                <a:ea typeface="宋体" panose="02010600030101010101" pitchFamily="2" charset="-122"/>
              </a:rPr>
              <a:t>POP/PUSH</a:t>
            </a:r>
            <a:r>
              <a:rPr lang="zh-CN" altLang="en-US">
                <a:ea typeface="宋体" panose="02010600030101010101" pitchFamily="2" charset="-122"/>
              </a:rPr>
              <a:t>指令来对栈进行操作</a:t>
            </a:r>
          </a:p>
          <a:p>
            <a:r>
              <a:rPr lang="zh-CN" altLang="en-US">
                <a:ea typeface="宋体" panose="02010600030101010101" pitchFamily="2" charset="-122"/>
              </a:rPr>
              <a:t>使用</a:t>
            </a:r>
            <a:r>
              <a:rPr lang="en-US" altLang="zh-CN">
                <a:solidFill>
                  <a:schemeClr val="folHlink"/>
                </a:solidFill>
                <a:ea typeface="宋体" panose="02010600030101010101" pitchFamily="2" charset="-122"/>
              </a:rPr>
              <a:t>ESP</a:t>
            </a:r>
            <a:r>
              <a:rPr lang="zh-CN" altLang="en-US">
                <a:ea typeface="宋体" panose="02010600030101010101" pitchFamily="2" charset="-122"/>
              </a:rPr>
              <a:t>寄存器指向栈顶，</a:t>
            </a:r>
            <a:r>
              <a:rPr lang="en-US" altLang="zh-CN">
                <a:solidFill>
                  <a:schemeClr val="folHlink"/>
                </a:solidFill>
                <a:ea typeface="宋体" panose="02010600030101010101" pitchFamily="2" charset="-122"/>
              </a:rPr>
              <a:t>EBP</a:t>
            </a:r>
            <a:r>
              <a:rPr lang="zh-CN" altLang="en-US">
                <a:ea typeface="宋体" panose="02010600030101010101" pitchFamily="2" charset="-122"/>
              </a:rPr>
              <a:t>指向栈帧底</a:t>
            </a:r>
          </a:p>
        </p:txBody>
      </p:sp>
    </p:spTree>
    <p:extLst>
      <p:ext uri="{BB962C8B-B14F-4D97-AF65-F5344CB8AC3E}">
        <p14:creationId xmlns:p14="http://schemas.microsoft.com/office/powerpoint/2010/main" val="72331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0" dur="500"/>
                                        <p:tgtEl>
                                          <p:spTgt spid="3072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3" dur="500"/>
                                        <p:tgtEl>
                                          <p:spTgt spid="3072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8" dur="500"/>
                                        <p:tgtEl>
                                          <p:spTgt spid="3072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1" dur="500"/>
                                        <p:tgtEl>
                                          <p:spTgt spid="3072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26" dur="500"/>
                                        <p:tgtEl>
                                          <p:spTgt spid="3072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0723">
                                            <p:txEl>
                                              <p:pRg st="6" end="6"/>
                                            </p:txEl>
                                          </p:spTgt>
                                        </p:tgtEl>
                                        <p:attrNameLst>
                                          <p:attrName>style.visibility</p:attrName>
                                        </p:attrNameLst>
                                      </p:cBhvr>
                                      <p:to>
                                        <p:strVal val="visible"/>
                                      </p:to>
                                    </p:set>
                                    <p:animEffect transition="in" filter="blinds(horizontal)">
                                      <p:cBhvr>
                                        <p:cTn id="31"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143B865-9E50-49D0-BAF3-4FBCFEE160A9}"/>
              </a:ext>
            </a:extLst>
          </p:cNvPr>
          <p:cNvSpPr>
            <a:spLocks noGrp="1" noChangeArrowheads="1"/>
          </p:cNvSpPr>
          <p:nvPr>
            <p:ph type="title"/>
          </p:nvPr>
        </p:nvSpPr>
        <p:spPr/>
        <p:txBody>
          <a:bodyPr/>
          <a:lstStyle/>
          <a:p>
            <a:pPr>
              <a:defRPr/>
            </a:pPr>
            <a:r>
              <a:rPr lang="zh-CN" altLang="en-US"/>
              <a:t>栈内容</a:t>
            </a:r>
          </a:p>
        </p:txBody>
      </p:sp>
      <p:sp>
        <p:nvSpPr>
          <p:cNvPr id="27651" name="Rectangle 3">
            <a:extLst>
              <a:ext uri="{FF2B5EF4-FFF2-40B4-BE49-F238E27FC236}">
                <a16:creationId xmlns:a16="http://schemas.microsoft.com/office/drawing/2014/main" id="{787F3270-327D-4347-8890-73EFDD716B03}"/>
              </a:ext>
            </a:extLst>
          </p:cNvPr>
          <p:cNvSpPr>
            <a:spLocks noGrp="1" noChangeArrowheads="1"/>
          </p:cNvSpPr>
          <p:nvPr>
            <p:ph type="body" idx="1"/>
          </p:nvPr>
        </p:nvSpPr>
        <p:spPr/>
        <p:txBody>
          <a:bodyPr/>
          <a:lstStyle/>
          <a:p>
            <a:r>
              <a:rPr lang="zh-CN" altLang="en-US">
                <a:ea typeface="宋体" panose="02010600030101010101" pitchFamily="2" charset="-122"/>
              </a:rPr>
              <a:t>函数的参数</a:t>
            </a:r>
          </a:p>
          <a:p>
            <a:r>
              <a:rPr lang="zh-CN" altLang="en-US">
                <a:ea typeface="宋体" panose="02010600030101010101" pitchFamily="2" charset="-122"/>
              </a:rPr>
              <a:t>函数返回地址</a:t>
            </a:r>
          </a:p>
          <a:p>
            <a:r>
              <a:rPr lang="en-US" altLang="zh-CN">
                <a:ea typeface="宋体" panose="02010600030101010101" pitchFamily="2" charset="-122"/>
              </a:rPr>
              <a:t>EBP</a:t>
            </a:r>
            <a:r>
              <a:rPr lang="zh-CN" altLang="en-US">
                <a:ea typeface="宋体" panose="02010600030101010101" pitchFamily="2" charset="-122"/>
              </a:rPr>
              <a:t>的值</a:t>
            </a:r>
          </a:p>
          <a:p>
            <a:r>
              <a:rPr lang="zh-CN" altLang="en-US">
                <a:ea typeface="宋体" panose="02010600030101010101" pitchFamily="2" charset="-122"/>
              </a:rPr>
              <a:t>一些通用寄存器</a:t>
            </a:r>
            <a:r>
              <a:rPr lang="en-US" altLang="zh-CN">
                <a:ea typeface="宋体" panose="02010600030101010101" pitchFamily="2" charset="-122"/>
              </a:rPr>
              <a:t>(EDI,ESI…)</a:t>
            </a:r>
            <a:r>
              <a:rPr lang="zh-CN" altLang="en-US">
                <a:ea typeface="宋体" panose="02010600030101010101" pitchFamily="2" charset="-122"/>
              </a:rPr>
              <a:t>的值</a:t>
            </a:r>
          </a:p>
          <a:p>
            <a:r>
              <a:rPr lang="zh-CN" altLang="en-US">
                <a:ea typeface="宋体" panose="02010600030101010101" pitchFamily="2" charset="-122"/>
              </a:rPr>
              <a:t>当前正在执行的函数的局部变量</a:t>
            </a:r>
          </a:p>
        </p:txBody>
      </p:sp>
    </p:spTree>
    <p:extLst>
      <p:ext uri="{BB962C8B-B14F-4D97-AF65-F5344CB8AC3E}">
        <p14:creationId xmlns:p14="http://schemas.microsoft.com/office/powerpoint/2010/main" val="14927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AD3931-2FDA-4144-B460-C38A9DABD936}"/>
              </a:ext>
            </a:extLst>
          </p:cNvPr>
          <p:cNvSpPr>
            <a:spLocks noGrp="1" noChangeArrowheads="1"/>
          </p:cNvSpPr>
          <p:nvPr>
            <p:ph type="title"/>
          </p:nvPr>
        </p:nvSpPr>
        <p:spPr/>
        <p:txBody>
          <a:bodyPr/>
          <a:lstStyle/>
          <a:p>
            <a:pPr>
              <a:defRPr/>
            </a:pPr>
            <a:r>
              <a:rPr lang="zh-CN" altLang="en-US"/>
              <a:t>三个重要的寄存器</a:t>
            </a:r>
          </a:p>
        </p:txBody>
      </p:sp>
      <p:sp>
        <p:nvSpPr>
          <p:cNvPr id="34819" name="Rectangle 3">
            <a:extLst>
              <a:ext uri="{FF2B5EF4-FFF2-40B4-BE49-F238E27FC236}">
                <a16:creationId xmlns:a16="http://schemas.microsoft.com/office/drawing/2014/main" id="{236F2915-FEE2-4222-8908-EF262E045976}"/>
              </a:ext>
            </a:extLst>
          </p:cNvPr>
          <p:cNvSpPr>
            <a:spLocks noGrp="1" noChangeArrowheads="1"/>
          </p:cNvSpPr>
          <p:nvPr>
            <p:ph type="body" idx="1"/>
          </p:nvPr>
        </p:nvSpPr>
        <p:spPr/>
        <p:txBody>
          <a:bodyPr/>
          <a:lstStyle/>
          <a:p>
            <a:r>
              <a:rPr lang="en-US" altLang="zh-CN">
                <a:solidFill>
                  <a:schemeClr val="folHlink"/>
                </a:solidFill>
                <a:ea typeface="宋体" panose="02010600030101010101" pitchFamily="2" charset="-122"/>
              </a:rPr>
              <a:t>SP(ESP)</a:t>
            </a:r>
          </a:p>
          <a:p>
            <a:pPr lvl="1"/>
            <a:r>
              <a:rPr lang="zh-CN" altLang="en-US" sz="2400">
                <a:latin typeface="Arial" panose="020B0604020202020204" pitchFamily="34" charset="0"/>
                <a:ea typeface="宋体" panose="02010600030101010101" pitchFamily="2" charset="-122"/>
              </a:rPr>
              <a:t>即栈顶指针，随着数据入栈出栈而发生变化</a:t>
            </a:r>
          </a:p>
          <a:p>
            <a:r>
              <a:rPr lang="en-US" altLang="zh-CN">
                <a:solidFill>
                  <a:schemeClr val="folHlink"/>
                </a:solidFill>
                <a:ea typeface="宋体" panose="02010600030101010101" pitchFamily="2" charset="-122"/>
              </a:rPr>
              <a:t>BP(EBP)</a:t>
            </a:r>
          </a:p>
          <a:p>
            <a:pPr lvl="1"/>
            <a:r>
              <a:rPr lang="zh-CN" altLang="en-US" sz="2400">
                <a:latin typeface="Arial" panose="020B0604020202020204" pitchFamily="34" charset="0"/>
                <a:ea typeface="宋体" panose="02010600030101010101" pitchFamily="2" charset="-122"/>
              </a:rPr>
              <a:t>即基地址指针，用于标识栈中一个相对稳定的位置。通过</a:t>
            </a:r>
            <a:r>
              <a:rPr lang="en-US" altLang="zh-CN" sz="2400">
                <a:latin typeface="Arial" panose="020B0604020202020204" pitchFamily="34" charset="0"/>
                <a:ea typeface="宋体" panose="02010600030101010101" pitchFamily="2" charset="-122"/>
              </a:rPr>
              <a:t>BP,</a:t>
            </a:r>
            <a:r>
              <a:rPr lang="zh-CN" altLang="en-US" sz="2400">
                <a:latin typeface="Arial" panose="020B0604020202020204" pitchFamily="34" charset="0"/>
                <a:ea typeface="宋体" panose="02010600030101010101" pitchFamily="2" charset="-122"/>
              </a:rPr>
              <a:t>可以方便地引用函数参数以及局部变量</a:t>
            </a:r>
          </a:p>
          <a:p>
            <a:r>
              <a:rPr lang="en-US" altLang="zh-CN">
                <a:solidFill>
                  <a:schemeClr val="folHlink"/>
                </a:solidFill>
                <a:ea typeface="宋体" panose="02010600030101010101" pitchFamily="2" charset="-122"/>
              </a:rPr>
              <a:t>IP(EIP)</a:t>
            </a:r>
          </a:p>
          <a:p>
            <a:pPr lvl="1"/>
            <a:r>
              <a:rPr lang="zh-CN" altLang="en-US" sz="2400">
                <a:latin typeface="Arial" panose="020B0604020202020204" pitchFamily="34" charset="0"/>
                <a:ea typeface="宋体" panose="02010600030101010101" pitchFamily="2" charset="-122"/>
              </a:rPr>
              <a:t>即指令寄存器，在将某个函数的栈帧压入栈中时，其中就包含当前的</a:t>
            </a:r>
            <a:r>
              <a:rPr lang="en-US" altLang="zh-CN" sz="2400">
                <a:latin typeface="Arial" panose="020B0604020202020204" pitchFamily="34" charset="0"/>
                <a:ea typeface="宋体" panose="02010600030101010101" pitchFamily="2" charset="-122"/>
              </a:rPr>
              <a:t>IP</a:t>
            </a:r>
            <a:r>
              <a:rPr lang="zh-CN" altLang="en-US" sz="2400">
                <a:latin typeface="Arial" panose="020B0604020202020204" pitchFamily="34" charset="0"/>
                <a:ea typeface="宋体" panose="02010600030101010101" pitchFamily="2" charset="-122"/>
              </a:rPr>
              <a:t>值，即函数调用返回后下一个执行语句的地址</a:t>
            </a:r>
          </a:p>
        </p:txBody>
      </p:sp>
    </p:spTree>
    <p:extLst>
      <p:ext uri="{BB962C8B-B14F-4D97-AF65-F5344CB8AC3E}">
        <p14:creationId xmlns:p14="http://schemas.microsoft.com/office/powerpoint/2010/main" val="199276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linds(horizontal)">
                                      <p:cBhvr>
                                        <p:cTn id="7" dur="500"/>
                                        <p:tgtEl>
                                          <p:spTgt spid="3481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10" dur="500"/>
                                        <p:tgtEl>
                                          <p:spTgt spid="3481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15" dur="500"/>
                                        <p:tgtEl>
                                          <p:spTgt spid="3481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18" dur="500"/>
                                        <p:tgtEl>
                                          <p:spTgt spid="3481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23" dur="500"/>
                                        <p:tgtEl>
                                          <p:spTgt spid="3481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4819">
                                            <p:txEl>
                                              <p:pRg st="5" end="5"/>
                                            </p:txEl>
                                          </p:spTgt>
                                        </p:tgtEl>
                                        <p:attrNameLst>
                                          <p:attrName>style.visibility</p:attrName>
                                        </p:attrNameLst>
                                      </p:cBhvr>
                                      <p:to>
                                        <p:strVal val="visible"/>
                                      </p:to>
                                    </p:set>
                                    <p:animEffect transition="in" filter="blinds(horizontal)">
                                      <p:cBhvr>
                                        <p:cTn id="26" dur="500"/>
                                        <p:tgtEl>
                                          <p:spTgt spid="34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CF5A06A-01F5-4A94-B585-51A7F53AA3C1}"/>
              </a:ext>
            </a:extLst>
          </p:cNvPr>
          <p:cNvSpPr>
            <a:spLocks noGrp="1" noChangeArrowheads="1"/>
          </p:cNvSpPr>
          <p:nvPr>
            <p:ph type="title"/>
          </p:nvPr>
        </p:nvSpPr>
        <p:spPr/>
        <p:txBody>
          <a:bodyPr/>
          <a:lstStyle/>
          <a:p>
            <a:pPr>
              <a:defRPr/>
            </a:pPr>
            <a:r>
              <a:rPr lang="zh-CN" altLang="en-US"/>
              <a:t>函数调用过程</a:t>
            </a:r>
          </a:p>
        </p:txBody>
      </p:sp>
      <p:sp>
        <p:nvSpPr>
          <p:cNvPr id="29699" name="Rectangle 3">
            <a:extLst>
              <a:ext uri="{FF2B5EF4-FFF2-40B4-BE49-F238E27FC236}">
                <a16:creationId xmlns:a16="http://schemas.microsoft.com/office/drawing/2014/main" id="{F42A75FB-CF68-4EB0-95C2-467C0BF976C4}"/>
              </a:ext>
            </a:extLst>
          </p:cNvPr>
          <p:cNvSpPr>
            <a:spLocks noGrp="1" noChangeArrowheads="1"/>
          </p:cNvSpPr>
          <p:nvPr>
            <p:ph type="body" idx="1"/>
          </p:nvPr>
        </p:nvSpPr>
        <p:spPr/>
        <p:txBody>
          <a:bodyPr/>
          <a:lstStyle/>
          <a:p>
            <a:r>
              <a:rPr lang="zh-CN" altLang="en-US">
                <a:ea typeface="宋体" panose="02010600030101010101" pitchFamily="2" charset="-122"/>
              </a:rPr>
              <a:t>把参数压入栈</a:t>
            </a:r>
          </a:p>
          <a:p>
            <a:r>
              <a:rPr lang="zh-CN" altLang="en-US">
                <a:ea typeface="宋体" panose="02010600030101010101" pitchFamily="2" charset="-122"/>
              </a:rPr>
              <a:t>保存指令寄存器中的内容，作为返回地址</a:t>
            </a:r>
          </a:p>
          <a:p>
            <a:r>
              <a:rPr lang="zh-CN" altLang="en-US">
                <a:ea typeface="宋体" panose="02010600030101010101" pitchFamily="2" charset="-122"/>
              </a:rPr>
              <a:t>放入堆栈当前的基址寄存器</a:t>
            </a:r>
          </a:p>
          <a:p>
            <a:r>
              <a:rPr lang="zh-CN" altLang="en-US">
                <a:ea typeface="宋体" panose="02010600030101010101" pitchFamily="2" charset="-122"/>
              </a:rPr>
              <a:t>把当前的栈指针</a:t>
            </a:r>
            <a:r>
              <a:rPr lang="en-US" altLang="zh-CN">
                <a:ea typeface="宋体" panose="02010600030101010101" pitchFamily="2" charset="-122"/>
              </a:rPr>
              <a:t>(ESP)</a:t>
            </a:r>
            <a:r>
              <a:rPr lang="zh-CN" altLang="en-US">
                <a:ea typeface="宋体" panose="02010600030101010101" pitchFamily="2" charset="-122"/>
              </a:rPr>
              <a:t>拷贝到基址寄存器，作为新的基地址</a:t>
            </a:r>
          </a:p>
          <a:p>
            <a:r>
              <a:rPr lang="zh-CN" altLang="en-US">
                <a:ea typeface="宋体" panose="02010600030101010101" pitchFamily="2" charset="-122"/>
              </a:rPr>
              <a:t>为本地变量留出一定空间，把</a:t>
            </a:r>
            <a:r>
              <a:rPr lang="en-US" altLang="zh-CN">
                <a:ea typeface="宋体" panose="02010600030101010101" pitchFamily="2" charset="-122"/>
              </a:rPr>
              <a:t>ESP</a:t>
            </a:r>
            <a:r>
              <a:rPr lang="zh-CN" altLang="en-US">
                <a:ea typeface="宋体" panose="02010600030101010101" pitchFamily="2" charset="-122"/>
              </a:rPr>
              <a:t>减去适当的数值</a:t>
            </a:r>
          </a:p>
          <a:p>
            <a:endParaRPr lang="en-US" altLang="zh-CN">
              <a:ea typeface="宋体" panose="02010600030101010101" pitchFamily="2" charset="-122"/>
            </a:endParaRPr>
          </a:p>
        </p:txBody>
      </p:sp>
    </p:spTree>
    <p:extLst>
      <p:ext uri="{BB962C8B-B14F-4D97-AF65-F5344CB8AC3E}">
        <p14:creationId xmlns:p14="http://schemas.microsoft.com/office/powerpoint/2010/main" val="115717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down)">
                                      <p:cBhvr>
                                        <p:cTn id="7" dur="500"/>
                                        <p:tgtEl>
                                          <p:spTgt spid="29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wipe(down)">
                                      <p:cBhvr>
                                        <p:cTn id="12" dur="500"/>
                                        <p:tgtEl>
                                          <p:spTgt spid="296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wipe(down)">
                                      <p:cBhvr>
                                        <p:cTn id="17" dur="500"/>
                                        <p:tgtEl>
                                          <p:spTgt spid="296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9699">
                                            <p:txEl>
                                              <p:pRg st="3" end="3"/>
                                            </p:txEl>
                                          </p:spTgt>
                                        </p:tgtEl>
                                        <p:attrNameLst>
                                          <p:attrName>style.visibility</p:attrName>
                                        </p:attrNameLst>
                                      </p:cBhvr>
                                      <p:to>
                                        <p:strVal val="visible"/>
                                      </p:to>
                                    </p:set>
                                    <p:animEffect transition="in" filter="wipe(down)">
                                      <p:cBhvr>
                                        <p:cTn id="22" dur="500"/>
                                        <p:tgtEl>
                                          <p:spTgt spid="296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Effect transition="in" filter="wipe(down)">
                                      <p:cBhvr>
                                        <p:cTn id="27"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92E7C0D-7853-477C-BF30-1AEAA31CCCF8}"/>
              </a:ext>
            </a:extLst>
          </p:cNvPr>
          <p:cNvSpPr>
            <a:spLocks noGrp="1" noChangeArrowheads="1"/>
          </p:cNvSpPr>
          <p:nvPr>
            <p:ph type="title"/>
          </p:nvPr>
        </p:nvSpPr>
        <p:spPr/>
        <p:txBody>
          <a:bodyPr/>
          <a:lstStyle/>
          <a:p>
            <a:pPr>
              <a:defRPr/>
            </a:pPr>
            <a:r>
              <a:rPr lang="zh-CN" altLang="en-US"/>
              <a:t>函数调用中栈的工作过程</a:t>
            </a:r>
          </a:p>
        </p:txBody>
      </p:sp>
      <p:sp>
        <p:nvSpPr>
          <p:cNvPr id="35843" name="Rectangle 3">
            <a:extLst>
              <a:ext uri="{FF2B5EF4-FFF2-40B4-BE49-F238E27FC236}">
                <a16:creationId xmlns:a16="http://schemas.microsoft.com/office/drawing/2014/main" id="{1CD90D3D-BDC9-4364-93F2-1BA240F9244A}"/>
              </a:ext>
            </a:extLst>
          </p:cNvPr>
          <p:cNvSpPr>
            <a:spLocks noGrp="1" noChangeArrowheads="1"/>
          </p:cNvSpPr>
          <p:nvPr>
            <p:ph type="body" idx="1"/>
          </p:nvPr>
        </p:nvSpPr>
        <p:spPr/>
        <p:txBody>
          <a:bodyPr/>
          <a:lstStyle/>
          <a:p>
            <a:r>
              <a:rPr kumimoji="1" lang="zh-CN" altLang="en-US">
                <a:solidFill>
                  <a:schemeClr val="folHlink"/>
                </a:solidFill>
                <a:ea typeface="宋体" panose="02010600030101010101" pitchFamily="2" charset="-122"/>
              </a:rPr>
              <a:t>调用函数前</a:t>
            </a:r>
          </a:p>
          <a:p>
            <a:pPr lvl="1"/>
            <a:r>
              <a:rPr kumimoji="1" lang="zh-CN" altLang="en-US" sz="2400">
                <a:latin typeface="Arial" panose="020B0604020202020204" pitchFamily="34" charset="0"/>
                <a:ea typeface="宋体" panose="02010600030101010101" pitchFamily="2" charset="-122"/>
              </a:rPr>
              <a:t>压入栈</a:t>
            </a:r>
          </a:p>
          <a:p>
            <a:pPr lvl="2"/>
            <a:r>
              <a:rPr kumimoji="1" lang="zh-CN" altLang="en-US" sz="2000">
                <a:latin typeface="Arial" panose="020B0604020202020204" pitchFamily="34" charset="0"/>
                <a:ea typeface="宋体" panose="02010600030101010101" pitchFamily="2" charset="-122"/>
              </a:rPr>
              <a:t>上级函数传给</a:t>
            </a:r>
            <a:r>
              <a:rPr kumimoji="1" lang="en-US" altLang="zh-CN" sz="2000">
                <a:latin typeface="Arial" panose="020B0604020202020204" pitchFamily="34" charset="0"/>
                <a:ea typeface="宋体" panose="02010600030101010101" pitchFamily="2" charset="-122"/>
              </a:rPr>
              <a:t>A</a:t>
            </a:r>
            <a:r>
              <a:rPr kumimoji="1" lang="zh-CN" altLang="en-US" sz="2000">
                <a:latin typeface="Arial" panose="020B0604020202020204" pitchFamily="34" charset="0"/>
                <a:ea typeface="宋体" panose="02010600030101010101" pitchFamily="2" charset="-122"/>
              </a:rPr>
              <a:t>函数的参数</a:t>
            </a:r>
          </a:p>
          <a:p>
            <a:pPr lvl="2"/>
            <a:r>
              <a:rPr kumimoji="1" lang="zh-CN" altLang="en-US" sz="2000">
                <a:latin typeface="Arial" panose="020B0604020202020204" pitchFamily="34" charset="0"/>
                <a:ea typeface="宋体" panose="02010600030101010101" pitchFamily="2" charset="-122"/>
              </a:rPr>
              <a:t>返回地址</a:t>
            </a:r>
            <a:r>
              <a:rPr kumimoji="1" lang="en-US" altLang="zh-CN" sz="2000">
                <a:latin typeface="Arial" panose="020B0604020202020204" pitchFamily="34" charset="0"/>
                <a:ea typeface="宋体" panose="02010600030101010101" pitchFamily="2" charset="-122"/>
              </a:rPr>
              <a:t>(EIP)</a:t>
            </a:r>
          </a:p>
          <a:p>
            <a:pPr lvl="2"/>
            <a:r>
              <a:rPr kumimoji="1" lang="zh-CN" altLang="en-US" sz="2000">
                <a:latin typeface="Arial" panose="020B0604020202020204" pitchFamily="34" charset="0"/>
                <a:ea typeface="宋体" panose="02010600030101010101" pitchFamily="2" charset="-122"/>
              </a:rPr>
              <a:t>当前的</a:t>
            </a:r>
            <a:r>
              <a:rPr kumimoji="1" lang="en-US" altLang="zh-CN" sz="2000">
                <a:latin typeface="Arial" panose="020B0604020202020204" pitchFamily="34" charset="0"/>
                <a:ea typeface="宋体" panose="02010600030101010101" pitchFamily="2" charset="-122"/>
              </a:rPr>
              <a:t>EBP </a:t>
            </a:r>
          </a:p>
          <a:p>
            <a:pPr lvl="2"/>
            <a:r>
              <a:rPr kumimoji="1" lang="zh-CN" altLang="en-US" sz="2000">
                <a:latin typeface="Arial" panose="020B0604020202020204" pitchFamily="34" charset="0"/>
                <a:ea typeface="宋体" panose="02010600030101010101" pitchFamily="2" charset="-122"/>
              </a:rPr>
              <a:t>函数的局部变量</a:t>
            </a:r>
          </a:p>
          <a:p>
            <a:r>
              <a:rPr kumimoji="1" lang="zh-CN" altLang="en-US">
                <a:solidFill>
                  <a:schemeClr val="folHlink"/>
                </a:solidFill>
                <a:ea typeface="宋体" panose="02010600030101010101" pitchFamily="2" charset="-122"/>
              </a:rPr>
              <a:t>调用函数后</a:t>
            </a:r>
          </a:p>
          <a:p>
            <a:pPr lvl="1"/>
            <a:r>
              <a:rPr kumimoji="1" lang="zh-CN" altLang="en-US" sz="2400">
                <a:latin typeface="Arial" panose="020B0604020202020204" pitchFamily="34" charset="0"/>
                <a:ea typeface="宋体" panose="02010600030101010101" pitchFamily="2" charset="-122"/>
              </a:rPr>
              <a:t>恢复</a:t>
            </a:r>
            <a:r>
              <a:rPr kumimoji="1" lang="en-US" altLang="zh-CN" sz="2400">
                <a:latin typeface="Arial" panose="020B0604020202020204" pitchFamily="34" charset="0"/>
                <a:ea typeface="宋体" panose="02010600030101010101" pitchFamily="2" charset="-122"/>
              </a:rPr>
              <a:t>EBP </a:t>
            </a:r>
          </a:p>
          <a:p>
            <a:pPr lvl="1"/>
            <a:r>
              <a:rPr kumimoji="1" lang="zh-CN" altLang="en-US" sz="2400">
                <a:latin typeface="Arial" panose="020B0604020202020204" pitchFamily="34" charset="0"/>
                <a:ea typeface="宋体" panose="02010600030101010101" pitchFamily="2" charset="-122"/>
              </a:rPr>
              <a:t>恢复</a:t>
            </a:r>
            <a:r>
              <a:rPr kumimoji="1" lang="en-US" altLang="zh-CN" sz="2400">
                <a:latin typeface="Arial" panose="020B0604020202020204" pitchFamily="34" charset="0"/>
                <a:ea typeface="宋体" panose="02010600030101010101" pitchFamily="2" charset="-122"/>
              </a:rPr>
              <a:t>EIP</a:t>
            </a:r>
          </a:p>
          <a:p>
            <a:pPr lvl="1"/>
            <a:r>
              <a:rPr kumimoji="1" lang="zh-CN" altLang="en-US" sz="2400">
                <a:latin typeface="Arial" panose="020B0604020202020204" pitchFamily="34" charset="0"/>
                <a:ea typeface="宋体" panose="02010600030101010101" pitchFamily="2" charset="-122"/>
              </a:rPr>
              <a:t>局部变量不作处理</a:t>
            </a:r>
          </a:p>
        </p:txBody>
      </p:sp>
    </p:spTree>
    <p:extLst>
      <p:ext uri="{BB962C8B-B14F-4D97-AF65-F5344CB8AC3E}">
        <p14:creationId xmlns:p14="http://schemas.microsoft.com/office/powerpoint/2010/main" val="218037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12" dur="500"/>
                                        <p:tgtEl>
                                          <p:spTgt spid="35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17" dur="500"/>
                                        <p:tgtEl>
                                          <p:spTgt spid="358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22" dur="500"/>
                                        <p:tgtEl>
                                          <p:spTgt spid="358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7" dur="500"/>
                                        <p:tgtEl>
                                          <p:spTgt spid="358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843">
                                            <p:txEl>
                                              <p:pRg st="5" end="5"/>
                                            </p:txEl>
                                          </p:spTgt>
                                        </p:tgtEl>
                                        <p:attrNameLst>
                                          <p:attrName>style.visibility</p:attrName>
                                        </p:attrNameLst>
                                      </p:cBhvr>
                                      <p:to>
                                        <p:strVal val="visible"/>
                                      </p:to>
                                    </p:set>
                                    <p:animEffect transition="in" filter="blinds(horizontal)">
                                      <p:cBhvr>
                                        <p:cTn id="32" dur="500"/>
                                        <p:tgtEl>
                                          <p:spTgt spid="3584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5843">
                                            <p:txEl>
                                              <p:pRg st="6" end="6"/>
                                            </p:txEl>
                                          </p:spTgt>
                                        </p:tgtEl>
                                        <p:attrNameLst>
                                          <p:attrName>style.visibility</p:attrName>
                                        </p:attrNameLst>
                                      </p:cBhvr>
                                      <p:to>
                                        <p:strVal val="visible"/>
                                      </p:to>
                                    </p:set>
                                    <p:animEffect transition="in" filter="blinds(horizontal)">
                                      <p:cBhvr>
                                        <p:cTn id="37" dur="500"/>
                                        <p:tgtEl>
                                          <p:spTgt spid="3584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5843">
                                            <p:txEl>
                                              <p:pRg st="7" end="7"/>
                                            </p:txEl>
                                          </p:spTgt>
                                        </p:tgtEl>
                                        <p:attrNameLst>
                                          <p:attrName>style.visibility</p:attrName>
                                        </p:attrNameLst>
                                      </p:cBhvr>
                                      <p:to>
                                        <p:strVal val="visible"/>
                                      </p:to>
                                    </p:set>
                                    <p:animEffect transition="in" filter="blinds(horizontal)">
                                      <p:cBhvr>
                                        <p:cTn id="42" dur="500"/>
                                        <p:tgtEl>
                                          <p:spTgt spid="3584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5843">
                                            <p:txEl>
                                              <p:pRg st="8" end="8"/>
                                            </p:txEl>
                                          </p:spTgt>
                                        </p:tgtEl>
                                        <p:attrNameLst>
                                          <p:attrName>style.visibility</p:attrName>
                                        </p:attrNameLst>
                                      </p:cBhvr>
                                      <p:to>
                                        <p:strVal val="visible"/>
                                      </p:to>
                                    </p:set>
                                    <p:animEffect transition="in" filter="blinds(horizontal)">
                                      <p:cBhvr>
                                        <p:cTn id="47" dur="500"/>
                                        <p:tgtEl>
                                          <p:spTgt spid="3584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5843">
                                            <p:txEl>
                                              <p:pRg st="9" end="9"/>
                                            </p:txEl>
                                          </p:spTgt>
                                        </p:tgtEl>
                                        <p:attrNameLst>
                                          <p:attrName>style.visibility</p:attrName>
                                        </p:attrNameLst>
                                      </p:cBhvr>
                                      <p:to>
                                        <p:strVal val="visible"/>
                                      </p:to>
                                    </p:set>
                                    <p:animEffect transition="in" filter="blinds(horizontal)">
                                      <p:cBhvr>
                                        <p:cTn id="52" dur="500"/>
                                        <p:tgtEl>
                                          <p:spTgt spid="358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16B1D77-4242-4929-9714-21B84848C4F4}"/>
              </a:ext>
            </a:extLst>
          </p:cNvPr>
          <p:cNvSpPr>
            <a:spLocks noGrp="1" noChangeArrowheads="1"/>
          </p:cNvSpPr>
          <p:nvPr>
            <p:ph type="title"/>
          </p:nvPr>
        </p:nvSpPr>
        <p:spPr/>
        <p:txBody>
          <a:bodyPr/>
          <a:lstStyle/>
          <a:p>
            <a:r>
              <a:rPr lang="zh-CN" altLang="en-US">
                <a:ea typeface="宋体" panose="02010600030101010101" pitchFamily="2" charset="-122"/>
              </a:rPr>
              <a:t>例子</a:t>
            </a:r>
          </a:p>
        </p:txBody>
      </p:sp>
      <p:sp>
        <p:nvSpPr>
          <p:cNvPr id="31747" name="Rectangle 5">
            <a:extLst>
              <a:ext uri="{FF2B5EF4-FFF2-40B4-BE49-F238E27FC236}">
                <a16:creationId xmlns:a16="http://schemas.microsoft.com/office/drawing/2014/main" id="{5908F292-96D5-4FFC-B812-2892B6CEF2DA}"/>
              </a:ext>
            </a:extLst>
          </p:cNvPr>
          <p:cNvSpPr>
            <a:spLocks noGrp="1" noChangeArrowheads="1"/>
          </p:cNvSpPr>
          <p:nvPr>
            <p:ph type="body" sz="half" idx="1"/>
          </p:nvPr>
        </p:nvSpPr>
        <p:spPr>
          <a:xfrm>
            <a:off x="2133600" y="2636838"/>
            <a:ext cx="3886200" cy="3670300"/>
          </a:xfrm>
        </p:spPr>
        <p:txBody>
          <a:bodyPr/>
          <a:lstStyle/>
          <a:p>
            <a:pPr>
              <a:lnSpc>
                <a:spcPct val="90000"/>
              </a:lnSpc>
              <a:buFont typeface="Wingdings" panose="05000000000000000000" pitchFamily="2" charset="2"/>
              <a:buNone/>
            </a:pPr>
            <a:r>
              <a:rPr kumimoji="1" lang="en-US" altLang="zh-CN" sz="2400">
                <a:ea typeface="宋体" panose="02010600030101010101" pitchFamily="2" charset="-122"/>
              </a:rPr>
              <a:t>int AFunc(int i,int j)</a:t>
            </a:r>
          </a:p>
          <a:p>
            <a:pPr>
              <a:lnSpc>
                <a:spcPct val="90000"/>
              </a:lnSpc>
              <a:buFont typeface="Wingdings" panose="05000000000000000000" pitchFamily="2" charset="2"/>
              <a:buNone/>
            </a:pPr>
            <a:r>
              <a:rPr kumimoji="1" lang="en-US" altLang="zh-CN" sz="2400">
                <a:ea typeface="宋体" panose="02010600030101010101" pitchFamily="2" charset="-122"/>
              </a:rPr>
              <a:t>{</a:t>
            </a:r>
            <a:br>
              <a:rPr kumimoji="1" lang="en-US" altLang="zh-CN" sz="2400">
                <a:ea typeface="宋体" panose="02010600030101010101" pitchFamily="2" charset="-122"/>
              </a:rPr>
            </a:br>
            <a:r>
              <a:rPr kumimoji="1" lang="en-US" altLang="zh-CN" sz="2400">
                <a:ea typeface="宋体" panose="02010600030101010101" pitchFamily="2" charset="-122"/>
              </a:rPr>
              <a:t>int m = 3;</a:t>
            </a:r>
            <a:br>
              <a:rPr kumimoji="1" lang="en-US" altLang="zh-CN" sz="2400">
                <a:ea typeface="宋体" panose="02010600030101010101" pitchFamily="2" charset="-122"/>
              </a:rPr>
            </a:br>
            <a:r>
              <a:rPr kumimoji="1" lang="en-US" altLang="zh-CN" sz="2400">
                <a:ea typeface="宋体" panose="02010600030101010101" pitchFamily="2" charset="-122"/>
              </a:rPr>
              <a:t>int n = 4;</a:t>
            </a:r>
          </a:p>
          <a:p>
            <a:pPr>
              <a:lnSpc>
                <a:spcPct val="90000"/>
              </a:lnSpc>
              <a:buFont typeface="Wingdings" panose="05000000000000000000" pitchFamily="2" charset="2"/>
              <a:buNone/>
            </a:pPr>
            <a:r>
              <a:rPr kumimoji="1" lang="en-US" altLang="zh-CN" sz="2400">
                <a:ea typeface="宋体" panose="02010600030101010101" pitchFamily="2" charset="-122"/>
              </a:rPr>
              <a:t>    m = i;</a:t>
            </a:r>
            <a:br>
              <a:rPr kumimoji="1" lang="en-US" altLang="zh-CN" sz="2400">
                <a:ea typeface="宋体" panose="02010600030101010101" pitchFamily="2" charset="-122"/>
              </a:rPr>
            </a:br>
            <a:r>
              <a:rPr kumimoji="1" lang="en-US" altLang="zh-CN" sz="2400">
                <a:ea typeface="宋体" panose="02010600030101010101" pitchFamily="2" charset="-122"/>
              </a:rPr>
              <a:t> n = j;</a:t>
            </a:r>
          </a:p>
          <a:p>
            <a:pPr>
              <a:lnSpc>
                <a:spcPct val="90000"/>
              </a:lnSpc>
              <a:buFont typeface="Wingdings" panose="05000000000000000000" pitchFamily="2" charset="2"/>
              <a:buNone/>
            </a:pPr>
            <a:r>
              <a:rPr kumimoji="1" lang="en-US" altLang="zh-CN" sz="2400">
                <a:ea typeface="宋体" panose="02010600030101010101" pitchFamily="2" charset="-122"/>
              </a:rPr>
              <a:t>    BFunc(m,n);</a:t>
            </a:r>
          </a:p>
          <a:p>
            <a:pPr>
              <a:lnSpc>
                <a:spcPct val="90000"/>
              </a:lnSpc>
              <a:buFont typeface="Wingdings" panose="05000000000000000000" pitchFamily="2" charset="2"/>
              <a:buNone/>
            </a:pPr>
            <a:r>
              <a:rPr kumimoji="1" lang="en-US" altLang="zh-CN" sz="2400">
                <a:ea typeface="宋体" panose="02010600030101010101" pitchFamily="2" charset="-122"/>
              </a:rPr>
              <a:t>    return 8;</a:t>
            </a:r>
          </a:p>
          <a:p>
            <a:pPr>
              <a:lnSpc>
                <a:spcPct val="90000"/>
              </a:lnSpc>
              <a:buFont typeface="Wingdings" panose="05000000000000000000" pitchFamily="2" charset="2"/>
              <a:buNone/>
            </a:pPr>
            <a:r>
              <a:rPr kumimoji="1" lang="en-US" altLang="zh-CN" sz="2400">
                <a:ea typeface="宋体" panose="02010600030101010101" pitchFamily="2" charset="-122"/>
              </a:rPr>
              <a:t>}</a:t>
            </a:r>
          </a:p>
        </p:txBody>
      </p:sp>
      <p:sp>
        <p:nvSpPr>
          <p:cNvPr id="31748" name="Rectangle 6">
            <a:extLst>
              <a:ext uri="{FF2B5EF4-FFF2-40B4-BE49-F238E27FC236}">
                <a16:creationId xmlns:a16="http://schemas.microsoft.com/office/drawing/2014/main" id="{B043E5B7-F979-49EE-AC53-24E156799C8C}"/>
              </a:ext>
            </a:extLst>
          </p:cNvPr>
          <p:cNvSpPr>
            <a:spLocks noGrp="1" noChangeArrowheads="1"/>
          </p:cNvSpPr>
          <p:nvPr>
            <p:ph type="body" sz="half" idx="2"/>
          </p:nvPr>
        </p:nvSpPr>
        <p:spPr>
          <a:xfrm>
            <a:off x="6310313" y="2643188"/>
            <a:ext cx="3886200" cy="3670300"/>
          </a:xfrm>
        </p:spPr>
        <p:txBody>
          <a:bodyPr/>
          <a:lstStyle/>
          <a:p>
            <a:pPr>
              <a:lnSpc>
                <a:spcPct val="90000"/>
              </a:lnSpc>
              <a:buFont typeface="Wingdings" panose="05000000000000000000" pitchFamily="2" charset="2"/>
              <a:buNone/>
            </a:pPr>
            <a:r>
              <a:rPr lang="en-US" altLang="zh-CN" sz="2400">
                <a:ea typeface="宋体" panose="02010600030101010101" pitchFamily="2" charset="-122"/>
              </a:rPr>
              <a:t>int BFunc(int i,int j)</a:t>
            </a:r>
          </a:p>
          <a:p>
            <a:pPr>
              <a:lnSpc>
                <a:spcPct val="90000"/>
              </a:lnSpc>
              <a:buFont typeface="Wingdings" panose="05000000000000000000" pitchFamily="2" charset="2"/>
              <a:buNone/>
            </a:pPr>
            <a:r>
              <a:rPr lang="en-US" altLang="zh-CN" sz="2400">
                <a:ea typeface="宋体" panose="02010600030101010101" pitchFamily="2" charset="-122"/>
              </a:rPr>
              <a:t>{</a:t>
            </a:r>
          </a:p>
          <a:p>
            <a:pPr>
              <a:lnSpc>
                <a:spcPct val="90000"/>
              </a:lnSpc>
              <a:buFont typeface="Wingdings" panose="05000000000000000000" pitchFamily="2" charset="2"/>
              <a:buNone/>
            </a:pPr>
            <a:r>
              <a:rPr lang="en-US" altLang="zh-CN" sz="2400">
                <a:ea typeface="宋体" panose="02010600030101010101" pitchFamily="2" charset="-122"/>
              </a:rPr>
              <a:t>  int m = 1;</a:t>
            </a:r>
          </a:p>
          <a:p>
            <a:pPr>
              <a:lnSpc>
                <a:spcPct val="90000"/>
              </a:lnSpc>
              <a:buFont typeface="Wingdings" panose="05000000000000000000" pitchFamily="2" charset="2"/>
              <a:buNone/>
            </a:pPr>
            <a:r>
              <a:rPr lang="en-US" altLang="zh-CN" sz="2400">
                <a:ea typeface="宋体" panose="02010600030101010101" pitchFamily="2" charset="-122"/>
              </a:rPr>
              <a:t>  int n = 2;</a:t>
            </a:r>
          </a:p>
          <a:p>
            <a:pPr>
              <a:lnSpc>
                <a:spcPct val="90000"/>
              </a:lnSpc>
              <a:buFont typeface="Wingdings" panose="05000000000000000000" pitchFamily="2" charset="2"/>
              <a:buNone/>
            </a:pPr>
            <a:r>
              <a:rPr lang="en-US" altLang="zh-CN" sz="2400">
                <a:ea typeface="宋体" panose="02010600030101010101" pitchFamily="2" charset="-122"/>
              </a:rPr>
              <a:t>  m = i;</a:t>
            </a:r>
          </a:p>
          <a:p>
            <a:pPr>
              <a:lnSpc>
                <a:spcPct val="90000"/>
              </a:lnSpc>
              <a:buFont typeface="Wingdings" panose="05000000000000000000" pitchFamily="2" charset="2"/>
              <a:buNone/>
            </a:pPr>
            <a:r>
              <a:rPr lang="en-US" altLang="zh-CN" sz="2400">
                <a:ea typeface="宋体" panose="02010600030101010101" pitchFamily="2" charset="-122"/>
              </a:rPr>
              <a:t>  n = j;</a:t>
            </a:r>
          </a:p>
          <a:p>
            <a:pPr>
              <a:lnSpc>
                <a:spcPct val="90000"/>
              </a:lnSpc>
              <a:buFont typeface="Wingdings" panose="05000000000000000000" pitchFamily="2" charset="2"/>
              <a:buNone/>
            </a:pPr>
            <a:r>
              <a:rPr lang="en-US" altLang="zh-CN" sz="2400">
                <a:ea typeface="宋体" panose="02010600030101010101" pitchFamily="2" charset="-122"/>
              </a:rPr>
              <a:t>  return m;</a:t>
            </a:r>
          </a:p>
          <a:p>
            <a:pPr>
              <a:lnSpc>
                <a:spcPct val="90000"/>
              </a:lnSpc>
              <a:buFont typeface="Wingdings" panose="05000000000000000000" pitchFamily="2" charset="2"/>
              <a:buNone/>
            </a:pPr>
            <a:r>
              <a:rPr lang="en-US" altLang="zh-CN" sz="2400">
                <a:ea typeface="宋体" panose="02010600030101010101" pitchFamily="2" charset="-122"/>
              </a:rPr>
              <a:t>}</a:t>
            </a:r>
          </a:p>
        </p:txBody>
      </p:sp>
      <p:sp>
        <p:nvSpPr>
          <p:cNvPr id="31749" name="Rectangle 7">
            <a:extLst>
              <a:ext uri="{FF2B5EF4-FFF2-40B4-BE49-F238E27FC236}">
                <a16:creationId xmlns:a16="http://schemas.microsoft.com/office/drawing/2014/main" id="{CE990A51-142C-4E95-B8FA-6126FA60D14D}"/>
              </a:ext>
            </a:extLst>
          </p:cNvPr>
          <p:cNvSpPr>
            <a:spLocks noChangeArrowheads="1"/>
          </p:cNvSpPr>
          <p:nvPr/>
        </p:nvSpPr>
        <p:spPr bwMode="auto">
          <a:xfrm>
            <a:off x="2135188" y="1484313"/>
            <a:ext cx="40322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r>
              <a:rPr kumimoji="1" lang="en-US" altLang="zh-CN" sz="2800" b="1">
                <a:solidFill>
                  <a:srgbClr val="76A0CA"/>
                </a:solidFill>
                <a:ea typeface="宋体" panose="02010600030101010101" pitchFamily="2" charset="-122"/>
              </a:rPr>
              <a:t>int main()</a:t>
            </a:r>
          </a:p>
          <a:p>
            <a:pPr algn="r" eaLnBrk="1" fontAlgn="base" hangingPunct="1">
              <a:spcBef>
                <a:spcPct val="0"/>
              </a:spcBef>
              <a:spcAft>
                <a:spcPct val="0"/>
              </a:spcAft>
              <a:defRPr/>
            </a:pPr>
            <a:r>
              <a:rPr kumimoji="1" lang="en-US" altLang="zh-CN" sz="2800" b="1">
                <a:solidFill>
                  <a:srgbClr val="76A0CA"/>
                </a:solidFill>
                <a:ea typeface="宋体" panose="02010600030101010101" pitchFamily="2" charset="-122"/>
              </a:rPr>
              <a:t>{AFunc(5,6); return 0;}</a:t>
            </a:r>
          </a:p>
        </p:txBody>
      </p:sp>
    </p:spTree>
    <p:extLst>
      <p:ext uri="{BB962C8B-B14F-4D97-AF65-F5344CB8AC3E}">
        <p14:creationId xmlns:p14="http://schemas.microsoft.com/office/powerpoint/2010/main" val="2439020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a:extLst>
              <a:ext uri="{FF2B5EF4-FFF2-40B4-BE49-F238E27FC236}">
                <a16:creationId xmlns:a16="http://schemas.microsoft.com/office/drawing/2014/main" id="{CE19874B-0431-4FA7-B6D7-B594D0624F1C}"/>
              </a:ext>
            </a:extLst>
          </p:cNvPr>
          <p:cNvGrpSpPr>
            <a:grpSpLocks/>
          </p:cNvGrpSpPr>
          <p:nvPr/>
        </p:nvGrpSpPr>
        <p:grpSpPr bwMode="auto">
          <a:xfrm>
            <a:off x="5780088" y="6256339"/>
            <a:ext cx="2620962" cy="369887"/>
            <a:chOff x="2681" y="3306"/>
            <a:chExt cx="1651" cy="233"/>
          </a:xfrm>
        </p:grpSpPr>
        <p:sp>
          <p:nvSpPr>
            <p:cNvPr id="32795" name="Text Box 18">
              <a:extLst>
                <a:ext uri="{FF2B5EF4-FFF2-40B4-BE49-F238E27FC236}">
                  <a16:creationId xmlns:a16="http://schemas.microsoft.com/office/drawing/2014/main" id="{1D293695-71BC-47EF-ACAF-1995A3541803}"/>
                </a:ext>
              </a:extLst>
            </p:cNvPr>
            <p:cNvSpPr txBox="1">
              <a:spLocks noChangeArrowheads="1"/>
            </p:cNvSpPr>
            <p:nvPr/>
          </p:nvSpPr>
          <p:spPr bwMode="auto">
            <a:xfrm>
              <a:off x="2681" y="3306"/>
              <a:ext cx="1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76A0CA"/>
                  </a:solidFill>
                  <a:ea typeface="宋体" panose="02010600030101010101" pitchFamily="2" charset="-122"/>
                </a:rPr>
                <a:t>语句执行前的</a:t>
              </a:r>
              <a:r>
                <a:rPr lang="en-US" altLang="zh-CN" b="1">
                  <a:solidFill>
                    <a:srgbClr val="76A0CA"/>
                  </a:solidFill>
                  <a:ea typeface="宋体" panose="02010600030101010101" pitchFamily="2" charset="-122"/>
                </a:rPr>
                <a:t>EBP</a:t>
              </a:r>
            </a:p>
          </p:txBody>
        </p:sp>
        <p:sp>
          <p:nvSpPr>
            <p:cNvPr id="32796" name="Line 17">
              <a:extLst>
                <a:ext uri="{FF2B5EF4-FFF2-40B4-BE49-F238E27FC236}">
                  <a16:creationId xmlns:a16="http://schemas.microsoft.com/office/drawing/2014/main" id="{41C7AC05-463F-409E-B431-F0784814CBBC}"/>
                </a:ext>
              </a:extLst>
            </p:cNvPr>
            <p:cNvSpPr>
              <a:spLocks noChangeShapeType="1"/>
            </p:cNvSpPr>
            <p:nvPr/>
          </p:nvSpPr>
          <p:spPr bwMode="auto">
            <a:xfrm>
              <a:off x="3923" y="3430"/>
              <a:ext cx="409" cy="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grpSp>
      <p:sp>
        <p:nvSpPr>
          <p:cNvPr id="32771" name="Rectangle 5">
            <a:extLst>
              <a:ext uri="{FF2B5EF4-FFF2-40B4-BE49-F238E27FC236}">
                <a16:creationId xmlns:a16="http://schemas.microsoft.com/office/drawing/2014/main" id="{ED00172D-7444-4E31-839D-AE5CF739420C}"/>
              </a:ext>
            </a:extLst>
          </p:cNvPr>
          <p:cNvSpPr>
            <a:spLocks noChangeArrowheads="1"/>
          </p:cNvSpPr>
          <p:nvPr/>
        </p:nvSpPr>
        <p:spPr bwMode="auto">
          <a:xfrm>
            <a:off x="8401050" y="1412876"/>
            <a:ext cx="1511300" cy="54006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endParaRPr lang="zh-CN" altLang="en-US">
              <a:solidFill>
                <a:srgbClr val="003366"/>
              </a:solidFill>
              <a:ea typeface="宋体" panose="02010600030101010101" pitchFamily="2" charset="-122"/>
            </a:endParaRPr>
          </a:p>
        </p:txBody>
      </p:sp>
      <p:sp>
        <p:nvSpPr>
          <p:cNvPr id="78852" name="Rectangle 4">
            <a:extLst>
              <a:ext uri="{FF2B5EF4-FFF2-40B4-BE49-F238E27FC236}">
                <a16:creationId xmlns:a16="http://schemas.microsoft.com/office/drawing/2014/main" id="{FFC61528-2D0A-4007-B325-2D704076B5DC}"/>
              </a:ext>
            </a:extLst>
          </p:cNvPr>
          <p:cNvSpPr>
            <a:spLocks noChangeArrowheads="1"/>
          </p:cNvSpPr>
          <p:nvPr/>
        </p:nvSpPr>
        <p:spPr bwMode="auto">
          <a:xfrm>
            <a:off x="8401050" y="5013325"/>
            <a:ext cx="1511300" cy="287338"/>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6</a:t>
            </a:r>
          </a:p>
        </p:txBody>
      </p:sp>
      <p:grpSp>
        <p:nvGrpSpPr>
          <p:cNvPr id="3" name="Group 25">
            <a:extLst>
              <a:ext uri="{FF2B5EF4-FFF2-40B4-BE49-F238E27FC236}">
                <a16:creationId xmlns:a16="http://schemas.microsoft.com/office/drawing/2014/main" id="{CDBD9214-DD96-41DC-9AAF-AAAD0494327B}"/>
              </a:ext>
            </a:extLst>
          </p:cNvPr>
          <p:cNvGrpSpPr>
            <a:grpSpLocks/>
          </p:cNvGrpSpPr>
          <p:nvPr/>
        </p:nvGrpSpPr>
        <p:grpSpPr bwMode="auto">
          <a:xfrm>
            <a:off x="5146676" y="3932239"/>
            <a:ext cx="1693863" cy="369887"/>
            <a:chOff x="3265" y="3158"/>
            <a:chExt cx="1067" cy="233"/>
          </a:xfrm>
        </p:grpSpPr>
        <p:sp>
          <p:nvSpPr>
            <p:cNvPr id="32793" name="Line 6">
              <a:extLst>
                <a:ext uri="{FF2B5EF4-FFF2-40B4-BE49-F238E27FC236}">
                  <a16:creationId xmlns:a16="http://schemas.microsoft.com/office/drawing/2014/main" id="{42E9A80B-5EDB-4575-9732-C503BD0B33C4}"/>
                </a:ext>
              </a:extLst>
            </p:cNvPr>
            <p:cNvSpPr>
              <a:spLocks noChangeShapeType="1"/>
            </p:cNvSpPr>
            <p:nvPr/>
          </p:nvSpPr>
          <p:spPr bwMode="auto">
            <a:xfrm>
              <a:off x="3923" y="3294"/>
              <a:ext cx="40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32794" name="Text Box 7">
              <a:extLst>
                <a:ext uri="{FF2B5EF4-FFF2-40B4-BE49-F238E27FC236}">
                  <a16:creationId xmlns:a16="http://schemas.microsoft.com/office/drawing/2014/main" id="{C78A2130-D7AE-4C95-97DB-1DA71928AB1E}"/>
                </a:ext>
              </a:extLst>
            </p:cNvPr>
            <p:cNvSpPr txBox="1">
              <a:spLocks noChangeArrowheads="1"/>
            </p:cNvSpPr>
            <p:nvPr/>
          </p:nvSpPr>
          <p:spPr bwMode="auto">
            <a:xfrm>
              <a:off x="3265" y="3158"/>
              <a:ext cx="7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003366"/>
                  </a:solidFill>
                  <a:ea typeface="宋体" panose="02010600030101010101" pitchFamily="2" charset="-122"/>
                </a:rPr>
                <a:t>当前</a:t>
              </a:r>
              <a:r>
                <a:rPr lang="en-US" altLang="zh-CN" b="1">
                  <a:solidFill>
                    <a:srgbClr val="003366"/>
                  </a:solidFill>
                  <a:ea typeface="宋体" panose="02010600030101010101" pitchFamily="2" charset="-122"/>
                </a:rPr>
                <a:t>EBP</a:t>
              </a:r>
            </a:p>
          </p:txBody>
        </p:sp>
      </p:grpSp>
      <p:grpSp>
        <p:nvGrpSpPr>
          <p:cNvPr id="4" name="Group 22">
            <a:extLst>
              <a:ext uri="{FF2B5EF4-FFF2-40B4-BE49-F238E27FC236}">
                <a16:creationId xmlns:a16="http://schemas.microsoft.com/office/drawing/2014/main" id="{16DA1CA6-D96B-4F24-8C42-A62F355EF30B}"/>
              </a:ext>
            </a:extLst>
          </p:cNvPr>
          <p:cNvGrpSpPr>
            <a:grpSpLocks/>
          </p:cNvGrpSpPr>
          <p:nvPr/>
        </p:nvGrpSpPr>
        <p:grpSpPr bwMode="auto">
          <a:xfrm>
            <a:off x="6713538" y="4797425"/>
            <a:ext cx="1687512" cy="369888"/>
            <a:chOff x="3269" y="2387"/>
            <a:chExt cx="1063" cy="233"/>
          </a:xfrm>
        </p:grpSpPr>
        <p:sp>
          <p:nvSpPr>
            <p:cNvPr id="32791" name="Line 8">
              <a:extLst>
                <a:ext uri="{FF2B5EF4-FFF2-40B4-BE49-F238E27FC236}">
                  <a16:creationId xmlns:a16="http://schemas.microsoft.com/office/drawing/2014/main" id="{103632F8-CA5D-4864-B99D-17B9BA3F84CE}"/>
                </a:ext>
              </a:extLst>
            </p:cNvPr>
            <p:cNvSpPr>
              <a:spLocks noChangeShapeType="1"/>
            </p:cNvSpPr>
            <p:nvPr/>
          </p:nvSpPr>
          <p:spPr bwMode="auto">
            <a:xfrm>
              <a:off x="3923" y="2519"/>
              <a:ext cx="40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32792" name="Text Box 9">
              <a:extLst>
                <a:ext uri="{FF2B5EF4-FFF2-40B4-BE49-F238E27FC236}">
                  <a16:creationId xmlns:a16="http://schemas.microsoft.com/office/drawing/2014/main" id="{1185E4BD-3FF0-400F-9BAB-E5276B4E37A7}"/>
                </a:ext>
              </a:extLst>
            </p:cNvPr>
            <p:cNvSpPr txBox="1">
              <a:spLocks noChangeArrowheads="1"/>
            </p:cNvSpPr>
            <p:nvPr/>
          </p:nvSpPr>
          <p:spPr bwMode="auto">
            <a:xfrm>
              <a:off x="3269" y="2387"/>
              <a:ext cx="7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003366"/>
                  </a:solidFill>
                  <a:ea typeface="宋体" panose="02010600030101010101" pitchFamily="2" charset="-122"/>
                </a:rPr>
                <a:t>当前</a:t>
              </a:r>
              <a:r>
                <a:rPr lang="en-US" altLang="zh-CN" b="1">
                  <a:solidFill>
                    <a:srgbClr val="003366"/>
                  </a:solidFill>
                  <a:ea typeface="宋体" panose="02010600030101010101" pitchFamily="2" charset="-122"/>
                </a:rPr>
                <a:t>ESP</a:t>
              </a:r>
            </a:p>
          </p:txBody>
        </p:sp>
      </p:grpSp>
      <p:sp>
        <p:nvSpPr>
          <p:cNvPr id="32775" name="Text Box 12">
            <a:extLst>
              <a:ext uri="{FF2B5EF4-FFF2-40B4-BE49-F238E27FC236}">
                <a16:creationId xmlns:a16="http://schemas.microsoft.com/office/drawing/2014/main" id="{6F57BEC9-B594-47BE-ACA5-D02900028623}"/>
              </a:ext>
            </a:extLst>
          </p:cNvPr>
          <p:cNvSpPr txBox="1">
            <a:spLocks noChangeArrowheads="1"/>
          </p:cNvSpPr>
          <p:nvPr/>
        </p:nvSpPr>
        <p:spPr bwMode="auto">
          <a:xfrm>
            <a:off x="2116139" y="1778001"/>
            <a:ext cx="3475037"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en-US" altLang="zh-CN" sz="2800" b="1">
                <a:solidFill>
                  <a:srgbClr val="6E815B"/>
                </a:solidFill>
                <a:ea typeface="宋体" panose="02010600030101010101" pitchFamily="2" charset="-122"/>
              </a:rPr>
              <a:t>AFunc(5,6)</a:t>
            </a:r>
            <a:r>
              <a:rPr lang="zh-CN" altLang="en-US" sz="2800" b="1">
                <a:solidFill>
                  <a:srgbClr val="6E815B"/>
                </a:solidFill>
                <a:ea typeface="宋体" panose="02010600030101010101" pitchFamily="2" charset="-122"/>
              </a:rPr>
              <a:t>；</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push 6</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push 5</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call _AFunc</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add esp+8</a:t>
            </a:r>
          </a:p>
          <a:p>
            <a:pPr algn="r" eaLnBrk="1" fontAlgn="base" hangingPunct="1">
              <a:spcBef>
                <a:spcPct val="0"/>
              </a:spcBef>
              <a:spcAft>
                <a:spcPct val="0"/>
              </a:spcAft>
              <a:defRPr/>
            </a:pPr>
            <a:endParaRPr lang="en-US" altLang="zh-CN" sz="2400" b="1">
              <a:solidFill>
                <a:srgbClr val="003366"/>
              </a:solidFill>
              <a:ea typeface="宋体" panose="02010600030101010101" pitchFamily="2" charset="-122"/>
            </a:endParaRPr>
          </a:p>
        </p:txBody>
      </p:sp>
      <p:sp>
        <p:nvSpPr>
          <p:cNvPr id="78861" name="AutoShape 13">
            <a:extLst>
              <a:ext uri="{FF2B5EF4-FFF2-40B4-BE49-F238E27FC236}">
                <a16:creationId xmlns:a16="http://schemas.microsoft.com/office/drawing/2014/main" id="{D5D1B2C3-828B-4D70-8DAB-FEF3B5F6514D}"/>
              </a:ext>
            </a:extLst>
          </p:cNvPr>
          <p:cNvSpPr>
            <a:spLocks noChangeArrowheads="1"/>
          </p:cNvSpPr>
          <p:nvPr/>
        </p:nvSpPr>
        <p:spPr bwMode="auto">
          <a:xfrm>
            <a:off x="1774826" y="1844675"/>
            <a:ext cx="360363" cy="431800"/>
          </a:xfrm>
          <a:prstGeom prst="rightArrow">
            <a:avLst>
              <a:gd name="adj1" fmla="val 50000"/>
              <a:gd name="adj2" fmla="val 25000"/>
            </a:avLst>
          </a:prstGeom>
          <a:solidFill>
            <a:srgbClr val="FF33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endParaRPr lang="zh-CN" altLang="en-US">
              <a:solidFill>
                <a:srgbClr val="003366"/>
              </a:solidFill>
              <a:ea typeface="宋体" panose="02010600030101010101" pitchFamily="2" charset="-122"/>
            </a:endParaRPr>
          </a:p>
        </p:txBody>
      </p:sp>
      <p:grpSp>
        <p:nvGrpSpPr>
          <p:cNvPr id="5" name="Group 23">
            <a:extLst>
              <a:ext uri="{FF2B5EF4-FFF2-40B4-BE49-F238E27FC236}">
                <a16:creationId xmlns:a16="http://schemas.microsoft.com/office/drawing/2014/main" id="{F7F61E92-54E8-4E04-B7CF-08A4E1CFA903}"/>
              </a:ext>
            </a:extLst>
          </p:cNvPr>
          <p:cNvGrpSpPr>
            <a:grpSpLocks/>
          </p:cNvGrpSpPr>
          <p:nvPr/>
        </p:nvGrpSpPr>
        <p:grpSpPr bwMode="auto">
          <a:xfrm>
            <a:off x="5780088" y="5084764"/>
            <a:ext cx="2620962" cy="369887"/>
            <a:chOff x="2681" y="2568"/>
            <a:chExt cx="1651" cy="233"/>
          </a:xfrm>
        </p:grpSpPr>
        <p:sp>
          <p:nvSpPr>
            <p:cNvPr id="32789" name="Text Box 20">
              <a:extLst>
                <a:ext uri="{FF2B5EF4-FFF2-40B4-BE49-F238E27FC236}">
                  <a16:creationId xmlns:a16="http://schemas.microsoft.com/office/drawing/2014/main" id="{A742B871-AFE1-48B1-8A92-5227ED522820}"/>
                </a:ext>
              </a:extLst>
            </p:cNvPr>
            <p:cNvSpPr txBox="1">
              <a:spLocks noChangeArrowheads="1"/>
            </p:cNvSpPr>
            <p:nvPr/>
          </p:nvSpPr>
          <p:spPr bwMode="auto">
            <a:xfrm>
              <a:off x="2681" y="2568"/>
              <a:ext cx="12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76A0CA"/>
                  </a:solidFill>
                  <a:ea typeface="宋体" panose="02010600030101010101" pitchFamily="2" charset="-122"/>
                </a:rPr>
                <a:t>语句执行前的</a:t>
              </a:r>
              <a:r>
                <a:rPr lang="en-US" altLang="zh-CN" b="1">
                  <a:solidFill>
                    <a:srgbClr val="76A0CA"/>
                  </a:solidFill>
                  <a:ea typeface="宋体" panose="02010600030101010101" pitchFamily="2" charset="-122"/>
                </a:rPr>
                <a:t>ESP</a:t>
              </a:r>
            </a:p>
          </p:txBody>
        </p:sp>
        <p:sp>
          <p:nvSpPr>
            <p:cNvPr id="32790" name="Line 19">
              <a:extLst>
                <a:ext uri="{FF2B5EF4-FFF2-40B4-BE49-F238E27FC236}">
                  <a16:creationId xmlns:a16="http://schemas.microsoft.com/office/drawing/2014/main" id="{4865EF20-5401-4A52-B495-3D06AD1A875F}"/>
                </a:ext>
              </a:extLst>
            </p:cNvPr>
            <p:cNvSpPr>
              <a:spLocks noChangeShapeType="1"/>
            </p:cNvSpPr>
            <p:nvPr/>
          </p:nvSpPr>
          <p:spPr bwMode="auto">
            <a:xfrm>
              <a:off x="3923" y="2700"/>
              <a:ext cx="409" cy="4"/>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grpSp>
      <p:sp>
        <p:nvSpPr>
          <p:cNvPr id="32778" name="Rectangle 21">
            <a:extLst>
              <a:ext uri="{FF2B5EF4-FFF2-40B4-BE49-F238E27FC236}">
                <a16:creationId xmlns:a16="http://schemas.microsoft.com/office/drawing/2014/main" id="{DFF15B1B-625B-44CA-88B8-0AEE74E265A7}"/>
              </a:ext>
            </a:extLst>
          </p:cNvPr>
          <p:cNvSpPr>
            <a:spLocks noGrp="1" noChangeArrowheads="1"/>
          </p:cNvSpPr>
          <p:nvPr>
            <p:ph type="title"/>
          </p:nvPr>
        </p:nvSpPr>
        <p:spPr/>
        <p:txBody>
          <a:bodyPr/>
          <a:lstStyle/>
          <a:p>
            <a:r>
              <a:rPr lang="zh-CN" altLang="en-US">
                <a:ea typeface="宋体" panose="02010600030101010101" pitchFamily="2" charset="-122"/>
              </a:rPr>
              <a:t>函数调用中栈的工作过程</a:t>
            </a:r>
          </a:p>
        </p:txBody>
      </p:sp>
      <p:sp>
        <p:nvSpPr>
          <p:cNvPr id="78874" name="Rectangle 26">
            <a:extLst>
              <a:ext uri="{FF2B5EF4-FFF2-40B4-BE49-F238E27FC236}">
                <a16:creationId xmlns:a16="http://schemas.microsoft.com/office/drawing/2014/main" id="{42B97903-0082-4251-B5CD-0EEC53768905}"/>
              </a:ext>
            </a:extLst>
          </p:cNvPr>
          <p:cNvSpPr>
            <a:spLocks noChangeArrowheads="1"/>
          </p:cNvSpPr>
          <p:nvPr/>
        </p:nvSpPr>
        <p:spPr bwMode="auto">
          <a:xfrm>
            <a:off x="8401050" y="4724400"/>
            <a:ext cx="1511300" cy="287338"/>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5</a:t>
            </a:r>
          </a:p>
        </p:txBody>
      </p:sp>
      <p:sp>
        <p:nvSpPr>
          <p:cNvPr id="78875" name="Rectangle 27">
            <a:extLst>
              <a:ext uri="{FF2B5EF4-FFF2-40B4-BE49-F238E27FC236}">
                <a16:creationId xmlns:a16="http://schemas.microsoft.com/office/drawing/2014/main" id="{98CBA25C-5574-451E-A85D-F988ADEE7A84}"/>
              </a:ext>
            </a:extLst>
          </p:cNvPr>
          <p:cNvSpPr>
            <a:spLocks noChangeArrowheads="1"/>
          </p:cNvSpPr>
          <p:nvPr/>
        </p:nvSpPr>
        <p:spPr bwMode="auto">
          <a:xfrm>
            <a:off x="8401050" y="4437064"/>
            <a:ext cx="1511300" cy="287337"/>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EIP</a:t>
            </a:r>
          </a:p>
        </p:txBody>
      </p:sp>
      <p:sp>
        <p:nvSpPr>
          <p:cNvPr id="78876" name="Text Box 28">
            <a:extLst>
              <a:ext uri="{FF2B5EF4-FFF2-40B4-BE49-F238E27FC236}">
                <a16:creationId xmlns:a16="http://schemas.microsoft.com/office/drawing/2014/main" id="{E2E0C65A-99A6-4DD1-B7C4-9C225D4671DB}"/>
              </a:ext>
            </a:extLst>
          </p:cNvPr>
          <p:cNvSpPr txBox="1">
            <a:spLocks noChangeArrowheads="1"/>
          </p:cNvSpPr>
          <p:nvPr/>
        </p:nvSpPr>
        <p:spPr bwMode="auto">
          <a:xfrm>
            <a:off x="2116138" y="3938589"/>
            <a:ext cx="3332162"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en-US" altLang="zh-CN" sz="2800" b="1">
                <a:solidFill>
                  <a:srgbClr val="6E815B"/>
                </a:solidFill>
                <a:ea typeface="宋体" panose="02010600030101010101" pitchFamily="2" charset="-122"/>
              </a:rPr>
              <a:t>_AFunc</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push ebp</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mov ebp,esp</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sub esp,48h</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t>
            </a:r>
            <a:r>
              <a:rPr lang="zh-CN" altLang="en-US" sz="2400" b="1">
                <a:solidFill>
                  <a:srgbClr val="003366"/>
                </a:solidFill>
                <a:ea typeface="宋体" panose="02010600030101010101" pitchFamily="2" charset="-122"/>
              </a:rPr>
              <a:t>压入环境变量</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t>
            </a:r>
            <a:r>
              <a:rPr lang="zh-CN" altLang="en-US" sz="2400" b="1">
                <a:solidFill>
                  <a:srgbClr val="003366"/>
                </a:solidFill>
                <a:ea typeface="宋体" panose="02010600030101010101" pitchFamily="2" charset="-122"/>
              </a:rPr>
              <a:t>为局部变量分配空间</a:t>
            </a:r>
            <a:endParaRPr lang="zh-CN" altLang="en-US">
              <a:solidFill>
                <a:srgbClr val="003366"/>
              </a:solidFill>
              <a:ea typeface="宋体" panose="02010600030101010101" pitchFamily="2" charset="-122"/>
            </a:endParaRPr>
          </a:p>
        </p:txBody>
      </p:sp>
      <p:sp>
        <p:nvSpPr>
          <p:cNvPr id="78877" name="Rectangle 29">
            <a:extLst>
              <a:ext uri="{FF2B5EF4-FFF2-40B4-BE49-F238E27FC236}">
                <a16:creationId xmlns:a16="http://schemas.microsoft.com/office/drawing/2014/main" id="{3DD52939-680A-4054-A523-B16646D543F0}"/>
              </a:ext>
            </a:extLst>
          </p:cNvPr>
          <p:cNvSpPr>
            <a:spLocks noChangeArrowheads="1"/>
          </p:cNvSpPr>
          <p:nvPr/>
        </p:nvSpPr>
        <p:spPr bwMode="auto">
          <a:xfrm>
            <a:off x="8401050" y="4149725"/>
            <a:ext cx="1511300" cy="287338"/>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EBP</a:t>
            </a:r>
          </a:p>
        </p:txBody>
      </p:sp>
      <p:sp>
        <p:nvSpPr>
          <p:cNvPr id="78878" name="AutoShape 30">
            <a:extLst>
              <a:ext uri="{FF2B5EF4-FFF2-40B4-BE49-F238E27FC236}">
                <a16:creationId xmlns:a16="http://schemas.microsoft.com/office/drawing/2014/main" id="{A5B0C86D-1E5F-4DCB-8FCF-1B3321BC67E9}"/>
              </a:ext>
            </a:extLst>
          </p:cNvPr>
          <p:cNvSpPr>
            <a:spLocks/>
          </p:cNvSpPr>
          <p:nvPr/>
        </p:nvSpPr>
        <p:spPr bwMode="auto">
          <a:xfrm>
            <a:off x="8112125" y="2565401"/>
            <a:ext cx="215900" cy="1584325"/>
          </a:xfrm>
          <a:prstGeom prst="leftBrace">
            <a:avLst>
              <a:gd name="adj1" fmla="val 611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48h</a:t>
            </a:r>
          </a:p>
        </p:txBody>
      </p:sp>
      <p:sp>
        <p:nvSpPr>
          <p:cNvPr id="78879" name="Rectangle 31">
            <a:extLst>
              <a:ext uri="{FF2B5EF4-FFF2-40B4-BE49-F238E27FC236}">
                <a16:creationId xmlns:a16="http://schemas.microsoft.com/office/drawing/2014/main" id="{F55E78A2-A9A0-4A4F-A0F4-652084D35C0E}"/>
              </a:ext>
            </a:extLst>
          </p:cNvPr>
          <p:cNvSpPr>
            <a:spLocks noChangeArrowheads="1"/>
          </p:cNvSpPr>
          <p:nvPr/>
        </p:nvSpPr>
        <p:spPr bwMode="auto">
          <a:xfrm>
            <a:off x="8401050" y="1628775"/>
            <a:ext cx="1511300" cy="863600"/>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EDI</a:t>
            </a:r>
          </a:p>
          <a:p>
            <a:pPr algn="ctr" eaLnBrk="1" fontAlgn="base" hangingPunct="1">
              <a:spcBef>
                <a:spcPct val="0"/>
              </a:spcBef>
              <a:spcAft>
                <a:spcPct val="0"/>
              </a:spcAft>
              <a:defRPr/>
            </a:pPr>
            <a:r>
              <a:rPr lang="en-US" altLang="zh-CN" b="1">
                <a:solidFill>
                  <a:srgbClr val="003366"/>
                </a:solidFill>
                <a:ea typeface="宋体" panose="02010600030101010101" pitchFamily="2" charset="-122"/>
              </a:rPr>
              <a:t>ESI</a:t>
            </a:r>
          </a:p>
          <a:p>
            <a:pPr algn="ctr" eaLnBrk="1" fontAlgn="base" hangingPunct="1">
              <a:spcBef>
                <a:spcPct val="0"/>
              </a:spcBef>
              <a:spcAft>
                <a:spcPct val="0"/>
              </a:spcAft>
              <a:defRPr/>
            </a:pPr>
            <a:r>
              <a:rPr lang="en-US" altLang="zh-CN" b="1">
                <a:solidFill>
                  <a:srgbClr val="003366"/>
                </a:solidFill>
                <a:ea typeface="宋体" panose="02010600030101010101" pitchFamily="2" charset="-122"/>
              </a:rPr>
              <a:t>EBX</a:t>
            </a:r>
          </a:p>
        </p:txBody>
      </p:sp>
      <p:sp>
        <p:nvSpPr>
          <p:cNvPr id="78880" name="Rectangle 32">
            <a:extLst>
              <a:ext uri="{FF2B5EF4-FFF2-40B4-BE49-F238E27FC236}">
                <a16:creationId xmlns:a16="http://schemas.microsoft.com/office/drawing/2014/main" id="{13985B71-BBFD-49B8-8806-CD154F1D2D51}"/>
              </a:ext>
            </a:extLst>
          </p:cNvPr>
          <p:cNvSpPr>
            <a:spLocks noChangeArrowheads="1"/>
          </p:cNvSpPr>
          <p:nvPr/>
        </p:nvSpPr>
        <p:spPr bwMode="auto">
          <a:xfrm>
            <a:off x="8401050" y="3862389"/>
            <a:ext cx="1511300" cy="287337"/>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3</a:t>
            </a:r>
            <a:r>
              <a:rPr lang="zh-CN" altLang="en-US" b="1">
                <a:solidFill>
                  <a:srgbClr val="003366"/>
                </a:solidFill>
                <a:ea typeface="宋体" panose="02010600030101010101" pitchFamily="2" charset="-122"/>
              </a:rPr>
              <a:t>（</a:t>
            </a:r>
            <a:r>
              <a:rPr lang="en-US" altLang="zh-CN" b="1">
                <a:solidFill>
                  <a:srgbClr val="003366"/>
                </a:solidFill>
                <a:ea typeface="宋体" panose="02010600030101010101" pitchFamily="2" charset="-122"/>
              </a:rPr>
              <a:t>m=3</a:t>
            </a:r>
            <a:r>
              <a:rPr lang="zh-CN" altLang="en-US" b="1">
                <a:solidFill>
                  <a:srgbClr val="003366"/>
                </a:solidFill>
                <a:ea typeface="宋体" panose="02010600030101010101" pitchFamily="2" charset="-122"/>
              </a:rPr>
              <a:t>）</a:t>
            </a:r>
          </a:p>
        </p:txBody>
      </p:sp>
      <p:sp>
        <p:nvSpPr>
          <p:cNvPr id="78881" name="Rectangle 33">
            <a:extLst>
              <a:ext uri="{FF2B5EF4-FFF2-40B4-BE49-F238E27FC236}">
                <a16:creationId xmlns:a16="http://schemas.microsoft.com/office/drawing/2014/main" id="{569B01D9-C916-427F-8EC7-533875270262}"/>
              </a:ext>
            </a:extLst>
          </p:cNvPr>
          <p:cNvSpPr>
            <a:spLocks noChangeArrowheads="1"/>
          </p:cNvSpPr>
          <p:nvPr/>
        </p:nvSpPr>
        <p:spPr bwMode="auto">
          <a:xfrm>
            <a:off x="8401050" y="3573464"/>
            <a:ext cx="1511300" cy="287337"/>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4</a:t>
            </a:r>
            <a:r>
              <a:rPr lang="zh-CN" altLang="en-US" b="1">
                <a:solidFill>
                  <a:srgbClr val="003366"/>
                </a:solidFill>
                <a:ea typeface="宋体" panose="02010600030101010101" pitchFamily="2" charset="-122"/>
              </a:rPr>
              <a:t>（</a:t>
            </a:r>
            <a:r>
              <a:rPr lang="en-US" altLang="zh-CN" b="1">
                <a:solidFill>
                  <a:srgbClr val="003366"/>
                </a:solidFill>
                <a:ea typeface="宋体" panose="02010600030101010101" pitchFamily="2" charset="-122"/>
              </a:rPr>
              <a:t>n=4</a:t>
            </a:r>
            <a:r>
              <a:rPr lang="zh-CN" altLang="en-US" b="1">
                <a:solidFill>
                  <a:srgbClr val="003366"/>
                </a:solidFill>
                <a:ea typeface="宋体" panose="02010600030101010101" pitchFamily="2" charset="-122"/>
              </a:rPr>
              <a:t>）</a:t>
            </a:r>
          </a:p>
        </p:txBody>
      </p:sp>
      <p:sp>
        <p:nvSpPr>
          <p:cNvPr id="78882" name="Line 34">
            <a:extLst>
              <a:ext uri="{FF2B5EF4-FFF2-40B4-BE49-F238E27FC236}">
                <a16:creationId xmlns:a16="http://schemas.microsoft.com/office/drawing/2014/main" id="{AA380D9D-223E-41EB-BDF5-4EB30375063A}"/>
              </a:ext>
            </a:extLst>
          </p:cNvPr>
          <p:cNvSpPr>
            <a:spLocks noChangeShapeType="1"/>
          </p:cNvSpPr>
          <p:nvPr/>
        </p:nvSpPr>
        <p:spPr bwMode="auto">
          <a:xfrm flipH="1">
            <a:off x="7464426" y="4292600"/>
            <a:ext cx="1368425" cy="2089150"/>
          </a:xfrm>
          <a:prstGeom prst="line">
            <a:avLst/>
          </a:prstGeom>
          <a:noFill/>
          <a:ln w="571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32788" name="矩形 27">
            <a:extLst>
              <a:ext uri="{FF2B5EF4-FFF2-40B4-BE49-F238E27FC236}">
                <a16:creationId xmlns:a16="http://schemas.microsoft.com/office/drawing/2014/main" id="{4FCA61BD-0843-435B-BB66-309B03D589DA}"/>
              </a:ext>
            </a:extLst>
          </p:cNvPr>
          <p:cNvSpPr>
            <a:spLocks noChangeArrowheads="1"/>
          </p:cNvSpPr>
          <p:nvPr/>
        </p:nvSpPr>
        <p:spPr bwMode="auto">
          <a:xfrm>
            <a:off x="3216275" y="1341439"/>
            <a:ext cx="1511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r>
              <a:rPr kumimoji="1" lang="en-US" altLang="zh-CN" sz="2800" b="1">
                <a:solidFill>
                  <a:srgbClr val="76A0CA"/>
                </a:solidFill>
                <a:ea typeface="宋体" panose="02010600030101010101" pitchFamily="2" charset="-122"/>
              </a:rPr>
              <a:t>main()</a:t>
            </a:r>
            <a:endParaRPr lang="zh-CN" altLang="en-US" sz="2800">
              <a:solidFill>
                <a:srgbClr val="003366"/>
              </a:solidFill>
              <a:ea typeface="宋体" panose="02010600030101010101" pitchFamily="2" charset="-122"/>
            </a:endParaRPr>
          </a:p>
        </p:txBody>
      </p:sp>
    </p:spTree>
    <p:extLst>
      <p:ext uri="{BB962C8B-B14F-4D97-AF65-F5344CB8AC3E}">
        <p14:creationId xmlns:p14="http://schemas.microsoft.com/office/powerpoint/2010/main" val="1165243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8861"/>
                                        </p:tgtEl>
                                        <p:attrNameLst>
                                          <p:attrName>style.visibility</p:attrName>
                                        </p:attrNameLst>
                                      </p:cBhvr>
                                      <p:to>
                                        <p:strVal val="visible"/>
                                      </p:to>
                                    </p:set>
                                    <p:anim calcmode="lin" valueType="num">
                                      <p:cBhvr additive="base">
                                        <p:cTn id="15" dur="500" fill="hold"/>
                                        <p:tgtEl>
                                          <p:spTgt spid="78861"/>
                                        </p:tgtEl>
                                        <p:attrNameLst>
                                          <p:attrName>ppt_x</p:attrName>
                                        </p:attrNameLst>
                                      </p:cBhvr>
                                      <p:tavLst>
                                        <p:tav tm="0">
                                          <p:val>
                                            <p:strVal val="0-#ppt_w/2"/>
                                          </p:val>
                                        </p:tav>
                                        <p:tav tm="100000">
                                          <p:val>
                                            <p:strVal val="#ppt_x"/>
                                          </p:val>
                                        </p:tav>
                                      </p:tavLst>
                                    </p:anim>
                                    <p:anim calcmode="lin" valueType="num">
                                      <p:cBhvr additive="base">
                                        <p:cTn id="16" dur="500" fill="hold"/>
                                        <p:tgtEl>
                                          <p:spTgt spid="78861"/>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path" presetSubtype="0" accel="50000" decel="50000" fill="hold" grpId="1" nodeType="clickEffect">
                                  <p:stCondLst>
                                    <p:cond delay="0"/>
                                  </p:stCondLst>
                                  <p:childTnLst>
                                    <p:animMotion origin="layout" path="M 1.38889E-6 -2.96296E-6 L 1.38889E-6 0.05255 " pathEditMode="relative" rAng="0" ptsTypes="AA">
                                      <p:cBhvr>
                                        <p:cTn id="20" dur="2000" fill="hold"/>
                                        <p:tgtEl>
                                          <p:spTgt spid="78861"/>
                                        </p:tgtEl>
                                        <p:attrNameLst>
                                          <p:attrName>ppt_x</p:attrName>
                                          <p:attrName>ppt_y</p:attrName>
                                        </p:attrNameLst>
                                      </p:cBhvr>
                                      <p:rCtr x="0" y="2616"/>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78852"/>
                                        </p:tgtEl>
                                        <p:attrNameLst>
                                          <p:attrName>style.visibility</p:attrName>
                                        </p:attrNameLst>
                                      </p:cBhvr>
                                      <p:to>
                                        <p:strVal val="visible"/>
                                      </p:to>
                                    </p:set>
                                    <p:anim calcmode="lin" valueType="num">
                                      <p:cBhvr additive="base">
                                        <p:cTn id="25" dur="500" fill="hold"/>
                                        <p:tgtEl>
                                          <p:spTgt spid="78852"/>
                                        </p:tgtEl>
                                        <p:attrNameLst>
                                          <p:attrName>ppt_x</p:attrName>
                                        </p:attrNameLst>
                                      </p:cBhvr>
                                      <p:tavLst>
                                        <p:tav tm="0">
                                          <p:val>
                                            <p:strVal val="#ppt_x"/>
                                          </p:val>
                                        </p:tav>
                                        <p:tav tm="100000">
                                          <p:val>
                                            <p:strVal val="#ppt_x"/>
                                          </p:val>
                                        </p:tav>
                                      </p:tavLst>
                                    </p:anim>
                                    <p:anim calcmode="lin" valueType="num">
                                      <p:cBhvr additive="base">
                                        <p:cTn id="26" dur="500" fill="hold"/>
                                        <p:tgtEl>
                                          <p:spTgt spid="78852"/>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path" presetSubtype="0" accel="50000" decel="50000" fill="hold" grpId="2" nodeType="clickEffect">
                                  <p:stCondLst>
                                    <p:cond delay="0"/>
                                  </p:stCondLst>
                                  <p:childTnLst>
                                    <p:animMotion origin="layout" path="M 1.38889E-6 0.05255 L 1.38889E-6 0.11551 " pathEditMode="relative" rAng="0" ptsTypes="AA">
                                      <p:cBhvr>
                                        <p:cTn id="35" dur="2000" fill="hold"/>
                                        <p:tgtEl>
                                          <p:spTgt spid="78861"/>
                                        </p:tgtEl>
                                        <p:attrNameLst>
                                          <p:attrName>ppt_x</p:attrName>
                                          <p:attrName>ppt_y</p:attrName>
                                        </p:attrNameLst>
                                      </p:cBhvr>
                                      <p:rCtr x="0" y="314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78874"/>
                                        </p:tgtEl>
                                        <p:attrNameLst>
                                          <p:attrName>style.visibility</p:attrName>
                                        </p:attrNameLst>
                                      </p:cBhvr>
                                      <p:to>
                                        <p:strVal val="visible"/>
                                      </p:to>
                                    </p:set>
                                    <p:anim calcmode="lin" valueType="num">
                                      <p:cBhvr additive="base">
                                        <p:cTn id="40" dur="500" fill="hold"/>
                                        <p:tgtEl>
                                          <p:spTgt spid="78874"/>
                                        </p:tgtEl>
                                        <p:attrNameLst>
                                          <p:attrName>ppt_x</p:attrName>
                                        </p:attrNameLst>
                                      </p:cBhvr>
                                      <p:tavLst>
                                        <p:tav tm="0">
                                          <p:val>
                                            <p:strVal val="#ppt_x"/>
                                          </p:val>
                                        </p:tav>
                                        <p:tav tm="100000">
                                          <p:val>
                                            <p:strVal val="#ppt_x"/>
                                          </p:val>
                                        </p:tav>
                                      </p:tavLst>
                                    </p:anim>
                                    <p:anim calcmode="lin" valueType="num">
                                      <p:cBhvr additive="base">
                                        <p:cTn id="41" dur="500" fill="hold"/>
                                        <p:tgtEl>
                                          <p:spTgt spid="78874"/>
                                        </p:tgtEl>
                                        <p:attrNameLst>
                                          <p:attrName>ppt_y</p:attrName>
                                        </p:attrNameLst>
                                      </p:cBhvr>
                                      <p:tavLst>
                                        <p:tav tm="0">
                                          <p:val>
                                            <p:strVal val="0-#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64" presetClass="path" presetSubtype="0" accel="50000" decel="50000" fill="hold" nodeType="clickEffect">
                                  <p:stCondLst>
                                    <p:cond delay="0"/>
                                  </p:stCondLst>
                                  <p:childTnLst>
                                    <p:animMotion origin="layout" path="M 3.33333E-6 0.01041 L 3.33333E-6 -0.03727 " pathEditMode="relative" rAng="0" ptsTypes="AA">
                                      <p:cBhvr>
                                        <p:cTn id="45" dur="2000" fill="hold"/>
                                        <p:tgtEl>
                                          <p:spTgt spid="4"/>
                                        </p:tgtEl>
                                        <p:attrNameLst>
                                          <p:attrName>ppt_x</p:attrName>
                                          <p:attrName>ppt_y</p:attrName>
                                        </p:attrNameLst>
                                      </p:cBhvr>
                                      <p:rCtr x="0" y="-2384"/>
                                    </p:animMotion>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path" presetSubtype="0" accel="50000" decel="50000" fill="hold" grpId="3" nodeType="clickEffect">
                                  <p:stCondLst>
                                    <p:cond delay="0"/>
                                  </p:stCondLst>
                                  <p:childTnLst>
                                    <p:animMotion origin="layout" path="M 1.38889E-6 0.11551 L 1.38889E-6 0.15764 " pathEditMode="relative" rAng="0" ptsTypes="AA">
                                      <p:cBhvr>
                                        <p:cTn id="49" dur="2000" fill="hold"/>
                                        <p:tgtEl>
                                          <p:spTgt spid="78861"/>
                                        </p:tgtEl>
                                        <p:attrNameLst>
                                          <p:attrName>ppt_x</p:attrName>
                                          <p:attrName>ppt_y</p:attrName>
                                        </p:attrNameLst>
                                      </p:cBhvr>
                                      <p:rCtr x="0" y="2106"/>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78875"/>
                                        </p:tgtEl>
                                        <p:attrNameLst>
                                          <p:attrName>style.visibility</p:attrName>
                                        </p:attrNameLst>
                                      </p:cBhvr>
                                      <p:to>
                                        <p:strVal val="visible"/>
                                      </p:to>
                                    </p:set>
                                    <p:anim calcmode="lin" valueType="num">
                                      <p:cBhvr additive="base">
                                        <p:cTn id="54" dur="500" fill="hold"/>
                                        <p:tgtEl>
                                          <p:spTgt spid="78875"/>
                                        </p:tgtEl>
                                        <p:attrNameLst>
                                          <p:attrName>ppt_x</p:attrName>
                                        </p:attrNameLst>
                                      </p:cBhvr>
                                      <p:tavLst>
                                        <p:tav tm="0">
                                          <p:val>
                                            <p:strVal val="#ppt_x"/>
                                          </p:val>
                                        </p:tav>
                                        <p:tav tm="100000">
                                          <p:val>
                                            <p:strVal val="#ppt_x"/>
                                          </p:val>
                                        </p:tav>
                                      </p:tavLst>
                                    </p:anim>
                                    <p:anim calcmode="lin" valueType="num">
                                      <p:cBhvr additive="base">
                                        <p:cTn id="55" dur="500" fill="hold"/>
                                        <p:tgtEl>
                                          <p:spTgt spid="78875"/>
                                        </p:tgtEl>
                                        <p:attrNameLst>
                                          <p:attrName>ppt_y</p:attrName>
                                        </p:attrNameLst>
                                      </p:cBhvr>
                                      <p:tavLst>
                                        <p:tav tm="0">
                                          <p:val>
                                            <p:strVal val="0-#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64" presetClass="path" presetSubtype="0" accel="50000" decel="50000" fill="hold" nodeType="clickEffect">
                                  <p:stCondLst>
                                    <p:cond delay="0"/>
                                  </p:stCondLst>
                                  <p:childTnLst>
                                    <p:animMotion origin="layout" path="M 3.33333E-6 -0.03727 L 3.33333E-6 -0.07917 " pathEditMode="relative" rAng="0" ptsTypes="AA">
                                      <p:cBhvr>
                                        <p:cTn id="59" dur="2000" fill="hold"/>
                                        <p:tgtEl>
                                          <p:spTgt spid="4"/>
                                        </p:tgtEl>
                                        <p:attrNameLst>
                                          <p:attrName>ppt_x</p:attrName>
                                          <p:attrName>ppt_y</p:attrName>
                                        </p:attrNameLst>
                                      </p:cBhvr>
                                      <p:rCtr x="0" y="-2106"/>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78876"/>
                                        </p:tgtEl>
                                        <p:attrNameLst>
                                          <p:attrName>style.visibility</p:attrName>
                                        </p:attrNameLst>
                                      </p:cBhvr>
                                      <p:to>
                                        <p:strVal val="visible"/>
                                      </p:to>
                                    </p:set>
                                    <p:animEffect transition="in" filter="blinds(horizontal)">
                                      <p:cBhvr>
                                        <p:cTn id="64" dur="500"/>
                                        <p:tgtEl>
                                          <p:spTgt spid="7887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2" presetClass="path" presetSubtype="0" accel="50000" decel="50000" fill="hold" grpId="4" nodeType="clickEffect">
                                  <p:stCondLst>
                                    <p:cond delay="0"/>
                                  </p:stCondLst>
                                  <p:childTnLst>
                                    <p:animMotion origin="layout" path="M 1.38889E-6 0.15764 L 1.38889E-6 0.3676 " pathEditMode="relative" rAng="0" ptsTypes="AA">
                                      <p:cBhvr>
                                        <p:cTn id="68" dur="2000" fill="hold"/>
                                        <p:tgtEl>
                                          <p:spTgt spid="78861"/>
                                        </p:tgtEl>
                                        <p:attrNameLst>
                                          <p:attrName>ppt_x</p:attrName>
                                          <p:attrName>ppt_y</p:attrName>
                                        </p:attrNameLst>
                                      </p:cBhvr>
                                      <p:rCtr x="0" y="10486"/>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78877"/>
                                        </p:tgtEl>
                                        <p:attrNameLst>
                                          <p:attrName>style.visibility</p:attrName>
                                        </p:attrNameLst>
                                      </p:cBhvr>
                                      <p:to>
                                        <p:strVal val="visible"/>
                                      </p:to>
                                    </p:set>
                                    <p:anim calcmode="lin" valueType="num">
                                      <p:cBhvr additive="base">
                                        <p:cTn id="73" dur="500" fill="hold"/>
                                        <p:tgtEl>
                                          <p:spTgt spid="78877"/>
                                        </p:tgtEl>
                                        <p:attrNameLst>
                                          <p:attrName>ppt_x</p:attrName>
                                        </p:attrNameLst>
                                      </p:cBhvr>
                                      <p:tavLst>
                                        <p:tav tm="0">
                                          <p:val>
                                            <p:strVal val="#ppt_x"/>
                                          </p:val>
                                        </p:tav>
                                        <p:tav tm="100000">
                                          <p:val>
                                            <p:strVal val="#ppt_x"/>
                                          </p:val>
                                        </p:tav>
                                      </p:tavLst>
                                    </p:anim>
                                    <p:anim calcmode="lin" valueType="num">
                                      <p:cBhvr additive="base">
                                        <p:cTn id="74" dur="500" fill="hold"/>
                                        <p:tgtEl>
                                          <p:spTgt spid="78877"/>
                                        </p:tgtEl>
                                        <p:attrNameLst>
                                          <p:attrName>ppt_y</p:attrName>
                                        </p:attrNameLst>
                                      </p:cBhvr>
                                      <p:tavLst>
                                        <p:tav tm="0">
                                          <p:val>
                                            <p:strVal val="0-#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78882"/>
                                        </p:tgtEl>
                                        <p:attrNameLst>
                                          <p:attrName>style.visibility</p:attrName>
                                        </p:attrNameLst>
                                      </p:cBhvr>
                                      <p:to>
                                        <p:strVal val="visible"/>
                                      </p:to>
                                    </p:set>
                                    <p:animEffect transition="in" filter="blinds(horizontal)">
                                      <p:cBhvr>
                                        <p:cTn id="79" dur="500"/>
                                        <p:tgtEl>
                                          <p:spTgt spid="7888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xit" presetSubtype="10" fill="hold" nodeType="clickEffect">
                                  <p:stCondLst>
                                    <p:cond delay="0"/>
                                  </p:stCondLst>
                                  <p:childTnLst>
                                    <p:animEffect transition="out" filter="blinds(horizontal)">
                                      <p:cBhvr>
                                        <p:cTn id="83" dur="500"/>
                                        <p:tgtEl>
                                          <p:spTgt spid="78882"/>
                                        </p:tgtEl>
                                      </p:cBhvr>
                                    </p:animEffect>
                                    <p:set>
                                      <p:cBhvr>
                                        <p:cTn id="84" dur="1" fill="hold">
                                          <p:stCondLst>
                                            <p:cond delay="499"/>
                                          </p:stCondLst>
                                        </p:cTn>
                                        <p:tgtEl>
                                          <p:spTgt spid="7888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64" presetClass="path" presetSubtype="0" accel="50000" decel="50000" fill="hold" nodeType="clickEffect">
                                  <p:stCondLst>
                                    <p:cond delay="0"/>
                                  </p:stCondLst>
                                  <p:childTnLst>
                                    <p:animMotion origin="layout" path="M 3.33333E-6 -0.07917 L 3.33333E-6 -0.12107 " pathEditMode="relative" rAng="0" ptsTypes="AA">
                                      <p:cBhvr>
                                        <p:cTn id="88" dur="2000" fill="hold"/>
                                        <p:tgtEl>
                                          <p:spTgt spid="4"/>
                                        </p:tgtEl>
                                        <p:attrNameLst>
                                          <p:attrName>ppt_x</p:attrName>
                                          <p:attrName>ppt_y</p:attrName>
                                        </p:attrNameLst>
                                      </p:cBhvr>
                                      <p:rCtr x="0" y="-2106"/>
                                    </p:animMotion>
                                  </p:childTnLst>
                                </p:cTn>
                              </p:par>
                            </p:childTnLst>
                          </p:cTn>
                        </p:par>
                      </p:childTnLst>
                    </p:cTn>
                  </p:par>
                  <p:par>
                    <p:cTn id="89" fill="hold" nodeType="clickPar">
                      <p:stCondLst>
                        <p:cond delay="indefinite"/>
                      </p:stCondLst>
                      <p:childTnLst>
                        <p:par>
                          <p:cTn id="90" fill="hold" nodeType="withGroup">
                            <p:stCondLst>
                              <p:cond delay="0"/>
                            </p:stCondLst>
                            <p:childTnLst>
                              <p:par>
                                <p:cTn id="91" presetID="42" presetClass="path" presetSubtype="0" accel="50000" decel="50000" fill="hold" grpId="5" nodeType="clickEffect">
                                  <p:stCondLst>
                                    <p:cond delay="0"/>
                                  </p:stCondLst>
                                  <p:childTnLst>
                                    <p:animMotion origin="layout" path="M 1.38889E-6 0.3676 L 1.38889E-6 0.42801 " pathEditMode="relative" rAng="0" ptsTypes="AA">
                                      <p:cBhvr>
                                        <p:cTn id="92" dur="2000" fill="hold"/>
                                        <p:tgtEl>
                                          <p:spTgt spid="78861"/>
                                        </p:tgtEl>
                                        <p:attrNameLst>
                                          <p:attrName>ppt_x</p:attrName>
                                          <p:attrName>ppt_y</p:attrName>
                                        </p:attrNameLst>
                                      </p:cBhvr>
                                      <p:rCtr x="0" y="3009"/>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0-#ppt_w/2"/>
                                          </p:val>
                                        </p:tav>
                                        <p:tav tm="100000">
                                          <p:val>
                                            <p:strVal val="#ppt_x"/>
                                          </p:val>
                                        </p:tav>
                                      </p:tavLst>
                                    </p:anim>
                                    <p:anim calcmode="lin" valueType="num">
                                      <p:cBhvr additive="base">
                                        <p:cTn id="9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42" presetClass="path" presetSubtype="0" accel="50000" decel="50000" fill="hold" grpId="6" nodeType="clickEffect">
                                  <p:stCondLst>
                                    <p:cond delay="0"/>
                                  </p:stCondLst>
                                  <p:childTnLst>
                                    <p:animMotion origin="layout" path="M 1.38889E-6 0.42801 L 1.38889E-6 0.47778 " pathEditMode="relative" rAng="0" ptsTypes="AA">
                                      <p:cBhvr>
                                        <p:cTn id="102" dur="2000" fill="hold"/>
                                        <p:tgtEl>
                                          <p:spTgt spid="78861"/>
                                        </p:tgtEl>
                                        <p:attrNameLst>
                                          <p:attrName>ppt_x</p:attrName>
                                          <p:attrName>ppt_y</p:attrName>
                                        </p:attrNameLst>
                                      </p:cBhvr>
                                      <p:rCtr x="0" y="2477"/>
                                    </p:animMotion>
                                  </p:childTnLst>
                                </p:cTn>
                              </p:par>
                            </p:childTnLst>
                          </p:cTn>
                        </p:par>
                      </p:childTnLst>
                    </p:cTn>
                  </p:par>
                  <p:par>
                    <p:cTn id="103" fill="hold" nodeType="clickPar">
                      <p:stCondLst>
                        <p:cond delay="indefinite"/>
                      </p:stCondLst>
                      <p:childTnLst>
                        <p:par>
                          <p:cTn id="104" fill="hold" nodeType="withGroup">
                            <p:stCondLst>
                              <p:cond delay="0"/>
                            </p:stCondLst>
                            <p:childTnLst>
                              <p:par>
                                <p:cTn id="105" presetID="64" presetClass="path" presetSubtype="0" accel="50000" decel="50000" fill="hold" nodeType="clickEffect">
                                  <p:stCondLst>
                                    <p:cond delay="0"/>
                                  </p:stCondLst>
                                  <p:childTnLst>
                                    <p:animMotion origin="layout" path="M 3.33333E-6 -0.1213 L 3.33333E-6 -0.36273 " pathEditMode="relative" rAng="0" ptsTypes="AA">
                                      <p:cBhvr>
                                        <p:cTn id="106" dur="2000" fill="hold"/>
                                        <p:tgtEl>
                                          <p:spTgt spid="4"/>
                                        </p:tgtEl>
                                        <p:attrNameLst>
                                          <p:attrName>ppt_x</p:attrName>
                                          <p:attrName>ppt_y</p:attrName>
                                        </p:attrNameLst>
                                      </p:cBhvr>
                                      <p:rCtr x="0" y="-12083"/>
                                    </p:animMotion>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78878"/>
                                        </p:tgtEl>
                                        <p:attrNameLst>
                                          <p:attrName>style.visibility</p:attrName>
                                        </p:attrNameLst>
                                      </p:cBhvr>
                                      <p:to>
                                        <p:strVal val="visible"/>
                                      </p:to>
                                    </p:set>
                                    <p:animEffect transition="in" filter="blinds(horizontal)">
                                      <p:cBhvr>
                                        <p:cTn id="111" dur="500"/>
                                        <p:tgtEl>
                                          <p:spTgt spid="7887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63" presetClass="path" presetSubtype="0" accel="50000" decel="50000" fill="hold" nodeType="clickEffect">
                                  <p:stCondLst>
                                    <p:cond delay="0"/>
                                  </p:stCondLst>
                                  <p:childTnLst>
                                    <p:animMotion origin="layout" path="M -0.02066 0.00509 L 0.17101 0.00509 " pathEditMode="relative" rAng="0" ptsTypes="AA">
                                      <p:cBhvr>
                                        <p:cTn id="115" dur="2000" fill="hold"/>
                                        <p:tgtEl>
                                          <p:spTgt spid="3"/>
                                        </p:tgtEl>
                                        <p:attrNameLst>
                                          <p:attrName>ppt_x</p:attrName>
                                          <p:attrName>ppt_y</p:attrName>
                                        </p:attrNameLst>
                                      </p:cBhvr>
                                      <p:rCtr x="9583" y="0"/>
                                    </p:animMotion>
                                  </p:childTnLst>
                                </p:cTn>
                              </p:par>
                            </p:childTnLst>
                          </p:cTn>
                        </p:par>
                      </p:childTnLst>
                    </p:cTn>
                  </p:par>
                  <p:par>
                    <p:cTn id="116" fill="hold" nodeType="clickPar">
                      <p:stCondLst>
                        <p:cond delay="indefinite"/>
                      </p:stCondLst>
                      <p:childTnLst>
                        <p:par>
                          <p:cTn id="117" fill="hold" nodeType="withGroup">
                            <p:stCondLst>
                              <p:cond delay="0"/>
                            </p:stCondLst>
                            <p:childTnLst>
                              <p:par>
                                <p:cTn id="118" presetID="42" presetClass="path" presetSubtype="0" accel="50000" decel="50000" fill="hold" grpId="7" nodeType="clickEffect">
                                  <p:stCondLst>
                                    <p:cond delay="0"/>
                                  </p:stCondLst>
                                  <p:childTnLst>
                                    <p:animMotion origin="layout" path="M 1.38889E-6 0.47777 L 1.38889E-6 0.53032 " pathEditMode="relative" rAng="0" ptsTypes="AA">
                                      <p:cBhvr>
                                        <p:cTn id="119" dur="2000" fill="hold"/>
                                        <p:tgtEl>
                                          <p:spTgt spid="78861"/>
                                        </p:tgtEl>
                                        <p:attrNameLst>
                                          <p:attrName>ppt_x</p:attrName>
                                          <p:attrName>ppt_y</p:attrName>
                                        </p:attrNameLst>
                                      </p:cBhvr>
                                      <p:rCtr x="0" y="2616"/>
                                    </p:animMotion>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1" fill="hold" grpId="0" nodeType="clickEffect">
                                  <p:stCondLst>
                                    <p:cond delay="0"/>
                                  </p:stCondLst>
                                  <p:childTnLst>
                                    <p:set>
                                      <p:cBhvr>
                                        <p:cTn id="123" dur="1" fill="hold">
                                          <p:stCondLst>
                                            <p:cond delay="0"/>
                                          </p:stCondLst>
                                        </p:cTn>
                                        <p:tgtEl>
                                          <p:spTgt spid="78879"/>
                                        </p:tgtEl>
                                        <p:attrNameLst>
                                          <p:attrName>style.visibility</p:attrName>
                                        </p:attrNameLst>
                                      </p:cBhvr>
                                      <p:to>
                                        <p:strVal val="visible"/>
                                      </p:to>
                                    </p:set>
                                    <p:anim calcmode="lin" valueType="num">
                                      <p:cBhvr additive="base">
                                        <p:cTn id="124" dur="500" fill="hold"/>
                                        <p:tgtEl>
                                          <p:spTgt spid="78879"/>
                                        </p:tgtEl>
                                        <p:attrNameLst>
                                          <p:attrName>ppt_x</p:attrName>
                                        </p:attrNameLst>
                                      </p:cBhvr>
                                      <p:tavLst>
                                        <p:tav tm="0">
                                          <p:val>
                                            <p:strVal val="#ppt_x"/>
                                          </p:val>
                                        </p:tav>
                                        <p:tav tm="100000">
                                          <p:val>
                                            <p:strVal val="#ppt_x"/>
                                          </p:val>
                                        </p:tav>
                                      </p:tavLst>
                                    </p:anim>
                                    <p:anim calcmode="lin" valueType="num">
                                      <p:cBhvr additive="base">
                                        <p:cTn id="125" dur="500" fill="hold"/>
                                        <p:tgtEl>
                                          <p:spTgt spid="78879"/>
                                        </p:tgtEl>
                                        <p:attrNameLst>
                                          <p:attrName>ppt_y</p:attrName>
                                        </p:attrNameLst>
                                      </p:cBhvr>
                                      <p:tavLst>
                                        <p:tav tm="0">
                                          <p:val>
                                            <p:strVal val="0-#ppt_h/2"/>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64" presetClass="path" presetSubtype="0" accel="50000" decel="50000" fill="hold" nodeType="clickEffect">
                                  <p:stCondLst>
                                    <p:cond delay="0"/>
                                  </p:stCondLst>
                                  <p:childTnLst>
                                    <p:animMotion origin="layout" path="M 3.33333E-6 -0.36273 L 3.33333E-6 -0.48588 " pathEditMode="relative" rAng="0" ptsTypes="AA">
                                      <p:cBhvr>
                                        <p:cTn id="129" dur="2000" fill="hold"/>
                                        <p:tgtEl>
                                          <p:spTgt spid="4"/>
                                        </p:tgtEl>
                                        <p:attrNameLst>
                                          <p:attrName>ppt_x</p:attrName>
                                          <p:attrName>ppt_y</p:attrName>
                                        </p:attrNameLst>
                                      </p:cBhvr>
                                      <p:rCtr x="0" y="-6157"/>
                                    </p:animMotion>
                                  </p:childTnLst>
                                </p:cTn>
                              </p:par>
                            </p:childTnLst>
                          </p:cTn>
                        </p:par>
                      </p:childTnLst>
                    </p:cTn>
                  </p:par>
                  <p:par>
                    <p:cTn id="130" fill="hold" nodeType="clickPar">
                      <p:stCondLst>
                        <p:cond delay="indefinite"/>
                      </p:stCondLst>
                      <p:childTnLst>
                        <p:par>
                          <p:cTn id="131" fill="hold" nodeType="withGroup">
                            <p:stCondLst>
                              <p:cond delay="0"/>
                            </p:stCondLst>
                            <p:childTnLst>
                              <p:par>
                                <p:cTn id="132" presetID="42" presetClass="path" presetSubtype="0" accel="50000" decel="50000" fill="hold" grpId="8" nodeType="clickEffect">
                                  <p:stCondLst>
                                    <p:cond delay="0"/>
                                  </p:stCondLst>
                                  <p:childTnLst>
                                    <p:animMotion origin="layout" path="M 1.38889E-6 0.53032 L 1.38889E-6 0.59328 " pathEditMode="relative" rAng="0" ptsTypes="AA">
                                      <p:cBhvr>
                                        <p:cTn id="133" dur="2000" fill="hold"/>
                                        <p:tgtEl>
                                          <p:spTgt spid="78861"/>
                                        </p:tgtEl>
                                        <p:attrNameLst>
                                          <p:attrName>ppt_x</p:attrName>
                                          <p:attrName>ppt_y</p:attrName>
                                        </p:attrNameLst>
                                      </p:cBhvr>
                                      <p:rCtr x="0" y="3148"/>
                                    </p:animMotion>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1" fill="hold" grpId="0" nodeType="clickEffect">
                                  <p:stCondLst>
                                    <p:cond delay="0"/>
                                  </p:stCondLst>
                                  <p:childTnLst>
                                    <p:set>
                                      <p:cBhvr>
                                        <p:cTn id="137" dur="1" fill="hold">
                                          <p:stCondLst>
                                            <p:cond delay="0"/>
                                          </p:stCondLst>
                                        </p:cTn>
                                        <p:tgtEl>
                                          <p:spTgt spid="78880"/>
                                        </p:tgtEl>
                                        <p:attrNameLst>
                                          <p:attrName>style.visibility</p:attrName>
                                        </p:attrNameLst>
                                      </p:cBhvr>
                                      <p:to>
                                        <p:strVal val="visible"/>
                                      </p:to>
                                    </p:set>
                                    <p:anim calcmode="lin" valueType="num">
                                      <p:cBhvr additive="base">
                                        <p:cTn id="138" dur="500" fill="hold"/>
                                        <p:tgtEl>
                                          <p:spTgt spid="78880"/>
                                        </p:tgtEl>
                                        <p:attrNameLst>
                                          <p:attrName>ppt_x</p:attrName>
                                        </p:attrNameLst>
                                      </p:cBhvr>
                                      <p:tavLst>
                                        <p:tav tm="0">
                                          <p:val>
                                            <p:strVal val="#ppt_x"/>
                                          </p:val>
                                        </p:tav>
                                        <p:tav tm="100000">
                                          <p:val>
                                            <p:strVal val="#ppt_x"/>
                                          </p:val>
                                        </p:tav>
                                      </p:tavLst>
                                    </p:anim>
                                    <p:anim calcmode="lin" valueType="num">
                                      <p:cBhvr additive="base">
                                        <p:cTn id="139" dur="500" fill="hold"/>
                                        <p:tgtEl>
                                          <p:spTgt spid="78880"/>
                                        </p:tgtEl>
                                        <p:attrNameLst>
                                          <p:attrName>ppt_y</p:attrName>
                                        </p:attrNameLst>
                                      </p:cBhvr>
                                      <p:tavLst>
                                        <p:tav tm="0">
                                          <p:val>
                                            <p:strVal val="0-#ppt_h/2"/>
                                          </p:val>
                                        </p:tav>
                                        <p:tav tm="100000">
                                          <p:val>
                                            <p:strVal val="#ppt_y"/>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 presetClass="entr" presetSubtype="1" fill="hold" grpId="0" nodeType="clickEffect">
                                  <p:stCondLst>
                                    <p:cond delay="0"/>
                                  </p:stCondLst>
                                  <p:childTnLst>
                                    <p:set>
                                      <p:cBhvr>
                                        <p:cTn id="143" dur="1" fill="hold">
                                          <p:stCondLst>
                                            <p:cond delay="0"/>
                                          </p:stCondLst>
                                        </p:cTn>
                                        <p:tgtEl>
                                          <p:spTgt spid="78881"/>
                                        </p:tgtEl>
                                        <p:attrNameLst>
                                          <p:attrName>style.visibility</p:attrName>
                                        </p:attrNameLst>
                                      </p:cBhvr>
                                      <p:to>
                                        <p:strVal val="visible"/>
                                      </p:to>
                                    </p:set>
                                    <p:anim calcmode="lin" valueType="num">
                                      <p:cBhvr additive="base">
                                        <p:cTn id="144" dur="500" fill="hold"/>
                                        <p:tgtEl>
                                          <p:spTgt spid="78881"/>
                                        </p:tgtEl>
                                        <p:attrNameLst>
                                          <p:attrName>ppt_x</p:attrName>
                                        </p:attrNameLst>
                                      </p:cBhvr>
                                      <p:tavLst>
                                        <p:tav tm="0">
                                          <p:val>
                                            <p:strVal val="#ppt_x"/>
                                          </p:val>
                                        </p:tav>
                                        <p:tav tm="100000">
                                          <p:val>
                                            <p:strVal val="#ppt_x"/>
                                          </p:val>
                                        </p:tav>
                                      </p:tavLst>
                                    </p:anim>
                                    <p:anim calcmode="lin" valueType="num">
                                      <p:cBhvr additive="base">
                                        <p:cTn id="145" dur="500" fill="hold"/>
                                        <p:tgtEl>
                                          <p:spTgt spid="7888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P spid="78861" grpId="0" animBg="1"/>
      <p:bldP spid="78861" grpId="1" animBg="1"/>
      <p:bldP spid="78861" grpId="2" animBg="1"/>
      <p:bldP spid="78861" grpId="3" animBg="1"/>
      <p:bldP spid="78861" grpId="4" animBg="1"/>
      <p:bldP spid="78861" grpId="5" animBg="1"/>
      <p:bldP spid="78861" grpId="6" animBg="1"/>
      <p:bldP spid="78861" grpId="7" animBg="1"/>
      <p:bldP spid="78861" grpId="8" animBg="1"/>
      <p:bldP spid="78874" grpId="0" animBg="1"/>
      <p:bldP spid="78875" grpId="0" animBg="1"/>
      <p:bldP spid="78876" grpId="0"/>
      <p:bldP spid="78877" grpId="0" animBg="1"/>
      <p:bldP spid="78878" grpId="0" animBg="1"/>
      <p:bldP spid="78879" grpId="0" animBg="1"/>
      <p:bldP spid="78880" grpId="0" animBg="1"/>
      <p:bldP spid="7888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lgn="l">
              <a:defRPr/>
            </a:pPr>
            <a:r>
              <a:rPr lang="en-US" altLang="zh-CN" dirty="0"/>
              <a:t>1.3 Linux</a:t>
            </a:r>
            <a:r>
              <a:rPr lang="zh-CN" altLang="en-US" dirty="0"/>
              <a:t>操作系统的功能特征</a:t>
            </a:r>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1143001" y="1268219"/>
            <a:ext cx="10172700" cy="4680147"/>
          </a:xfrm>
        </p:spPr>
        <p:txBody>
          <a:bodyPr/>
          <a:lstStyle/>
          <a:p>
            <a:pPr>
              <a:lnSpc>
                <a:spcPct val="100000"/>
              </a:lnSpc>
            </a:pPr>
            <a:r>
              <a:rPr lang="en-US" altLang="zh-CN" sz="2400" dirty="0"/>
              <a:t>Linux</a:t>
            </a:r>
            <a:r>
              <a:rPr lang="zh-CN" altLang="en-US" sz="2400" dirty="0"/>
              <a:t>操作系统具有如下特征：</a:t>
            </a:r>
            <a:endParaRPr lang="en-US" altLang="zh-CN" sz="2400" dirty="0"/>
          </a:p>
          <a:p>
            <a:pPr>
              <a:lnSpc>
                <a:spcPct val="100000"/>
              </a:lnSpc>
            </a:pPr>
            <a:endParaRPr lang="zh-CN" altLang="en-US" sz="2400" dirty="0"/>
          </a:p>
        </p:txBody>
      </p:sp>
      <p:sp>
        <p:nvSpPr>
          <p:cNvPr id="5" name="文本框 4">
            <a:extLst>
              <a:ext uri="{FF2B5EF4-FFF2-40B4-BE49-F238E27FC236}">
                <a16:creationId xmlns:a16="http://schemas.microsoft.com/office/drawing/2014/main" id="{19680DF3-3ACA-4038-95C6-66FC25F384E9}"/>
              </a:ext>
            </a:extLst>
          </p:cNvPr>
          <p:cNvSpPr txBox="1"/>
          <p:nvPr/>
        </p:nvSpPr>
        <p:spPr>
          <a:xfrm>
            <a:off x="5315240" y="3794854"/>
            <a:ext cx="1888031" cy="707886"/>
          </a:xfrm>
          <a:prstGeom prst="rect">
            <a:avLst/>
          </a:prstGeom>
          <a:noFill/>
        </p:spPr>
        <p:txBody>
          <a:bodyPr wrap="square" rtlCol="0">
            <a:spAutoFit/>
          </a:bodyPr>
          <a:lstStyle/>
          <a:p>
            <a:r>
              <a:rPr lang="en-US" altLang="zh-CN" sz="2000" dirty="0"/>
              <a:t>Linux</a:t>
            </a:r>
            <a:r>
              <a:rPr lang="zh-CN" altLang="en-US" sz="2000" dirty="0"/>
              <a:t>操作系统的功能特征</a:t>
            </a:r>
          </a:p>
        </p:txBody>
      </p:sp>
      <p:grpSp>
        <p:nvGrpSpPr>
          <p:cNvPr id="31" name="组合 30">
            <a:extLst>
              <a:ext uri="{FF2B5EF4-FFF2-40B4-BE49-F238E27FC236}">
                <a16:creationId xmlns:a16="http://schemas.microsoft.com/office/drawing/2014/main" id="{A194E818-91F8-4370-91E9-47DE0E243DFB}"/>
              </a:ext>
            </a:extLst>
          </p:cNvPr>
          <p:cNvGrpSpPr/>
          <p:nvPr/>
        </p:nvGrpSpPr>
        <p:grpSpPr>
          <a:xfrm>
            <a:off x="1295468" y="2680524"/>
            <a:ext cx="9370887" cy="3599668"/>
            <a:chOff x="1410556" y="2663730"/>
            <a:chExt cx="9370887" cy="3599668"/>
          </a:xfrm>
        </p:grpSpPr>
        <p:grpSp>
          <p:nvGrpSpPr>
            <p:cNvPr id="6" name="组合 5">
              <a:extLst>
                <a:ext uri="{FF2B5EF4-FFF2-40B4-BE49-F238E27FC236}">
                  <a16:creationId xmlns:a16="http://schemas.microsoft.com/office/drawing/2014/main" id="{6EAAA4F7-E62A-48C0-AC81-10F7778E0909}"/>
                </a:ext>
              </a:extLst>
            </p:cNvPr>
            <p:cNvGrpSpPr/>
            <p:nvPr/>
          </p:nvGrpSpPr>
          <p:grpSpPr>
            <a:xfrm>
              <a:off x="1410556" y="2663730"/>
              <a:ext cx="9370887" cy="3599668"/>
              <a:chOff x="1336318" y="2997217"/>
              <a:chExt cx="9370887" cy="3599668"/>
            </a:xfrm>
          </p:grpSpPr>
          <p:sp>
            <p:nvSpPr>
              <p:cNvPr id="7" name="椭圆 6">
                <a:extLst>
                  <a:ext uri="{FF2B5EF4-FFF2-40B4-BE49-F238E27FC236}">
                    <a16:creationId xmlns:a16="http://schemas.microsoft.com/office/drawing/2014/main" id="{E4933F50-7DC6-434C-A142-2D90D0390385}"/>
                  </a:ext>
                </a:extLst>
              </p:cNvPr>
              <p:cNvSpPr/>
              <p:nvPr/>
            </p:nvSpPr>
            <p:spPr>
              <a:xfrm>
                <a:off x="3477196" y="5673223"/>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椭圆 7">
                <a:extLst>
                  <a:ext uri="{FF2B5EF4-FFF2-40B4-BE49-F238E27FC236}">
                    <a16:creationId xmlns:a16="http://schemas.microsoft.com/office/drawing/2014/main" id="{805AD137-3B6E-4E64-8F8A-C12D3DE02140}"/>
                  </a:ext>
                </a:extLst>
              </p:cNvPr>
              <p:cNvSpPr/>
              <p:nvPr/>
            </p:nvSpPr>
            <p:spPr>
              <a:xfrm>
                <a:off x="1572838" y="3078184"/>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9" name="组合 8">
                <a:extLst>
                  <a:ext uri="{FF2B5EF4-FFF2-40B4-BE49-F238E27FC236}">
                    <a16:creationId xmlns:a16="http://schemas.microsoft.com/office/drawing/2014/main" id="{A3F55143-A6C7-4221-9A82-4645499DE864}"/>
                  </a:ext>
                </a:extLst>
              </p:cNvPr>
              <p:cNvGrpSpPr/>
              <p:nvPr/>
            </p:nvGrpSpPr>
            <p:grpSpPr>
              <a:xfrm>
                <a:off x="1336318" y="4378070"/>
                <a:ext cx="2009458" cy="923662"/>
                <a:chOff x="1853986" y="4489529"/>
                <a:chExt cx="2009458" cy="923662"/>
              </a:xfrm>
            </p:grpSpPr>
            <p:sp>
              <p:nvSpPr>
                <p:cNvPr id="27" name="椭圆 26">
                  <a:extLst>
                    <a:ext uri="{FF2B5EF4-FFF2-40B4-BE49-F238E27FC236}">
                      <a16:creationId xmlns:a16="http://schemas.microsoft.com/office/drawing/2014/main" id="{E626F573-8436-4BA1-B671-AFDA08A0C509}"/>
                    </a:ext>
                  </a:extLst>
                </p:cNvPr>
                <p:cNvSpPr/>
                <p:nvPr/>
              </p:nvSpPr>
              <p:spPr>
                <a:xfrm>
                  <a:off x="1853986" y="4489529"/>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文本框 27">
                  <a:extLst>
                    <a:ext uri="{FF2B5EF4-FFF2-40B4-BE49-F238E27FC236}">
                      <a16:creationId xmlns:a16="http://schemas.microsoft.com/office/drawing/2014/main" id="{CE6374ED-CD7A-4BB1-801C-810A71BFC9CB}"/>
                    </a:ext>
                  </a:extLst>
                </p:cNvPr>
                <p:cNvSpPr txBox="1"/>
                <p:nvPr/>
              </p:nvSpPr>
              <p:spPr>
                <a:xfrm>
                  <a:off x="2382725" y="4600988"/>
                  <a:ext cx="951980" cy="707886"/>
                </a:xfrm>
                <a:prstGeom prst="rect">
                  <a:avLst/>
                </a:prstGeom>
                <a:noFill/>
              </p:spPr>
              <p:txBody>
                <a:bodyPr wrap="square" rtlCol="0">
                  <a:spAutoFit/>
                </a:bodyPr>
                <a:lstStyle/>
                <a:p>
                  <a:r>
                    <a:rPr lang="zh-CN" altLang="en-US" sz="2000" dirty="0"/>
                    <a:t>多用户</a:t>
                  </a:r>
                  <a:endParaRPr lang="en-US" altLang="zh-CN" sz="2000" dirty="0"/>
                </a:p>
                <a:p>
                  <a:r>
                    <a:rPr lang="zh-CN" altLang="en-US" sz="2000" dirty="0"/>
                    <a:t>多任务</a:t>
                  </a:r>
                </a:p>
              </p:txBody>
            </p:sp>
          </p:grpSp>
          <p:grpSp>
            <p:nvGrpSpPr>
              <p:cNvPr id="10" name="组合 9">
                <a:extLst>
                  <a:ext uri="{FF2B5EF4-FFF2-40B4-BE49-F238E27FC236}">
                    <a16:creationId xmlns:a16="http://schemas.microsoft.com/office/drawing/2014/main" id="{8690440B-2EF1-4246-8C72-B8F73B1D3A97}"/>
                  </a:ext>
                </a:extLst>
              </p:cNvPr>
              <p:cNvGrpSpPr/>
              <p:nvPr/>
            </p:nvGrpSpPr>
            <p:grpSpPr>
              <a:xfrm>
                <a:off x="8337658" y="2997217"/>
                <a:ext cx="2009458" cy="923662"/>
                <a:chOff x="8501536" y="3078184"/>
                <a:chExt cx="2009458" cy="923662"/>
              </a:xfrm>
            </p:grpSpPr>
            <p:sp>
              <p:nvSpPr>
                <p:cNvPr id="25" name="椭圆 24">
                  <a:extLst>
                    <a:ext uri="{FF2B5EF4-FFF2-40B4-BE49-F238E27FC236}">
                      <a16:creationId xmlns:a16="http://schemas.microsoft.com/office/drawing/2014/main" id="{616C81E0-8553-452F-A200-02FA1DAC22FB}"/>
                    </a:ext>
                  </a:extLst>
                </p:cNvPr>
                <p:cNvSpPr/>
                <p:nvPr/>
              </p:nvSpPr>
              <p:spPr>
                <a:xfrm>
                  <a:off x="8501536" y="3078184"/>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文本框 25">
                  <a:extLst>
                    <a:ext uri="{FF2B5EF4-FFF2-40B4-BE49-F238E27FC236}">
                      <a16:creationId xmlns:a16="http://schemas.microsoft.com/office/drawing/2014/main" id="{AFBB71C2-395A-4FBB-860C-36CE12EF3F9A}"/>
                    </a:ext>
                  </a:extLst>
                </p:cNvPr>
                <p:cNvSpPr txBox="1"/>
                <p:nvPr/>
              </p:nvSpPr>
              <p:spPr>
                <a:xfrm>
                  <a:off x="8952644" y="3196375"/>
                  <a:ext cx="1239092" cy="707886"/>
                </a:xfrm>
                <a:prstGeom prst="rect">
                  <a:avLst/>
                </a:prstGeom>
                <a:noFill/>
              </p:spPr>
              <p:txBody>
                <a:bodyPr wrap="square" rtlCol="0">
                  <a:spAutoFit/>
                </a:bodyPr>
                <a:lstStyle/>
                <a:p>
                  <a:pPr algn="ctr"/>
                  <a:r>
                    <a:rPr lang="zh-CN" altLang="en-US" sz="2000" dirty="0"/>
                    <a:t>可靠的</a:t>
                  </a:r>
                  <a:endParaRPr lang="en-US" altLang="zh-CN" sz="2000" dirty="0"/>
                </a:p>
                <a:p>
                  <a:pPr algn="ctr"/>
                  <a:r>
                    <a:rPr lang="zh-CN" altLang="en-US" sz="2000" dirty="0"/>
                    <a:t>安全系统</a:t>
                  </a:r>
                </a:p>
              </p:txBody>
            </p:sp>
          </p:grpSp>
          <p:grpSp>
            <p:nvGrpSpPr>
              <p:cNvPr id="11" name="组合 10">
                <a:extLst>
                  <a:ext uri="{FF2B5EF4-FFF2-40B4-BE49-F238E27FC236}">
                    <a16:creationId xmlns:a16="http://schemas.microsoft.com/office/drawing/2014/main" id="{346C507E-CCA5-42C5-8AFB-6909DD384AAB}"/>
                  </a:ext>
                </a:extLst>
              </p:cNvPr>
              <p:cNvGrpSpPr/>
              <p:nvPr/>
            </p:nvGrpSpPr>
            <p:grpSpPr>
              <a:xfrm>
                <a:off x="7059238" y="5540125"/>
                <a:ext cx="2009458" cy="923662"/>
                <a:chOff x="6615366" y="5606531"/>
                <a:chExt cx="2009458" cy="923662"/>
              </a:xfrm>
            </p:grpSpPr>
            <p:sp>
              <p:nvSpPr>
                <p:cNvPr id="23" name="椭圆 22">
                  <a:extLst>
                    <a:ext uri="{FF2B5EF4-FFF2-40B4-BE49-F238E27FC236}">
                      <a16:creationId xmlns:a16="http://schemas.microsoft.com/office/drawing/2014/main" id="{2527369E-86C4-415E-8E0F-B2B0C453A904}"/>
                    </a:ext>
                  </a:extLst>
                </p:cNvPr>
                <p:cNvSpPr/>
                <p:nvPr/>
              </p:nvSpPr>
              <p:spPr>
                <a:xfrm>
                  <a:off x="6615366" y="5606531"/>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4" name="文本框 23">
                  <a:extLst>
                    <a:ext uri="{FF2B5EF4-FFF2-40B4-BE49-F238E27FC236}">
                      <a16:creationId xmlns:a16="http://schemas.microsoft.com/office/drawing/2014/main" id="{A280AB32-D05F-48B9-A0EB-A627A465C3D7}"/>
                    </a:ext>
                  </a:extLst>
                </p:cNvPr>
                <p:cNvSpPr txBox="1"/>
                <p:nvPr/>
              </p:nvSpPr>
              <p:spPr>
                <a:xfrm>
                  <a:off x="7138082" y="5719456"/>
                  <a:ext cx="1051232" cy="707886"/>
                </a:xfrm>
                <a:prstGeom prst="rect">
                  <a:avLst/>
                </a:prstGeom>
                <a:noFill/>
              </p:spPr>
              <p:txBody>
                <a:bodyPr wrap="square" rtlCol="0">
                  <a:spAutoFit/>
                </a:bodyPr>
                <a:lstStyle/>
                <a:p>
                  <a:pPr algn="ctr"/>
                  <a:r>
                    <a:rPr lang="zh-CN" altLang="en-US" sz="2000" dirty="0"/>
                    <a:t>设备</a:t>
                  </a:r>
                  <a:endParaRPr lang="en-US" altLang="zh-CN" sz="2000" dirty="0"/>
                </a:p>
                <a:p>
                  <a:pPr algn="ctr"/>
                  <a:r>
                    <a:rPr lang="zh-CN" altLang="en-US" sz="2000" dirty="0"/>
                    <a:t>独立性</a:t>
                  </a:r>
                </a:p>
              </p:txBody>
            </p:sp>
          </p:grpSp>
          <p:grpSp>
            <p:nvGrpSpPr>
              <p:cNvPr id="12" name="组合 11">
                <a:extLst>
                  <a:ext uri="{FF2B5EF4-FFF2-40B4-BE49-F238E27FC236}">
                    <a16:creationId xmlns:a16="http://schemas.microsoft.com/office/drawing/2014/main" id="{CFA81EB3-2AAA-4151-BC39-0F766D243865}"/>
                  </a:ext>
                </a:extLst>
              </p:cNvPr>
              <p:cNvGrpSpPr/>
              <p:nvPr/>
            </p:nvGrpSpPr>
            <p:grpSpPr>
              <a:xfrm>
                <a:off x="8697747" y="4235134"/>
                <a:ext cx="2009458" cy="923662"/>
                <a:chOff x="8624824" y="4291101"/>
                <a:chExt cx="2009458" cy="923662"/>
              </a:xfrm>
            </p:grpSpPr>
            <p:sp>
              <p:nvSpPr>
                <p:cNvPr id="21" name="椭圆 20">
                  <a:extLst>
                    <a:ext uri="{FF2B5EF4-FFF2-40B4-BE49-F238E27FC236}">
                      <a16:creationId xmlns:a16="http://schemas.microsoft.com/office/drawing/2014/main" id="{91AB6B72-A21B-46EF-B54D-D0C5F26ACD72}"/>
                    </a:ext>
                  </a:extLst>
                </p:cNvPr>
                <p:cNvSpPr/>
                <p:nvPr/>
              </p:nvSpPr>
              <p:spPr>
                <a:xfrm>
                  <a:off x="8624824" y="4291101"/>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2" name="文本框 21">
                  <a:extLst>
                    <a:ext uri="{FF2B5EF4-FFF2-40B4-BE49-F238E27FC236}">
                      <a16:creationId xmlns:a16="http://schemas.microsoft.com/office/drawing/2014/main" id="{0113CAB8-CCDD-4A55-B7A6-6ECEC710891C}"/>
                    </a:ext>
                  </a:extLst>
                </p:cNvPr>
                <p:cNvSpPr txBox="1"/>
                <p:nvPr/>
              </p:nvSpPr>
              <p:spPr>
                <a:xfrm>
                  <a:off x="8970221" y="4460846"/>
                  <a:ext cx="1376894" cy="707886"/>
                </a:xfrm>
                <a:prstGeom prst="rect">
                  <a:avLst/>
                </a:prstGeom>
                <a:noFill/>
              </p:spPr>
              <p:txBody>
                <a:bodyPr wrap="square" rtlCol="0">
                  <a:spAutoFit/>
                </a:bodyPr>
                <a:lstStyle/>
                <a:p>
                  <a:pPr algn="ctr"/>
                  <a:r>
                    <a:rPr lang="zh-CN" altLang="en-US" sz="2000" dirty="0"/>
                    <a:t>丰富的</a:t>
                  </a:r>
                  <a:endParaRPr lang="en-US" altLang="zh-CN" sz="2000" dirty="0"/>
                </a:p>
                <a:p>
                  <a:pPr algn="ctr"/>
                  <a:r>
                    <a:rPr lang="zh-CN" altLang="en-US" sz="2000" dirty="0"/>
                    <a:t>网络资源</a:t>
                  </a:r>
                </a:p>
              </p:txBody>
            </p:sp>
          </p:grpSp>
          <p:grpSp>
            <p:nvGrpSpPr>
              <p:cNvPr id="13" name="组合 12">
                <a:extLst>
                  <a:ext uri="{FF2B5EF4-FFF2-40B4-BE49-F238E27FC236}">
                    <a16:creationId xmlns:a16="http://schemas.microsoft.com/office/drawing/2014/main" id="{F37E5BEF-6DC3-4110-8A2E-EB36C7299623}"/>
                  </a:ext>
                </a:extLst>
              </p:cNvPr>
              <p:cNvGrpSpPr/>
              <p:nvPr/>
            </p:nvGrpSpPr>
            <p:grpSpPr>
              <a:xfrm>
                <a:off x="3404390" y="3645498"/>
                <a:ext cx="5278666" cy="2121614"/>
                <a:chOff x="3404390" y="3645498"/>
                <a:chExt cx="5278666" cy="2121614"/>
              </a:xfrm>
            </p:grpSpPr>
            <p:sp>
              <p:nvSpPr>
                <p:cNvPr id="14" name="椭圆 13">
                  <a:extLst>
                    <a:ext uri="{FF2B5EF4-FFF2-40B4-BE49-F238E27FC236}">
                      <a16:creationId xmlns:a16="http://schemas.microsoft.com/office/drawing/2014/main" id="{19DE69F2-191E-45D4-840D-73B2D324F89C}"/>
                    </a:ext>
                  </a:extLst>
                </p:cNvPr>
                <p:cNvSpPr/>
                <p:nvPr/>
              </p:nvSpPr>
              <p:spPr>
                <a:xfrm>
                  <a:off x="4767859" y="3677327"/>
                  <a:ext cx="2829262" cy="1624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箭头: 左 14">
                  <a:extLst>
                    <a:ext uri="{FF2B5EF4-FFF2-40B4-BE49-F238E27FC236}">
                      <a16:creationId xmlns:a16="http://schemas.microsoft.com/office/drawing/2014/main" id="{71248879-7243-4A1B-A19F-ADF5D0FE91D7}"/>
                    </a:ext>
                  </a:extLst>
                </p:cNvPr>
                <p:cNvSpPr/>
                <p:nvPr/>
              </p:nvSpPr>
              <p:spPr>
                <a:xfrm rot="21351852">
                  <a:off x="3404390" y="4531818"/>
                  <a:ext cx="1379263"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箭头: 左 15">
                  <a:extLst>
                    <a:ext uri="{FF2B5EF4-FFF2-40B4-BE49-F238E27FC236}">
                      <a16:creationId xmlns:a16="http://schemas.microsoft.com/office/drawing/2014/main" id="{3CD7EC14-36B0-4CB3-86D9-6A8700646D9D}"/>
                    </a:ext>
                  </a:extLst>
                </p:cNvPr>
                <p:cNvSpPr/>
                <p:nvPr/>
              </p:nvSpPr>
              <p:spPr>
                <a:xfrm rot="1272889">
                  <a:off x="3675225" y="3710760"/>
                  <a:ext cx="1218190"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箭头: 左 16">
                  <a:extLst>
                    <a:ext uri="{FF2B5EF4-FFF2-40B4-BE49-F238E27FC236}">
                      <a16:creationId xmlns:a16="http://schemas.microsoft.com/office/drawing/2014/main" id="{B223379F-6A7B-4763-B9D9-A112780D3E60}"/>
                    </a:ext>
                  </a:extLst>
                </p:cNvPr>
                <p:cNvSpPr/>
                <p:nvPr/>
              </p:nvSpPr>
              <p:spPr>
                <a:xfrm rot="18813852">
                  <a:off x="4770202" y="5189523"/>
                  <a:ext cx="693346"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箭头: 左 17">
                  <a:extLst>
                    <a:ext uri="{FF2B5EF4-FFF2-40B4-BE49-F238E27FC236}">
                      <a16:creationId xmlns:a16="http://schemas.microsoft.com/office/drawing/2014/main" id="{A004E1EB-58FD-4310-BAEF-10E83B8288C8}"/>
                    </a:ext>
                  </a:extLst>
                </p:cNvPr>
                <p:cNvSpPr/>
                <p:nvPr/>
              </p:nvSpPr>
              <p:spPr>
                <a:xfrm rot="13582149">
                  <a:off x="6982098" y="5174579"/>
                  <a:ext cx="652284"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箭头: 右 18">
                  <a:extLst>
                    <a:ext uri="{FF2B5EF4-FFF2-40B4-BE49-F238E27FC236}">
                      <a16:creationId xmlns:a16="http://schemas.microsoft.com/office/drawing/2014/main" id="{A8D73C0F-BC90-4D66-A1D4-6AA69B992707}"/>
                    </a:ext>
                  </a:extLst>
                </p:cNvPr>
                <p:cNvSpPr/>
                <p:nvPr/>
              </p:nvSpPr>
              <p:spPr>
                <a:xfrm>
                  <a:off x="7588294" y="4456563"/>
                  <a:ext cx="1094762" cy="41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箭头: 右 19">
                  <a:extLst>
                    <a:ext uri="{FF2B5EF4-FFF2-40B4-BE49-F238E27FC236}">
                      <a16:creationId xmlns:a16="http://schemas.microsoft.com/office/drawing/2014/main" id="{DE30D843-98A9-4E12-8DDA-8A8215DA4951}"/>
                    </a:ext>
                  </a:extLst>
                </p:cNvPr>
                <p:cNvSpPr/>
                <p:nvPr/>
              </p:nvSpPr>
              <p:spPr>
                <a:xfrm rot="19658989">
                  <a:off x="7392244" y="3645498"/>
                  <a:ext cx="1094762" cy="41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sp>
          <p:nvSpPr>
            <p:cNvPr id="29" name="文本框 28">
              <a:extLst>
                <a:ext uri="{FF2B5EF4-FFF2-40B4-BE49-F238E27FC236}">
                  <a16:creationId xmlns:a16="http://schemas.microsoft.com/office/drawing/2014/main" id="{E8F8E74B-568D-4624-99B3-F8E79144FE29}"/>
                </a:ext>
              </a:extLst>
            </p:cNvPr>
            <p:cNvSpPr txBox="1"/>
            <p:nvPr/>
          </p:nvSpPr>
          <p:spPr>
            <a:xfrm>
              <a:off x="2163888" y="2987845"/>
              <a:ext cx="1173024" cy="400110"/>
            </a:xfrm>
            <a:prstGeom prst="rect">
              <a:avLst/>
            </a:prstGeom>
            <a:noFill/>
          </p:spPr>
          <p:txBody>
            <a:bodyPr wrap="square" rtlCol="0">
              <a:spAutoFit/>
            </a:bodyPr>
            <a:lstStyle/>
            <a:p>
              <a:r>
                <a:rPr lang="zh-CN" altLang="en-US" sz="2000" dirty="0"/>
                <a:t>开放性</a:t>
              </a:r>
            </a:p>
          </p:txBody>
        </p:sp>
      </p:grpSp>
      <p:sp>
        <p:nvSpPr>
          <p:cNvPr id="30" name="文本框 29">
            <a:extLst>
              <a:ext uri="{FF2B5EF4-FFF2-40B4-BE49-F238E27FC236}">
                <a16:creationId xmlns:a16="http://schemas.microsoft.com/office/drawing/2014/main" id="{13654BD7-605C-4D3F-994B-7DC02A0324DE}"/>
              </a:ext>
            </a:extLst>
          </p:cNvPr>
          <p:cNvSpPr txBox="1"/>
          <p:nvPr/>
        </p:nvSpPr>
        <p:spPr>
          <a:xfrm>
            <a:off x="3665744" y="5484198"/>
            <a:ext cx="1521829" cy="707886"/>
          </a:xfrm>
          <a:prstGeom prst="rect">
            <a:avLst/>
          </a:prstGeom>
          <a:noFill/>
        </p:spPr>
        <p:txBody>
          <a:bodyPr wrap="square" rtlCol="0">
            <a:spAutoFit/>
          </a:bodyPr>
          <a:lstStyle/>
          <a:p>
            <a:pPr algn="ctr"/>
            <a:r>
              <a:rPr lang="zh-CN" altLang="en-US" sz="2000" dirty="0"/>
              <a:t>良好的</a:t>
            </a:r>
            <a:endParaRPr lang="en-US" altLang="zh-CN" sz="2000" dirty="0"/>
          </a:p>
          <a:p>
            <a:pPr algn="ctr"/>
            <a:r>
              <a:rPr lang="zh-CN" altLang="en-US" sz="2000" dirty="0"/>
              <a:t>用户界面</a:t>
            </a:r>
          </a:p>
        </p:txBody>
      </p:sp>
      <p:sp>
        <p:nvSpPr>
          <p:cNvPr id="32" name="椭圆 31">
            <a:extLst>
              <a:ext uri="{FF2B5EF4-FFF2-40B4-BE49-F238E27FC236}">
                <a16:creationId xmlns:a16="http://schemas.microsoft.com/office/drawing/2014/main" id="{CD94FD8B-4313-4933-A120-6E8455EE0F18}"/>
              </a:ext>
            </a:extLst>
          </p:cNvPr>
          <p:cNvSpPr/>
          <p:nvPr/>
        </p:nvSpPr>
        <p:spPr>
          <a:xfrm>
            <a:off x="5118819" y="1724111"/>
            <a:ext cx="2009459" cy="923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箭头: 右 33">
            <a:extLst>
              <a:ext uri="{FF2B5EF4-FFF2-40B4-BE49-F238E27FC236}">
                <a16:creationId xmlns:a16="http://schemas.microsoft.com/office/drawing/2014/main" id="{3FDB871E-F646-4F13-A8AC-EC46B841BFB5}"/>
              </a:ext>
            </a:extLst>
          </p:cNvPr>
          <p:cNvSpPr/>
          <p:nvPr/>
        </p:nvSpPr>
        <p:spPr>
          <a:xfrm rot="16200000">
            <a:off x="5862079" y="2795647"/>
            <a:ext cx="681319" cy="451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文本框 34">
            <a:extLst>
              <a:ext uri="{FF2B5EF4-FFF2-40B4-BE49-F238E27FC236}">
                <a16:creationId xmlns:a16="http://schemas.microsoft.com/office/drawing/2014/main" id="{2FCA5D96-1B1C-4173-BABB-628B2B5720C5}"/>
              </a:ext>
            </a:extLst>
          </p:cNvPr>
          <p:cNvSpPr txBox="1"/>
          <p:nvPr/>
        </p:nvSpPr>
        <p:spPr>
          <a:xfrm>
            <a:off x="5667728" y="1835062"/>
            <a:ext cx="1029529" cy="707886"/>
          </a:xfrm>
          <a:prstGeom prst="rect">
            <a:avLst/>
          </a:prstGeom>
          <a:noFill/>
        </p:spPr>
        <p:txBody>
          <a:bodyPr wrap="square" rtlCol="0">
            <a:spAutoFit/>
          </a:bodyPr>
          <a:lstStyle/>
          <a:p>
            <a:r>
              <a:rPr lang="zh-CN" altLang="en-US" sz="2000" dirty="0"/>
              <a:t>良好的移植性</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2">
            <a:extLst>
              <a:ext uri="{FF2B5EF4-FFF2-40B4-BE49-F238E27FC236}">
                <a16:creationId xmlns:a16="http://schemas.microsoft.com/office/drawing/2014/main" id="{9BC983A6-5AE4-4F87-A211-E1E3C0934970}"/>
              </a:ext>
            </a:extLst>
          </p:cNvPr>
          <p:cNvGrpSpPr>
            <a:grpSpLocks/>
          </p:cNvGrpSpPr>
          <p:nvPr/>
        </p:nvGrpSpPr>
        <p:grpSpPr bwMode="auto">
          <a:xfrm>
            <a:off x="5780088" y="6256339"/>
            <a:ext cx="2620962" cy="369887"/>
            <a:chOff x="2681" y="3306"/>
            <a:chExt cx="1651" cy="233"/>
          </a:xfrm>
        </p:grpSpPr>
        <p:sp>
          <p:nvSpPr>
            <p:cNvPr id="33819" name="Text Box 13">
              <a:extLst>
                <a:ext uri="{FF2B5EF4-FFF2-40B4-BE49-F238E27FC236}">
                  <a16:creationId xmlns:a16="http://schemas.microsoft.com/office/drawing/2014/main" id="{E6F58C58-BB1E-4C6A-9209-654DC0BF20FA}"/>
                </a:ext>
              </a:extLst>
            </p:cNvPr>
            <p:cNvSpPr txBox="1">
              <a:spLocks noChangeArrowheads="1"/>
            </p:cNvSpPr>
            <p:nvPr/>
          </p:nvSpPr>
          <p:spPr bwMode="auto">
            <a:xfrm>
              <a:off x="2681" y="3306"/>
              <a:ext cx="1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76A0CA"/>
                  </a:solidFill>
                  <a:ea typeface="宋体" panose="02010600030101010101" pitchFamily="2" charset="-122"/>
                </a:rPr>
                <a:t>语句执行前的</a:t>
              </a:r>
              <a:r>
                <a:rPr lang="en-US" altLang="zh-CN" b="1">
                  <a:solidFill>
                    <a:srgbClr val="76A0CA"/>
                  </a:solidFill>
                  <a:ea typeface="宋体" panose="02010600030101010101" pitchFamily="2" charset="-122"/>
                </a:rPr>
                <a:t>EBP</a:t>
              </a:r>
            </a:p>
          </p:txBody>
        </p:sp>
        <p:sp>
          <p:nvSpPr>
            <p:cNvPr id="33820" name="Line 14">
              <a:extLst>
                <a:ext uri="{FF2B5EF4-FFF2-40B4-BE49-F238E27FC236}">
                  <a16:creationId xmlns:a16="http://schemas.microsoft.com/office/drawing/2014/main" id="{D82C7A60-64AF-489C-BB96-2C81439FEC89}"/>
                </a:ext>
              </a:extLst>
            </p:cNvPr>
            <p:cNvSpPr>
              <a:spLocks noChangeShapeType="1"/>
            </p:cNvSpPr>
            <p:nvPr/>
          </p:nvSpPr>
          <p:spPr bwMode="auto">
            <a:xfrm>
              <a:off x="3923" y="3430"/>
              <a:ext cx="409" cy="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grpSp>
      <p:sp>
        <p:nvSpPr>
          <p:cNvPr id="33795" name="Rectangle 2">
            <a:extLst>
              <a:ext uri="{FF2B5EF4-FFF2-40B4-BE49-F238E27FC236}">
                <a16:creationId xmlns:a16="http://schemas.microsoft.com/office/drawing/2014/main" id="{8D297443-293D-48F9-9ED2-DC15B4055828}"/>
              </a:ext>
            </a:extLst>
          </p:cNvPr>
          <p:cNvSpPr>
            <a:spLocks noChangeArrowheads="1"/>
          </p:cNvSpPr>
          <p:nvPr/>
        </p:nvSpPr>
        <p:spPr bwMode="auto">
          <a:xfrm>
            <a:off x="8401050" y="1412876"/>
            <a:ext cx="1511300" cy="54006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endParaRPr lang="zh-CN" altLang="en-US">
              <a:solidFill>
                <a:srgbClr val="003366"/>
              </a:solidFill>
              <a:ea typeface="宋体" panose="02010600030101010101" pitchFamily="2" charset="-122"/>
            </a:endParaRPr>
          </a:p>
        </p:txBody>
      </p:sp>
      <p:sp>
        <p:nvSpPr>
          <p:cNvPr id="33796" name="Rectangle 3">
            <a:extLst>
              <a:ext uri="{FF2B5EF4-FFF2-40B4-BE49-F238E27FC236}">
                <a16:creationId xmlns:a16="http://schemas.microsoft.com/office/drawing/2014/main" id="{68CF7CC2-E97B-4B1C-A142-F14FB1F79123}"/>
              </a:ext>
            </a:extLst>
          </p:cNvPr>
          <p:cNvSpPr>
            <a:spLocks noChangeArrowheads="1"/>
          </p:cNvSpPr>
          <p:nvPr/>
        </p:nvSpPr>
        <p:spPr bwMode="auto">
          <a:xfrm>
            <a:off x="8401050" y="5013325"/>
            <a:ext cx="1511300" cy="287338"/>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6</a:t>
            </a:r>
          </a:p>
        </p:txBody>
      </p:sp>
      <p:grpSp>
        <p:nvGrpSpPr>
          <p:cNvPr id="3" name="Group 4">
            <a:extLst>
              <a:ext uri="{FF2B5EF4-FFF2-40B4-BE49-F238E27FC236}">
                <a16:creationId xmlns:a16="http://schemas.microsoft.com/office/drawing/2014/main" id="{CD41FF8B-83C2-4112-A472-3502FB52D217}"/>
              </a:ext>
            </a:extLst>
          </p:cNvPr>
          <p:cNvGrpSpPr>
            <a:grpSpLocks/>
          </p:cNvGrpSpPr>
          <p:nvPr/>
        </p:nvGrpSpPr>
        <p:grpSpPr bwMode="auto">
          <a:xfrm>
            <a:off x="6707188" y="3933825"/>
            <a:ext cx="1693862" cy="369888"/>
            <a:chOff x="3265" y="3158"/>
            <a:chExt cx="1067" cy="233"/>
          </a:xfrm>
        </p:grpSpPr>
        <p:sp>
          <p:nvSpPr>
            <p:cNvPr id="33817" name="Line 5">
              <a:extLst>
                <a:ext uri="{FF2B5EF4-FFF2-40B4-BE49-F238E27FC236}">
                  <a16:creationId xmlns:a16="http://schemas.microsoft.com/office/drawing/2014/main" id="{50A3C75B-82CF-421D-B464-6624A40D0FBA}"/>
                </a:ext>
              </a:extLst>
            </p:cNvPr>
            <p:cNvSpPr>
              <a:spLocks noChangeShapeType="1"/>
            </p:cNvSpPr>
            <p:nvPr/>
          </p:nvSpPr>
          <p:spPr bwMode="auto">
            <a:xfrm>
              <a:off x="3923" y="3294"/>
              <a:ext cx="40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33818" name="Text Box 6">
              <a:extLst>
                <a:ext uri="{FF2B5EF4-FFF2-40B4-BE49-F238E27FC236}">
                  <a16:creationId xmlns:a16="http://schemas.microsoft.com/office/drawing/2014/main" id="{B838996B-D606-4FE3-AFAC-CF7C284F97C8}"/>
                </a:ext>
              </a:extLst>
            </p:cNvPr>
            <p:cNvSpPr txBox="1">
              <a:spLocks noChangeArrowheads="1"/>
            </p:cNvSpPr>
            <p:nvPr/>
          </p:nvSpPr>
          <p:spPr bwMode="auto">
            <a:xfrm>
              <a:off x="3265" y="3158"/>
              <a:ext cx="7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003366"/>
                  </a:solidFill>
                  <a:ea typeface="宋体" panose="02010600030101010101" pitchFamily="2" charset="-122"/>
                </a:rPr>
                <a:t>当前</a:t>
              </a:r>
              <a:r>
                <a:rPr lang="en-US" altLang="zh-CN" b="1">
                  <a:solidFill>
                    <a:srgbClr val="003366"/>
                  </a:solidFill>
                  <a:ea typeface="宋体" panose="02010600030101010101" pitchFamily="2" charset="-122"/>
                </a:rPr>
                <a:t>EBP</a:t>
              </a:r>
            </a:p>
          </p:txBody>
        </p:sp>
      </p:grpSp>
      <p:grpSp>
        <p:nvGrpSpPr>
          <p:cNvPr id="4" name="Group 7">
            <a:extLst>
              <a:ext uri="{FF2B5EF4-FFF2-40B4-BE49-F238E27FC236}">
                <a16:creationId xmlns:a16="http://schemas.microsoft.com/office/drawing/2014/main" id="{939B97BD-DC0B-4BE4-9210-8F7E399EA703}"/>
              </a:ext>
            </a:extLst>
          </p:cNvPr>
          <p:cNvGrpSpPr>
            <a:grpSpLocks/>
          </p:cNvGrpSpPr>
          <p:nvPr/>
        </p:nvGrpSpPr>
        <p:grpSpPr bwMode="auto">
          <a:xfrm>
            <a:off x="6713538" y="1412875"/>
            <a:ext cx="1687512" cy="369888"/>
            <a:chOff x="3269" y="2387"/>
            <a:chExt cx="1063" cy="233"/>
          </a:xfrm>
        </p:grpSpPr>
        <p:sp>
          <p:nvSpPr>
            <p:cNvPr id="33815" name="Line 8">
              <a:extLst>
                <a:ext uri="{FF2B5EF4-FFF2-40B4-BE49-F238E27FC236}">
                  <a16:creationId xmlns:a16="http://schemas.microsoft.com/office/drawing/2014/main" id="{BA12B2EC-A3F1-4C19-A44D-AFF447321767}"/>
                </a:ext>
              </a:extLst>
            </p:cNvPr>
            <p:cNvSpPr>
              <a:spLocks noChangeShapeType="1"/>
            </p:cNvSpPr>
            <p:nvPr/>
          </p:nvSpPr>
          <p:spPr bwMode="auto">
            <a:xfrm>
              <a:off x="3923" y="2519"/>
              <a:ext cx="40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sp>
          <p:nvSpPr>
            <p:cNvPr id="33816" name="Text Box 9">
              <a:extLst>
                <a:ext uri="{FF2B5EF4-FFF2-40B4-BE49-F238E27FC236}">
                  <a16:creationId xmlns:a16="http://schemas.microsoft.com/office/drawing/2014/main" id="{EE034583-F7D9-4FCC-BD5F-BBEC508A77E3}"/>
                </a:ext>
              </a:extLst>
            </p:cNvPr>
            <p:cNvSpPr txBox="1">
              <a:spLocks noChangeArrowheads="1"/>
            </p:cNvSpPr>
            <p:nvPr/>
          </p:nvSpPr>
          <p:spPr bwMode="auto">
            <a:xfrm>
              <a:off x="3269" y="2387"/>
              <a:ext cx="7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003366"/>
                  </a:solidFill>
                  <a:ea typeface="宋体" panose="02010600030101010101" pitchFamily="2" charset="-122"/>
                </a:rPr>
                <a:t>当前</a:t>
              </a:r>
              <a:r>
                <a:rPr lang="en-US" altLang="zh-CN" b="1">
                  <a:solidFill>
                    <a:srgbClr val="003366"/>
                  </a:solidFill>
                  <a:ea typeface="宋体" panose="02010600030101010101" pitchFamily="2" charset="-122"/>
                </a:rPr>
                <a:t>ESP</a:t>
              </a:r>
            </a:p>
          </p:txBody>
        </p:sp>
      </p:grpSp>
      <p:sp>
        <p:nvSpPr>
          <p:cNvPr id="33799" name="Text Box 10">
            <a:extLst>
              <a:ext uri="{FF2B5EF4-FFF2-40B4-BE49-F238E27FC236}">
                <a16:creationId xmlns:a16="http://schemas.microsoft.com/office/drawing/2014/main" id="{EF262CD0-A96B-453D-8E50-CB80E403E4FC}"/>
              </a:ext>
            </a:extLst>
          </p:cNvPr>
          <p:cNvSpPr txBox="1">
            <a:spLocks noChangeArrowheads="1"/>
          </p:cNvSpPr>
          <p:nvPr/>
        </p:nvSpPr>
        <p:spPr bwMode="auto">
          <a:xfrm>
            <a:off x="2116139" y="1489076"/>
            <a:ext cx="3475037"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en-US" altLang="zh-CN" sz="2800" b="1">
                <a:solidFill>
                  <a:srgbClr val="6E815B"/>
                </a:solidFill>
                <a:ea typeface="宋体" panose="02010600030101010101" pitchFamily="2" charset="-122"/>
              </a:rPr>
              <a:t>AFunc(5,6)</a:t>
            </a:r>
            <a:r>
              <a:rPr lang="zh-CN" altLang="en-US" sz="2800" b="1">
                <a:solidFill>
                  <a:srgbClr val="6E815B"/>
                </a:solidFill>
                <a:ea typeface="宋体" panose="02010600030101010101" pitchFamily="2" charset="-122"/>
              </a:rPr>
              <a:t>；</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call _AFunc</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add esp+8</a:t>
            </a:r>
          </a:p>
          <a:p>
            <a:pPr algn="r" eaLnBrk="1" fontAlgn="base" hangingPunct="1">
              <a:spcBef>
                <a:spcPct val="0"/>
              </a:spcBef>
              <a:spcAft>
                <a:spcPct val="0"/>
              </a:spcAft>
              <a:defRPr/>
            </a:pPr>
            <a:endParaRPr lang="en-US" altLang="zh-CN" sz="2400" b="1">
              <a:solidFill>
                <a:srgbClr val="003366"/>
              </a:solidFill>
              <a:ea typeface="宋体" panose="02010600030101010101" pitchFamily="2" charset="-122"/>
            </a:endParaRPr>
          </a:p>
        </p:txBody>
      </p:sp>
      <p:sp>
        <p:nvSpPr>
          <p:cNvPr id="82955" name="AutoShape 11">
            <a:extLst>
              <a:ext uri="{FF2B5EF4-FFF2-40B4-BE49-F238E27FC236}">
                <a16:creationId xmlns:a16="http://schemas.microsoft.com/office/drawing/2014/main" id="{CEEA21FA-1D0D-45CF-83DD-7D3BB11EB206}"/>
              </a:ext>
            </a:extLst>
          </p:cNvPr>
          <p:cNvSpPr>
            <a:spLocks noChangeArrowheads="1"/>
          </p:cNvSpPr>
          <p:nvPr/>
        </p:nvSpPr>
        <p:spPr bwMode="auto">
          <a:xfrm>
            <a:off x="1774826" y="4797425"/>
            <a:ext cx="360363" cy="431800"/>
          </a:xfrm>
          <a:prstGeom prst="rightArrow">
            <a:avLst>
              <a:gd name="adj1" fmla="val 50000"/>
              <a:gd name="adj2" fmla="val 25000"/>
            </a:avLst>
          </a:prstGeom>
          <a:solidFill>
            <a:srgbClr val="FF33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endParaRPr lang="zh-CN" altLang="en-US">
              <a:solidFill>
                <a:srgbClr val="003366"/>
              </a:solidFill>
              <a:ea typeface="宋体" panose="02010600030101010101" pitchFamily="2" charset="-122"/>
            </a:endParaRPr>
          </a:p>
        </p:txBody>
      </p:sp>
      <p:grpSp>
        <p:nvGrpSpPr>
          <p:cNvPr id="33801" name="Group 15">
            <a:extLst>
              <a:ext uri="{FF2B5EF4-FFF2-40B4-BE49-F238E27FC236}">
                <a16:creationId xmlns:a16="http://schemas.microsoft.com/office/drawing/2014/main" id="{63752355-D6B5-4CE3-B8A8-BA3F51BB9305}"/>
              </a:ext>
            </a:extLst>
          </p:cNvPr>
          <p:cNvGrpSpPr>
            <a:grpSpLocks/>
          </p:cNvGrpSpPr>
          <p:nvPr/>
        </p:nvGrpSpPr>
        <p:grpSpPr bwMode="auto">
          <a:xfrm>
            <a:off x="5780088" y="5084764"/>
            <a:ext cx="2620962" cy="369887"/>
            <a:chOff x="2681" y="2568"/>
            <a:chExt cx="1651" cy="233"/>
          </a:xfrm>
        </p:grpSpPr>
        <p:sp>
          <p:nvSpPr>
            <p:cNvPr id="33813" name="Text Box 16">
              <a:extLst>
                <a:ext uri="{FF2B5EF4-FFF2-40B4-BE49-F238E27FC236}">
                  <a16:creationId xmlns:a16="http://schemas.microsoft.com/office/drawing/2014/main" id="{C25268FA-619C-490A-987E-EDBA3B4682EF}"/>
                </a:ext>
              </a:extLst>
            </p:cNvPr>
            <p:cNvSpPr txBox="1">
              <a:spLocks noChangeArrowheads="1"/>
            </p:cNvSpPr>
            <p:nvPr/>
          </p:nvSpPr>
          <p:spPr bwMode="auto">
            <a:xfrm>
              <a:off x="2681" y="2568"/>
              <a:ext cx="12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zh-CN" altLang="en-US" b="1">
                  <a:solidFill>
                    <a:srgbClr val="76A0CA"/>
                  </a:solidFill>
                  <a:ea typeface="宋体" panose="02010600030101010101" pitchFamily="2" charset="-122"/>
                </a:rPr>
                <a:t>语句执行前的</a:t>
              </a:r>
              <a:r>
                <a:rPr lang="en-US" altLang="zh-CN" b="1">
                  <a:solidFill>
                    <a:srgbClr val="76A0CA"/>
                  </a:solidFill>
                  <a:ea typeface="宋体" panose="02010600030101010101" pitchFamily="2" charset="-122"/>
                </a:rPr>
                <a:t>ESP</a:t>
              </a:r>
            </a:p>
          </p:txBody>
        </p:sp>
        <p:sp>
          <p:nvSpPr>
            <p:cNvPr id="33814" name="Line 17">
              <a:extLst>
                <a:ext uri="{FF2B5EF4-FFF2-40B4-BE49-F238E27FC236}">
                  <a16:creationId xmlns:a16="http://schemas.microsoft.com/office/drawing/2014/main" id="{EEA2BDF0-7B74-45DA-B7AC-D6AC9C2224E2}"/>
                </a:ext>
              </a:extLst>
            </p:cNvPr>
            <p:cNvSpPr>
              <a:spLocks noChangeShapeType="1"/>
            </p:cNvSpPr>
            <p:nvPr/>
          </p:nvSpPr>
          <p:spPr bwMode="auto">
            <a:xfrm>
              <a:off x="3923" y="2700"/>
              <a:ext cx="409" cy="4"/>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pPr algn="r" fontAlgn="base">
                <a:spcBef>
                  <a:spcPct val="0"/>
                </a:spcBef>
                <a:spcAft>
                  <a:spcPct val="0"/>
                </a:spcAft>
                <a:defRPr/>
              </a:pPr>
              <a:endParaRPr lang="zh-CN" altLang="en-US">
                <a:solidFill>
                  <a:srgbClr val="003366"/>
                </a:solidFill>
                <a:latin typeface="Arial" panose="020B0604020202020204" pitchFamily="34" charset="0"/>
              </a:endParaRPr>
            </a:p>
          </p:txBody>
        </p:sp>
      </p:grpSp>
      <p:sp>
        <p:nvSpPr>
          <p:cNvPr id="33802" name="Rectangle 18">
            <a:extLst>
              <a:ext uri="{FF2B5EF4-FFF2-40B4-BE49-F238E27FC236}">
                <a16:creationId xmlns:a16="http://schemas.microsoft.com/office/drawing/2014/main" id="{B0E62F48-6AF2-4104-869D-DD4ACEBA1C4C}"/>
              </a:ext>
            </a:extLst>
          </p:cNvPr>
          <p:cNvSpPr>
            <a:spLocks noGrp="1" noChangeArrowheads="1"/>
          </p:cNvSpPr>
          <p:nvPr>
            <p:ph type="title"/>
          </p:nvPr>
        </p:nvSpPr>
        <p:spPr/>
        <p:txBody>
          <a:bodyPr/>
          <a:lstStyle/>
          <a:p>
            <a:r>
              <a:rPr lang="zh-CN" altLang="en-US">
                <a:ea typeface="宋体" panose="02010600030101010101" pitchFamily="2" charset="-122"/>
              </a:rPr>
              <a:t>函数调用中栈的工作过程</a:t>
            </a:r>
          </a:p>
        </p:txBody>
      </p:sp>
      <p:sp>
        <p:nvSpPr>
          <p:cNvPr id="33803" name="Rectangle 19">
            <a:extLst>
              <a:ext uri="{FF2B5EF4-FFF2-40B4-BE49-F238E27FC236}">
                <a16:creationId xmlns:a16="http://schemas.microsoft.com/office/drawing/2014/main" id="{D371DECA-6426-46CA-BD32-FA545CBB39BB}"/>
              </a:ext>
            </a:extLst>
          </p:cNvPr>
          <p:cNvSpPr>
            <a:spLocks noChangeArrowheads="1"/>
          </p:cNvSpPr>
          <p:nvPr/>
        </p:nvSpPr>
        <p:spPr bwMode="auto">
          <a:xfrm>
            <a:off x="8401050" y="4724400"/>
            <a:ext cx="1511300" cy="287338"/>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5</a:t>
            </a:r>
          </a:p>
        </p:txBody>
      </p:sp>
      <p:sp>
        <p:nvSpPr>
          <p:cNvPr id="33804" name="Rectangle 20">
            <a:extLst>
              <a:ext uri="{FF2B5EF4-FFF2-40B4-BE49-F238E27FC236}">
                <a16:creationId xmlns:a16="http://schemas.microsoft.com/office/drawing/2014/main" id="{E3DCBD5C-3980-4634-A653-3F9BBC237C6F}"/>
              </a:ext>
            </a:extLst>
          </p:cNvPr>
          <p:cNvSpPr>
            <a:spLocks noChangeArrowheads="1"/>
          </p:cNvSpPr>
          <p:nvPr/>
        </p:nvSpPr>
        <p:spPr bwMode="auto">
          <a:xfrm>
            <a:off x="8401050" y="4437064"/>
            <a:ext cx="1511300" cy="287337"/>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EIP</a:t>
            </a:r>
          </a:p>
        </p:txBody>
      </p:sp>
      <p:sp>
        <p:nvSpPr>
          <p:cNvPr id="33805" name="Text Box 21">
            <a:extLst>
              <a:ext uri="{FF2B5EF4-FFF2-40B4-BE49-F238E27FC236}">
                <a16:creationId xmlns:a16="http://schemas.microsoft.com/office/drawing/2014/main" id="{D721DCF6-4D59-458A-9E3F-B5619B1FCFD5}"/>
              </a:ext>
            </a:extLst>
          </p:cNvPr>
          <p:cNvSpPr txBox="1">
            <a:spLocks noChangeArrowheads="1"/>
          </p:cNvSpPr>
          <p:nvPr/>
        </p:nvSpPr>
        <p:spPr bwMode="auto">
          <a:xfrm>
            <a:off x="2116138" y="3068638"/>
            <a:ext cx="3332162"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r>
              <a:rPr lang="en-US" altLang="zh-CN" sz="2800" b="1">
                <a:solidFill>
                  <a:srgbClr val="6E815B"/>
                </a:solidFill>
                <a:ea typeface="宋体" panose="02010600030101010101" pitchFamily="2" charset="-122"/>
              </a:rPr>
              <a:t>_AFunc</a:t>
            </a:r>
          </a:p>
          <a:p>
            <a:pPr algn="r" eaLnBrk="1" fontAlgn="base" hangingPunct="1">
              <a:spcBef>
                <a:spcPct val="0"/>
              </a:spcBef>
              <a:spcAft>
                <a:spcPct val="0"/>
              </a:spcAft>
              <a:defRPr/>
            </a:pPr>
            <a:r>
              <a:rPr lang="en-US" altLang="zh-CN" sz="2800" b="1">
                <a:solidFill>
                  <a:srgbClr val="6E815B"/>
                </a:solidFill>
                <a:ea typeface="宋体" panose="02010600030101010101" pitchFamily="2" charset="-122"/>
              </a:rPr>
              <a:t>{……return 0;}</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pop edi</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pop esi</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pop ebx</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add esp,48h</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a:t>
            </a:r>
            <a:r>
              <a:rPr lang="zh-CN" altLang="en-US" sz="2400" b="1">
                <a:solidFill>
                  <a:srgbClr val="003366"/>
                </a:solidFill>
                <a:ea typeface="宋体" panose="02010600030101010101" pitchFamily="2" charset="-122"/>
              </a:rPr>
              <a:t>栈校验</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pop ebp</a:t>
            </a:r>
          </a:p>
          <a:p>
            <a:pPr algn="r" eaLnBrk="1" fontAlgn="base" hangingPunct="1">
              <a:spcBef>
                <a:spcPct val="0"/>
              </a:spcBef>
              <a:spcAft>
                <a:spcPct val="0"/>
              </a:spcAft>
              <a:defRPr/>
            </a:pPr>
            <a:r>
              <a:rPr lang="en-US" altLang="zh-CN" sz="2400" b="1">
                <a:solidFill>
                  <a:srgbClr val="003366"/>
                </a:solidFill>
                <a:ea typeface="宋体" panose="02010600030101010101" pitchFamily="2" charset="-122"/>
              </a:rPr>
              <a:t>ret</a:t>
            </a:r>
          </a:p>
        </p:txBody>
      </p:sp>
      <p:sp>
        <p:nvSpPr>
          <p:cNvPr id="33806" name="Rectangle 22">
            <a:extLst>
              <a:ext uri="{FF2B5EF4-FFF2-40B4-BE49-F238E27FC236}">
                <a16:creationId xmlns:a16="http://schemas.microsoft.com/office/drawing/2014/main" id="{51EEEFE9-3D96-4960-8A14-C59AFC31C61D}"/>
              </a:ext>
            </a:extLst>
          </p:cNvPr>
          <p:cNvSpPr>
            <a:spLocks noChangeArrowheads="1"/>
          </p:cNvSpPr>
          <p:nvPr/>
        </p:nvSpPr>
        <p:spPr bwMode="auto">
          <a:xfrm>
            <a:off x="8401050" y="4149725"/>
            <a:ext cx="1511300" cy="287338"/>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EBP</a:t>
            </a:r>
          </a:p>
        </p:txBody>
      </p:sp>
      <p:sp>
        <p:nvSpPr>
          <p:cNvPr id="33807" name="AutoShape 23">
            <a:extLst>
              <a:ext uri="{FF2B5EF4-FFF2-40B4-BE49-F238E27FC236}">
                <a16:creationId xmlns:a16="http://schemas.microsoft.com/office/drawing/2014/main" id="{84FA975E-3288-43AD-9245-5F5A05706CBA}"/>
              </a:ext>
            </a:extLst>
          </p:cNvPr>
          <p:cNvSpPr>
            <a:spLocks/>
          </p:cNvSpPr>
          <p:nvPr/>
        </p:nvSpPr>
        <p:spPr bwMode="auto">
          <a:xfrm>
            <a:off x="7896225" y="2565401"/>
            <a:ext cx="431800" cy="1584325"/>
          </a:xfrm>
          <a:prstGeom prst="leftBrace">
            <a:avLst>
              <a:gd name="adj1" fmla="val 3057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48h</a:t>
            </a:r>
          </a:p>
        </p:txBody>
      </p:sp>
      <p:sp>
        <p:nvSpPr>
          <p:cNvPr id="82968" name="Rectangle 24">
            <a:extLst>
              <a:ext uri="{FF2B5EF4-FFF2-40B4-BE49-F238E27FC236}">
                <a16:creationId xmlns:a16="http://schemas.microsoft.com/office/drawing/2014/main" id="{698481FD-810E-47D3-B2FB-045AD23B83EE}"/>
              </a:ext>
            </a:extLst>
          </p:cNvPr>
          <p:cNvSpPr>
            <a:spLocks noChangeArrowheads="1"/>
          </p:cNvSpPr>
          <p:nvPr/>
        </p:nvSpPr>
        <p:spPr bwMode="auto">
          <a:xfrm>
            <a:off x="8401050" y="1628775"/>
            <a:ext cx="1511300" cy="863600"/>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EDI</a:t>
            </a:r>
          </a:p>
          <a:p>
            <a:pPr algn="ctr" eaLnBrk="1" fontAlgn="base" hangingPunct="1">
              <a:spcBef>
                <a:spcPct val="0"/>
              </a:spcBef>
              <a:spcAft>
                <a:spcPct val="0"/>
              </a:spcAft>
              <a:defRPr/>
            </a:pPr>
            <a:r>
              <a:rPr lang="en-US" altLang="zh-CN" b="1">
                <a:solidFill>
                  <a:srgbClr val="003366"/>
                </a:solidFill>
                <a:ea typeface="宋体" panose="02010600030101010101" pitchFamily="2" charset="-122"/>
              </a:rPr>
              <a:t>ESI</a:t>
            </a:r>
          </a:p>
          <a:p>
            <a:pPr algn="ctr" eaLnBrk="1" fontAlgn="base" hangingPunct="1">
              <a:spcBef>
                <a:spcPct val="0"/>
              </a:spcBef>
              <a:spcAft>
                <a:spcPct val="0"/>
              </a:spcAft>
              <a:defRPr/>
            </a:pPr>
            <a:r>
              <a:rPr lang="en-US" altLang="zh-CN" b="1">
                <a:solidFill>
                  <a:srgbClr val="003366"/>
                </a:solidFill>
                <a:ea typeface="宋体" panose="02010600030101010101" pitchFamily="2" charset="-122"/>
              </a:rPr>
              <a:t>EBX</a:t>
            </a:r>
          </a:p>
        </p:txBody>
      </p:sp>
      <p:sp>
        <p:nvSpPr>
          <p:cNvPr id="33809" name="Rectangle 25">
            <a:extLst>
              <a:ext uri="{FF2B5EF4-FFF2-40B4-BE49-F238E27FC236}">
                <a16:creationId xmlns:a16="http://schemas.microsoft.com/office/drawing/2014/main" id="{A7EF1C68-8801-44E2-95D6-75885585938A}"/>
              </a:ext>
            </a:extLst>
          </p:cNvPr>
          <p:cNvSpPr>
            <a:spLocks noChangeArrowheads="1"/>
          </p:cNvSpPr>
          <p:nvPr/>
        </p:nvSpPr>
        <p:spPr bwMode="auto">
          <a:xfrm>
            <a:off x="8401050" y="3862389"/>
            <a:ext cx="1511300" cy="287337"/>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3</a:t>
            </a:r>
            <a:r>
              <a:rPr lang="zh-CN" altLang="en-US" b="1">
                <a:solidFill>
                  <a:srgbClr val="003366"/>
                </a:solidFill>
                <a:ea typeface="宋体" panose="02010600030101010101" pitchFamily="2" charset="-122"/>
              </a:rPr>
              <a:t>（</a:t>
            </a:r>
            <a:r>
              <a:rPr lang="en-US" altLang="zh-CN" b="1">
                <a:solidFill>
                  <a:srgbClr val="003366"/>
                </a:solidFill>
                <a:ea typeface="宋体" panose="02010600030101010101" pitchFamily="2" charset="-122"/>
              </a:rPr>
              <a:t>m=3</a:t>
            </a:r>
            <a:r>
              <a:rPr lang="zh-CN" altLang="en-US" b="1">
                <a:solidFill>
                  <a:srgbClr val="003366"/>
                </a:solidFill>
                <a:ea typeface="宋体" panose="02010600030101010101" pitchFamily="2" charset="-122"/>
              </a:rPr>
              <a:t>）</a:t>
            </a:r>
          </a:p>
        </p:txBody>
      </p:sp>
      <p:sp>
        <p:nvSpPr>
          <p:cNvPr id="33810" name="Rectangle 26">
            <a:extLst>
              <a:ext uri="{FF2B5EF4-FFF2-40B4-BE49-F238E27FC236}">
                <a16:creationId xmlns:a16="http://schemas.microsoft.com/office/drawing/2014/main" id="{8B003679-1999-4C81-80EC-DB8EF3BDF92B}"/>
              </a:ext>
            </a:extLst>
          </p:cNvPr>
          <p:cNvSpPr>
            <a:spLocks noChangeArrowheads="1"/>
          </p:cNvSpPr>
          <p:nvPr/>
        </p:nvSpPr>
        <p:spPr bwMode="auto">
          <a:xfrm>
            <a:off x="8401050" y="3573464"/>
            <a:ext cx="1511300" cy="287337"/>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a:solidFill>
                  <a:srgbClr val="003366"/>
                </a:solidFill>
                <a:ea typeface="宋体" panose="02010600030101010101" pitchFamily="2" charset="-122"/>
              </a:rPr>
              <a:t>4</a:t>
            </a:r>
            <a:r>
              <a:rPr lang="zh-CN" altLang="en-US" b="1">
                <a:solidFill>
                  <a:srgbClr val="003366"/>
                </a:solidFill>
                <a:ea typeface="宋体" panose="02010600030101010101" pitchFamily="2" charset="-122"/>
              </a:rPr>
              <a:t>（</a:t>
            </a:r>
            <a:r>
              <a:rPr lang="en-US" altLang="zh-CN" b="1">
                <a:solidFill>
                  <a:srgbClr val="003366"/>
                </a:solidFill>
                <a:ea typeface="宋体" panose="02010600030101010101" pitchFamily="2" charset="-122"/>
              </a:rPr>
              <a:t>n=4</a:t>
            </a:r>
            <a:r>
              <a:rPr lang="zh-CN" altLang="en-US" b="1">
                <a:solidFill>
                  <a:srgbClr val="003366"/>
                </a:solidFill>
                <a:ea typeface="宋体" panose="02010600030101010101" pitchFamily="2" charset="-122"/>
              </a:rPr>
              <a:t>）</a:t>
            </a:r>
          </a:p>
        </p:txBody>
      </p:sp>
      <p:sp>
        <p:nvSpPr>
          <p:cNvPr id="82971" name="Rectangle 27">
            <a:extLst>
              <a:ext uri="{FF2B5EF4-FFF2-40B4-BE49-F238E27FC236}">
                <a16:creationId xmlns:a16="http://schemas.microsoft.com/office/drawing/2014/main" id="{80012AE8-1DE9-4CDE-8567-70CE7B9178D6}"/>
              </a:ext>
            </a:extLst>
          </p:cNvPr>
          <p:cNvSpPr>
            <a:spLocks noChangeArrowheads="1"/>
          </p:cNvSpPr>
          <p:nvPr/>
        </p:nvSpPr>
        <p:spPr bwMode="auto">
          <a:xfrm>
            <a:off x="7967664" y="2492375"/>
            <a:ext cx="2376487" cy="1657350"/>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endParaRPr lang="zh-CN" altLang="en-US">
              <a:solidFill>
                <a:srgbClr val="003366"/>
              </a:solidFill>
              <a:ea typeface="宋体" panose="02010600030101010101" pitchFamily="2" charset="-122"/>
            </a:endParaRPr>
          </a:p>
        </p:txBody>
      </p:sp>
      <p:sp>
        <p:nvSpPr>
          <p:cNvPr id="82972" name="Rectangle 28">
            <a:extLst>
              <a:ext uri="{FF2B5EF4-FFF2-40B4-BE49-F238E27FC236}">
                <a16:creationId xmlns:a16="http://schemas.microsoft.com/office/drawing/2014/main" id="{D63755EB-394B-4290-8D35-95D0EC5A0290}"/>
              </a:ext>
            </a:extLst>
          </p:cNvPr>
          <p:cNvSpPr>
            <a:spLocks noChangeArrowheads="1"/>
          </p:cNvSpPr>
          <p:nvPr/>
        </p:nvSpPr>
        <p:spPr bwMode="auto">
          <a:xfrm>
            <a:off x="7967664" y="4437064"/>
            <a:ext cx="2376487" cy="287337"/>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endParaRPr lang="zh-CN" altLang="en-US">
              <a:solidFill>
                <a:srgbClr val="003366"/>
              </a:solidFill>
              <a:ea typeface="宋体" panose="02010600030101010101" pitchFamily="2" charset="-122"/>
            </a:endParaRPr>
          </a:p>
        </p:txBody>
      </p:sp>
    </p:spTree>
    <p:extLst>
      <p:ext uri="{BB962C8B-B14F-4D97-AF65-F5344CB8AC3E}">
        <p14:creationId xmlns:p14="http://schemas.microsoft.com/office/powerpoint/2010/main" val="1602690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55"/>
                                        </p:tgtEl>
                                        <p:attrNameLst>
                                          <p:attrName>style.visibility</p:attrName>
                                        </p:attrNameLst>
                                      </p:cBhvr>
                                      <p:to>
                                        <p:strVal val="visible"/>
                                      </p:to>
                                    </p:set>
                                    <p:anim calcmode="lin" valueType="num">
                                      <p:cBhvr additive="base">
                                        <p:cTn id="7" dur="500" fill="hold"/>
                                        <p:tgtEl>
                                          <p:spTgt spid="82955"/>
                                        </p:tgtEl>
                                        <p:attrNameLst>
                                          <p:attrName>ppt_x</p:attrName>
                                        </p:attrNameLst>
                                      </p:cBhvr>
                                      <p:tavLst>
                                        <p:tav tm="0">
                                          <p:val>
                                            <p:strVal val="0-#ppt_w/2"/>
                                          </p:val>
                                        </p:tav>
                                        <p:tav tm="100000">
                                          <p:val>
                                            <p:strVal val="#ppt_x"/>
                                          </p:val>
                                        </p:tav>
                                      </p:tavLst>
                                    </p:anim>
                                    <p:anim calcmode="lin" valueType="num">
                                      <p:cBhvr additive="base">
                                        <p:cTn id="8" dur="500" fill="hold"/>
                                        <p:tgtEl>
                                          <p:spTgt spid="829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7" presetClass="emph" presetSubtype="0" fill="hold" grpId="0" nodeType="clickEffect">
                                  <p:stCondLst>
                                    <p:cond delay="0"/>
                                  </p:stCondLst>
                                  <p:childTnLst>
                                    <p:animClr clrSpc="rgb" dir="cw">
                                      <p:cBhvr override="childStyle">
                                        <p:cTn id="12" dur="250" autoRev="1" fill="hold"/>
                                        <p:tgtEl>
                                          <p:spTgt spid="82968"/>
                                        </p:tgtEl>
                                        <p:attrNameLst>
                                          <p:attrName>style.color</p:attrName>
                                        </p:attrNameLst>
                                      </p:cBhvr>
                                      <p:to>
                                        <a:schemeClr val="bg1"/>
                                      </p:to>
                                    </p:animClr>
                                    <p:animClr clrSpc="rgb" dir="cw">
                                      <p:cBhvr>
                                        <p:cTn id="13" dur="250" autoRev="1" fill="hold"/>
                                        <p:tgtEl>
                                          <p:spTgt spid="82968"/>
                                        </p:tgtEl>
                                        <p:attrNameLst>
                                          <p:attrName>fillcolor</p:attrName>
                                        </p:attrNameLst>
                                      </p:cBhvr>
                                      <p:to>
                                        <a:schemeClr val="bg1"/>
                                      </p:to>
                                    </p:animClr>
                                    <p:set>
                                      <p:cBhvr>
                                        <p:cTn id="14" dur="250" autoRev="1" fill="hold"/>
                                        <p:tgtEl>
                                          <p:spTgt spid="82968"/>
                                        </p:tgtEl>
                                        <p:attrNameLst>
                                          <p:attrName>fill.type</p:attrName>
                                        </p:attrNameLst>
                                      </p:cBhvr>
                                      <p:to>
                                        <p:strVal val="solid"/>
                                      </p:to>
                                    </p:set>
                                    <p:set>
                                      <p:cBhvr>
                                        <p:cTn id="15" dur="250" autoRev="1" fill="hold"/>
                                        <p:tgtEl>
                                          <p:spTgt spid="82968"/>
                                        </p:tgtEl>
                                        <p:attrNameLst>
                                          <p:attrName>fill.on</p:attrName>
                                        </p:attrNameLst>
                                      </p:cBhvr>
                                      <p:to>
                                        <p:strVal val="tru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3.33333E-6 1.11111E-6 L 3.33333E-6 0.13079 " pathEditMode="relative" rAng="0" ptsTypes="AA">
                                      <p:cBhvr>
                                        <p:cTn id="19" dur="2000" fill="hold"/>
                                        <p:tgtEl>
                                          <p:spTgt spid="4"/>
                                        </p:tgtEl>
                                        <p:attrNameLst>
                                          <p:attrName>ppt_x</p:attrName>
                                          <p:attrName>ppt_y</p:attrName>
                                        </p:attrNameLst>
                                      </p:cBhvr>
                                      <p:rCtr x="0" y="6528"/>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path" presetSubtype="0" accel="50000" decel="50000" fill="hold" grpId="1" nodeType="clickEffect">
                                  <p:stCondLst>
                                    <p:cond delay="0"/>
                                  </p:stCondLst>
                                  <p:childTnLst>
                                    <p:animMotion origin="layout" path="M 1.38889E-6 1.48148E-6 L 1.38889E-6 0.0419 " pathEditMode="relative" rAng="0" ptsTypes="AA">
                                      <p:cBhvr>
                                        <p:cTn id="23" dur="2000" fill="hold"/>
                                        <p:tgtEl>
                                          <p:spTgt spid="82955"/>
                                        </p:tgtEl>
                                        <p:attrNameLst>
                                          <p:attrName>ppt_x</p:attrName>
                                          <p:attrName>ppt_y</p:attrName>
                                        </p:attrNameLst>
                                      </p:cBhvr>
                                      <p:rCtr x="0" y="2083"/>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path" presetSubtype="0" accel="50000" decel="50000" fill="hold" nodeType="clickEffect">
                                  <p:stCondLst>
                                    <p:cond delay="0"/>
                                  </p:stCondLst>
                                  <p:childTnLst>
                                    <p:animMotion origin="layout" path="M 3.33333E-6 0.13102 L 3.33333E-6 0.37268 " pathEditMode="relative" rAng="0" ptsTypes="AA">
                                      <p:cBhvr>
                                        <p:cTn id="27" dur="2000" fill="hold"/>
                                        <p:tgtEl>
                                          <p:spTgt spid="4"/>
                                        </p:tgtEl>
                                        <p:attrNameLst>
                                          <p:attrName>ppt_x</p:attrName>
                                          <p:attrName>ppt_y</p:attrName>
                                        </p:attrNameLst>
                                      </p:cBhvr>
                                      <p:rCtr x="0" y="12083"/>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path" presetSubtype="0" accel="50000" decel="50000" fill="hold" nodeType="clickEffect">
                                  <p:stCondLst>
                                    <p:cond delay="0"/>
                                  </p:stCondLst>
                                  <p:childTnLst>
                                    <p:animMotion origin="layout" path="M 0.00035 0.00509 L -0.16753 0.00509 " pathEditMode="relative" rAng="0" ptsTypes="AA">
                                      <p:cBhvr>
                                        <p:cTn id="31" dur="2000" fill="hold"/>
                                        <p:tgtEl>
                                          <p:spTgt spid="3"/>
                                        </p:tgtEl>
                                        <p:attrNameLst>
                                          <p:attrName>ppt_x</p:attrName>
                                          <p:attrName>ppt_y</p:attrName>
                                        </p:attrNameLst>
                                      </p:cBhvr>
                                      <p:rCtr x="-8403" y="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path" presetSubtype="0" accel="50000" decel="50000" fill="hold" grpId="2" nodeType="clickEffect">
                                  <p:stCondLst>
                                    <p:cond delay="0"/>
                                  </p:stCondLst>
                                  <p:childTnLst>
                                    <p:animMotion origin="layout" path="M 1.38889E-6 0.0419 L 1.38889E-6 0.14699 " pathEditMode="relative" rAng="0" ptsTypes="AA">
                                      <p:cBhvr>
                                        <p:cTn id="35" dur="2000" fill="hold"/>
                                        <p:tgtEl>
                                          <p:spTgt spid="82955"/>
                                        </p:tgtEl>
                                        <p:attrNameLst>
                                          <p:attrName>ppt_x</p:attrName>
                                          <p:attrName>ppt_y</p:attrName>
                                        </p:attrNameLst>
                                      </p:cBhvr>
                                      <p:rCtr x="0" y="5255"/>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path" presetSubtype="0" accel="50000" decel="50000" fill="hold" nodeType="clickEffect">
                                  <p:stCondLst>
                                    <p:cond delay="0"/>
                                  </p:stCondLst>
                                  <p:childTnLst>
                                    <p:animMotion origin="layout" path="M 3.33333E-6 0.3618 L 3.33333E-6 0.41435 " pathEditMode="relative" rAng="0" ptsTypes="AA">
                                      <p:cBhvr>
                                        <p:cTn id="39" dur="2000" fill="hold"/>
                                        <p:tgtEl>
                                          <p:spTgt spid="4"/>
                                        </p:tgtEl>
                                        <p:attrNameLst>
                                          <p:attrName>ppt_x</p:attrName>
                                          <p:attrName>ppt_y</p:attrName>
                                        </p:attrNameLst>
                                      </p:cBhvr>
                                      <p:rCtr x="0" y="2616"/>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path" presetSubtype="0" accel="50000" decel="50000" fill="hold" nodeType="clickEffect">
                                  <p:stCondLst>
                                    <p:cond delay="0"/>
                                  </p:stCondLst>
                                  <p:childTnLst>
                                    <p:animMotion origin="layout" path="M -0.28611 0.00741 L -0.28611 0.34074 " pathEditMode="relative" rAng="0" ptsTypes="AA">
                                      <p:cBhvr>
                                        <p:cTn id="43" dur="2000" fill="hold"/>
                                        <p:tgtEl>
                                          <p:spTgt spid="3"/>
                                        </p:tgtEl>
                                        <p:attrNameLst>
                                          <p:attrName>ppt_x</p:attrName>
                                          <p:attrName>ppt_y</p:attrName>
                                        </p:attrNameLst>
                                      </p:cBhvr>
                                      <p:rCtr x="0" y="1666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grpId="3" nodeType="clickEffect">
                                  <p:stCondLst>
                                    <p:cond delay="0"/>
                                  </p:stCondLst>
                                  <p:childTnLst>
                                    <p:animMotion origin="layout" path="M 1.38889E-6 0.14699 L 1.38889E-6 0.19954 " pathEditMode="relative" rAng="0" ptsTypes="AA">
                                      <p:cBhvr>
                                        <p:cTn id="47" dur="2000" fill="hold"/>
                                        <p:tgtEl>
                                          <p:spTgt spid="82955"/>
                                        </p:tgtEl>
                                        <p:attrNameLst>
                                          <p:attrName>ppt_x</p:attrName>
                                          <p:attrName>ppt_y</p:attrName>
                                        </p:attrNameLst>
                                      </p:cBhvr>
                                      <p:rCtr x="0" y="2616"/>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42" presetClass="path" presetSubtype="0" accel="50000" decel="50000" fill="hold" nodeType="clickEffect">
                                  <p:stCondLst>
                                    <p:cond delay="0"/>
                                  </p:stCondLst>
                                  <p:childTnLst>
                                    <p:animMotion origin="layout" path="M 3.33333E-6 0.41435 L 3.33333E-6 0.45625 " pathEditMode="relative" rAng="0" ptsTypes="AA">
                                      <p:cBhvr>
                                        <p:cTn id="51" dur="2000" fill="hold"/>
                                        <p:tgtEl>
                                          <p:spTgt spid="4"/>
                                        </p:tgtEl>
                                        <p:attrNameLst>
                                          <p:attrName>ppt_x</p:attrName>
                                          <p:attrName>ppt_y</p:attrName>
                                        </p:attrNameLst>
                                      </p:cBhvr>
                                      <p:rCtr x="0" y="2083"/>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64" presetClass="path" presetSubtype="0" accel="50000" decel="50000" fill="hold" grpId="4" nodeType="clickEffect">
                                  <p:stCondLst>
                                    <p:cond delay="0"/>
                                  </p:stCondLst>
                                  <p:childTnLst>
                                    <p:animMotion origin="layout" path="M 1.38889E-6 0.20995 L 1.38889E-6 -0.31227 " pathEditMode="relative" rAng="0" ptsTypes="AA">
                                      <p:cBhvr>
                                        <p:cTn id="55" dur="2000" fill="hold"/>
                                        <p:tgtEl>
                                          <p:spTgt spid="82955"/>
                                        </p:tgtEl>
                                        <p:attrNameLst>
                                          <p:attrName>ppt_x</p:attrName>
                                          <p:attrName>ppt_y</p:attrName>
                                        </p:attrNameLst>
                                      </p:cBhvr>
                                      <p:rCtr x="0" y="-26111"/>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path" presetSubtype="0" accel="50000" decel="50000" fill="hold" nodeType="clickEffect">
                                  <p:stCondLst>
                                    <p:cond delay="0"/>
                                  </p:stCondLst>
                                  <p:childTnLst>
                                    <p:animMotion origin="layout" path="M -0.28646 0.44583 L -0.28646 0.54028 " pathEditMode="relative" rAng="0" ptsTypes="AA">
                                      <p:cBhvr>
                                        <p:cTn id="59" dur="2000" fill="hold"/>
                                        <p:tgtEl>
                                          <p:spTgt spid="4"/>
                                        </p:tgtEl>
                                        <p:attrNameLst>
                                          <p:attrName>ppt_x</p:attrName>
                                          <p:attrName>ppt_y</p:attrName>
                                        </p:attrNameLst>
                                      </p:cBhvr>
                                      <p:rCtr x="0" y="4722"/>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82971"/>
                                        </p:tgtEl>
                                        <p:attrNameLst>
                                          <p:attrName>style.visibility</p:attrName>
                                        </p:attrNameLst>
                                      </p:cBhvr>
                                      <p:to>
                                        <p:strVal val="visible"/>
                                      </p:to>
                                    </p:set>
                                    <p:animEffect transition="in" filter="blinds(horizontal)">
                                      <p:cBhvr>
                                        <p:cTn id="64" dur="500"/>
                                        <p:tgtEl>
                                          <p:spTgt spid="8297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82972"/>
                                        </p:tgtEl>
                                        <p:attrNameLst>
                                          <p:attrName>style.visibility</p:attrName>
                                        </p:attrNameLst>
                                      </p:cBhvr>
                                      <p:to>
                                        <p:strVal val="visible"/>
                                      </p:to>
                                    </p:set>
                                    <p:animEffect transition="in" filter="blinds(horizontal)">
                                      <p:cBhvr>
                                        <p:cTn id="69" dur="500"/>
                                        <p:tgtEl>
                                          <p:spTgt spid="8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5" grpId="0" animBg="1"/>
      <p:bldP spid="82955" grpId="1" animBg="1"/>
      <p:bldP spid="82955" grpId="2" animBg="1"/>
      <p:bldP spid="82955" grpId="3" animBg="1"/>
      <p:bldP spid="82955" grpId="4" animBg="1"/>
      <p:bldP spid="82968" grpId="0" animBg="1"/>
      <p:bldP spid="82971" grpId="0" animBg="1"/>
      <p:bldP spid="8297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CC1CFFE1-5808-40AA-A336-E1ABE8CF1D89}"/>
              </a:ext>
            </a:extLst>
          </p:cNvPr>
          <p:cNvSpPr>
            <a:spLocks noGrp="1" noChangeArrowheads="1"/>
          </p:cNvSpPr>
          <p:nvPr>
            <p:ph idx="1"/>
          </p:nvPr>
        </p:nvSpPr>
        <p:spPr>
          <a:xfrm>
            <a:off x="1979003" y="1311573"/>
            <a:ext cx="8789010" cy="5157643"/>
          </a:xfrm>
        </p:spPr>
        <p:txBody>
          <a:bodyPr lIns="0" tIns="10972" rIns="0" bIns="0"/>
          <a:lstStyle/>
          <a:p>
            <a:pPr marL="57150">
              <a:spcBef>
                <a:spcPct val="0"/>
              </a:spcBef>
            </a:pPr>
            <a:r>
              <a:rPr lang="en-US" altLang="zh-CN" sz="3600" dirty="0">
                <a:solidFill>
                  <a:srgbClr val="000000"/>
                </a:solidFill>
                <a:ea typeface="宋体" panose="02010600030101010101" pitchFamily="2" charset="-122"/>
              </a:rPr>
              <a:t>ls [</a:t>
            </a:r>
            <a:r>
              <a:rPr lang="zh-CN" altLang="en-US" sz="3600" dirty="0">
                <a:solidFill>
                  <a:srgbClr val="000000"/>
                </a:solidFill>
                <a:ea typeface="宋体" panose="02010600030101010101" pitchFamily="2" charset="-122"/>
              </a:rPr>
              <a:t>参数</a:t>
            </a:r>
            <a:r>
              <a:rPr lang="en-US" altLang="zh-CN" sz="3600" dirty="0">
                <a:solidFill>
                  <a:srgbClr val="000000"/>
                </a:solidFill>
                <a:ea typeface="宋体" panose="02010600030101010101" pitchFamily="2" charset="-122"/>
              </a:rPr>
              <a:t>] &lt;</a:t>
            </a:r>
            <a:r>
              <a:rPr lang="zh-CN" altLang="en-US" sz="3600" dirty="0">
                <a:solidFill>
                  <a:srgbClr val="000000"/>
                </a:solidFill>
                <a:ea typeface="宋体" panose="02010600030101010101" pitchFamily="2" charset="-122"/>
              </a:rPr>
              <a:t>路径或文件名</a:t>
            </a:r>
            <a:r>
              <a:rPr lang="en-US" altLang="zh-CN" sz="3600" dirty="0">
                <a:solidFill>
                  <a:srgbClr val="000000"/>
                </a:solidFill>
                <a:ea typeface="宋体" panose="02010600030101010101" pitchFamily="2" charset="-122"/>
              </a:rPr>
              <a:t>&gt;</a:t>
            </a:r>
          </a:p>
          <a:p>
            <a:pPr marL="457200" lvl="1">
              <a:spcBef>
                <a:spcPct val="0"/>
              </a:spcBef>
            </a:pPr>
            <a:r>
              <a:rPr lang="en-US" altLang="zh-CN" sz="3600" dirty="0">
                <a:solidFill>
                  <a:srgbClr val="000000"/>
                </a:solidFill>
              </a:rPr>
              <a:t>ls –l /home</a:t>
            </a:r>
          </a:p>
          <a:p>
            <a:pPr marL="457200" lvl="1">
              <a:spcBef>
                <a:spcPct val="0"/>
              </a:spcBef>
            </a:pPr>
            <a:endParaRPr lang="en-US" altLang="zh-CN" sz="3600" dirty="0">
              <a:solidFill>
                <a:srgbClr val="000000"/>
              </a:solidFill>
            </a:endParaRPr>
          </a:p>
          <a:p>
            <a:pPr marL="57150">
              <a:spcBef>
                <a:spcPct val="0"/>
              </a:spcBef>
            </a:pPr>
            <a:r>
              <a:rPr lang="en-US" altLang="zh-CN" sz="3600" dirty="0" err="1">
                <a:solidFill>
                  <a:srgbClr val="000000"/>
                </a:solidFill>
                <a:ea typeface="宋体" panose="02010600030101010101" pitchFamily="2" charset="-122"/>
              </a:rPr>
              <a:t>mkdir</a:t>
            </a:r>
            <a:r>
              <a:rPr lang="en-US" altLang="zh-CN" sz="3600" dirty="0">
                <a:solidFill>
                  <a:srgbClr val="000000"/>
                </a:solidFill>
                <a:ea typeface="宋体" panose="02010600030101010101" pitchFamily="2" charset="-122"/>
              </a:rPr>
              <a:t> [</a:t>
            </a:r>
            <a:r>
              <a:rPr lang="zh-CN" altLang="en-US" sz="3600" dirty="0">
                <a:solidFill>
                  <a:srgbClr val="000000"/>
                </a:solidFill>
                <a:ea typeface="宋体" panose="02010600030101010101" pitchFamily="2" charset="-122"/>
              </a:rPr>
              <a:t>参数</a:t>
            </a:r>
            <a:r>
              <a:rPr lang="en-US" altLang="zh-CN" sz="3600" dirty="0">
                <a:solidFill>
                  <a:srgbClr val="000000"/>
                </a:solidFill>
                <a:ea typeface="宋体" panose="02010600030101010101" pitchFamily="2" charset="-122"/>
              </a:rPr>
              <a:t>] &lt;</a:t>
            </a:r>
            <a:r>
              <a:rPr lang="zh-CN" altLang="en-US" sz="3600" dirty="0">
                <a:solidFill>
                  <a:srgbClr val="000000"/>
                </a:solidFill>
                <a:ea typeface="宋体" panose="02010600030101010101" pitchFamily="2" charset="-122"/>
              </a:rPr>
              <a:t>目录名</a:t>
            </a:r>
            <a:r>
              <a:rPr lang="en-US" altLang="zh-CN" sz="3600" dirty="0">
                <a:solidFill>
                  <a:srgbClr val="000000"/>
                </a:solidFill>
                <a:ea typeface="宋体" panose="02010600030101010101" pitchFamily="2" charset="-122"/>
              </a:rPr>
              <a:t>&gt;</a:t>
            </a:r>
          </a:p>
          <a:p>
            <a:pPr marL="457200" lvl="1">
              <a:spcBef>
                <a:spcPct val="0"/>
              </a:spcBef>
            </a:pPr>
            <a:r>
              <a:rPr lang="en-US" altLang="zh-CN" sz="3600" dirty="0" err="1">
                <a:solidFill>
                  <a:srgbClr val="000000"/>
                </a:solidFill>
              </a:rPr>
              <a:t>mkdir</a:t>
            </a:r>
            <a:r>
              <a:rPr lang="en-US" altLang="zh-CN" sz="3600" dirty="0">
                <a:solidFill>
                  <a:srgbClr val="000000"/>
                </a:solidFill>
              </a:rPr>
              <a:t> -p /home/</a:t>
            </a:r>
            <a:r>
              <a:rPr lang="en-US" altLang="zh-CN" sz="3600" dirty="0" err="1">
                <a:solidFill>
                  <a:srgbClr val="000000"/>
                </a:solidFill>
              </a:rPr>
              <a:t>xiaokun</a:t>
            </a:r>
            <a:r>
              <a:rPr lang="en-US" altLang="zh-CN" sz="3600" dirty="0">
                <a:solidFill>
                  <a:srgbClr val="000000"/>
                </a:solidFill>
              </a:rPr>
              <a:t>/</a:t>
            </a:r>
            <a:r>
              <a:rPr lang="en-US" altLang="zh-CN" sz="3600" dirty="0" err="1">
                <a:solidFill>
                  <a:srgbClr val="000000"/>
                </a:solidFill>
              </a:rPr>
              <a:t>src</a:t>
            </a:r>
            <a:endParaRPr lang="en-US" altLang="zh-CN" sz="3600" dirty="0">
              <a:solidFill>
                <a:srgbClr val="000000"/>
              </a:solidFill>
            </a:endParaRPr>
          </a:p>
          <a:p>
            <a:pPr marL="457200" lvl="1">
              <a:spcBef>
                <a:spcPct val="0"/>
              </a:spcBef>
            </a:pPr>
            <a:endParaRPr lang="en-US" altLang="zh-CN" sz="3600" dirty="0">
              <a:solidFill>
                <a:srgbClr val="000000"/>
              </a:solidFill>
            </a:endParaRPr>
          </a:p>
          <a:p>
            <a:pPr marL="57150">
              <a:spcBef>
                <a:spcPct val="0"/>
              </a:spcBef>
            </a:pPr>
            <a:r>
              <a:rPr lang="en-US" altLang="zh-CN" sz="3600" dirty="0" err="1">
                <a:solidFill>
                  <a:srgbClr val="000000"/>
                </a:solidFill>
                <a:ea typeface="宋体" panose="02010600030101010101" pitchFamily="2" charset="-122"/>
              </a:rPr>
              <a:t>cp</a:t>
            </a:r>
            <a:r>
              <a:rPr lang="en-US" altLang="zh-CN" sz="3600" dirty="0">
                <a:solidFill>
                  <a:srgbClr val="000000"/>
                </a:solidFill>
                <a:ea typeface="宋体" panose="02010600030101010101" pitchFamily="2" charset="-122"/>
              </a:rPr>
              <a:t> [</a:t>
            </a:r>
            <a:r>
              <a:rPr lang="zh-CN" altLang="en-US" sz="3600" dirty="0">
                <a:solidFill>
                  <a:srgbClr val="000000"/>
                </a:solidFill>
                <a:ea typeface="宋体" panose="02010600030101010101" pitchFamily="2" charset="-122"/>
              </a:rPr>
              <a:t>参数</a:t>
            </a:r>
            <a:r>
              <a:rPr lang="en-US" altLang="zh-CN" sz="3600"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rPr>
              <a:t>&lt;</a:t>
            </a:r>
            <a:r>
              <a:rPr lang="zh-CN" altLang="en-US" dirty="0">
                <a:solidFill>
                  <a:srgbClr val="000000"/>
                </a:solidFill>
                <a:ea typeface="宋体" panose="02010600030101010101" pitchFamily="2" charset="-122"/>
              </a:rPr>
              <a:t>源文件路径</a:t>
            </a:r>
            <a:r>
              <a:rPr lang="en-US" altLang="zh-CN" dirty="0">
                <a:solidFill>
                  <a:srgbClr val="000000"/>
                </a:solidFill>
                <a:ea typeface="宋体" panose="02010600030101010101" pitchFamily="2" charset="-122"/>
              </a:rPr>
              <a:t>&gt; &lt;</a:t>
            </a:r>
            <a:r>
              <a:rPr lang="zh-CN" altLang="en-US" dirty="0">
                <a:solidFill>
                  <a:srgbClr val="000000"/>
                </a:solidFill>
                <a:ea typeface="宋体" panose="02010600030101010101" pitchFamily="2" charset="-122"/>
              </a:rPr>
              <a:t>目标文件路径</a:t>
            </a:r>
            <a:r>
              <a:rPr lang="en-US" altLang="zh-CN" dirty="0">
                <a:solidFill>
                  <a:srgbClr val="000000"/>
                </a:solidFill>
                <a:ea typeface="宋体" panose="02010600030101010101" pitchFamily="2" charset="-122"/>
              </a:rPr>
              <a:t>&gt;</a:t>
            </a:r>
          </a:p>
          <a:p>
            <a:pPr marL="457200" lvl="1">
              <a:spcBef>
                <a:spcPct val="0"/>
              </a:spcBef>
            </a:pPr>
            <a:r>
              <a:rPr lang="en-US" altLang="zh-CN" sz="3200" dirty="0" err="1">
                <a:solidFill>
                  <a:srgbClr val="000000"/>
                </a:solidFill>
              </a:rPr>
              <a:t>cp</a:t>
            </a:r>
            <a:r>
              <a:rPr lang="en-US" altLang="zh-CN" sz="3200" dirty="0">
                <a:solidFill>
                  <a:srgbClr val="000000"/>
                </a:solidFill>
              </a:rPr>
              <a:t> –r /</a:t>
            </a:r>
            <a:r>
              <a:rPr lang="en-US" altLang="zh-CN" sz="3200" dirty="0" err="1">
                <a:solidFill>
                  <a:srgbClr val="000000"/>
                </a:solidFill>
              </a:rPr>
              <a:t>usr</a:t>
            </a:r>
            <a:r>
              <a:rPr lang="en-US" altLang="zh-CN" sz="3200" dirty="0">
                <a:solidFill>
                  <a:srgbClr val="000000"/>
                </a:solidFill>
              </a:rPr>
              <a:t>/local/</a:t>
            </a:r>
            <a:r>
              <a:rPr lang="en-US" altLang="zh-CN" sz="3200" dirty="0" err="1">
                <a:solidFill>
                  <a:srgbClr val="000000"/>
                </a:solidFill>
              </a:rPr>
              <a:t>src</a:t>
            </a:r>
            <a:r>
              <a:rPr lang="en-US" altLang="zh-CN" sz="3200" dirty="0">
                <a:solidFill>
                  <a:srgbClr val="000000"/>
                </a:solidFill>
              </a:rPr>
              <a:t> /root</a:t>
            </a:r>
          </a:p>
          <a:p>
            <a:pPr marL="57150">
              <a:buClr>
                <a:srgbClr val="0066CC"/>
              </a:buClr>
              <a:buSzPct val="45000"/>
            </a:pPr>
            <a:endParaRPr lang="en-US" altLang="zh-CN" dirty="0"/>
          </a:p>
          <a:p>
            <a:pPr marL="57150">
              <a:buClr>
                <a:srgbClr val="0066CC"/>
              </a:buClr>
              <a:buSzPct val="45000"/>
            </a:pPr>
            <a:endParaRPr lang="en-US" altLang="zh-CN" dirty="0"/>
          </a:p>
        </p:txBody>
      </p:sp>
      <p:sp>
        <p:nvSpPr>
          <p:cNvPr id="3" name="标题 2">
            <a:extLst>
              <a:ext uri="{FF2B5EF4-FFF2-40B4-BE49-F238E27FC236}">
                <a16:creationId xmlns:a16="http://schemas.microsoft.com/office/drawing/2014/main" id="{91DC481F-F9A7-4F05-98D3-625F9A31CC8E}"/>
              </a:ext>
            </a:extLst>
          </p:cNvPr>
          <p:cNvSpPr>
            <a:spLocks noGrp="1"/>
          </p:cNvSpPr>
          <p:nvPr>
            <p:ph type="title"/>
          </p:nvPr>
        </p:nvSpPr>
        <p:spPr/>
        <p:txBody>
          <a:bodyPr/>
          <a:lstStyle/>
          <a:p>
            <a:pPr>
              <a:defRPr/>
            </a:pPr>
            <a:r>
              <a:rPr lang="zh-CN" altLang="en-US" dirty="0"/>
              <a:t>命令行参数</a:t>
            </a:r>
          </a:p>
        </p:txBody>
      </p:sp>
    </p:spTree>
    <p:extLst>
      <p:ext uri="{BB962C8B-B14F-4D97-AF65-F5344CB8AC3E}">
        <p14:creationId xmlns:p14="http://schemas.microsoft.com/office/powerpoint/2010/main" val="1417911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A75699-34E0-424B-B6A8-9EA0C1EC84D0}"/>
              </a:ext>
            </a:extLst>
          </p:cNvPr>
          <p:cNvSpPr>
            <a:spLocks noGrp="1"/>
          </p:cNvSpPr>
          <p:nvPr>
            <p:ph idx="1"/>
          </p:nvPr>
        </p:nvSpPr>
        <p:spPr/>
        <p:txBody>
          <a:bodyPr/>
          <a:lstStyle/>
          <a:p>
            <a:pPr>
              <a:lnSpc>
                <a:spcPct val="130000"/>
              </a:lnSpc>
              <a:spcBef>
                <a:spcPct val="0"/>
              </a:spcBef>
              <a:defRPr/>
            </a:pPr>
            <a:r>
              <a:rPr lang="zh-CN" altLang="en-US" sz="2800" dirty="0">
                <a:solidFill>
                  <a:srgbClr val="000000"/>
                </a:solidFill>
                <a:latin typeface="微软雅黑" panose="020B0503020204020204" pitchFamily="34" charset="-122"/>
                <a:ea typeface="微软雅黑" panose="020B0503020204020204" pitchFamily="34" charset="-122"/>
              </a:rPr>
              <a:t>环境变量一般是指操作系统中指定操作系统运行环境的一些参数。它相当于一个指针，想要查看变量的值，需要加上“</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a:t>
            </a:r>
            <a:endParaRPr lang="en-US" altLang="zh-CN" sz="2700" dirty="0">
              <a:solidFill>
                <a:srgbClr val="000000"/>
              </a:solidFill>
            </a:endParaRPr>
          </a:p>
          <a:p>
            <a:pPr>
              <a:lnSpc>
                <a:spcPct val="130000"/>
              </a:lnSpc>
              <a:spcBef>
                <a:spcPct val="0"/>
              </a:spcBef>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30000"/>
              </a:lnSpc>
              <a:spcBef>
                <a:spcPct val="0"/>
              </a:spcBef>
              <a:defRPr/>
            </a:pPr>
            <a:r>
              <a:rPr lang="zh-CN" altLang="en-US" sz="2800" dirty="0">
                <a:solidFill>
                  <a:srgbClr val="000000"/>
                </a:solidFill>
                <a:latin typeface="微软雅黑" panose="020B0503020204020204" pitchFamily="34" charset="-122"/>
                <a:ea typeface="微软雅黑" panose="020B0503020204020204" pitchFamily="34" charset="-122"/>
              </a:rPr>
              <a:t>每个进程都有一张环境变量表，环境变量表是一个字符指针数组，每个指针指向一个以‘</a:t>
            </a:r>
            <a:r>
              <a:rPr lang="en-US" altLang="zh-CN" sz="2800" dirty="0">
                <a:solidFill>
                  <a:srgbClr val="000000"/>
                </a:solidFill>
                <a:latin typeface="微软雅黑" panose="020B0503020204020204" pitchFamily="34" charset="-122"/>
                <a:ea typeface="微软雅黑" panose="020B0503020204020204" pitchFamily="34" charset="-122"/>
              </a:rPr>
              <a:t>\0’</a:t>
            </a:r>
            <a:r>
              <a:rPr lang="zh-CN" altLang="en-US" sz="2800" dirty="0">
                <a:solidFill>
                  <a:srgbClr val="000000"/>
                </a:solidFill>
                <a:latin typeface="微软雅黑" panose="020B0503020204020204" pitchFamily="34" charset="-122"/>
                <a:ea typeface="微软雅黑" panose="020B0503020204020204" pitchFamily="34" charset="-122"/>
              </a:rPr>
              <a:t>结尾的环境字符串。</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30000"/>
              </a:lnSpc>
              <a:spcBef>
                <a:spcPct val="0"/>
              </a:spcBef>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30000"/>
              </a:lnSpc>
              <a:spcBef>
                <a:spcPct val="0"/>
              </a:spcBef>
              <a:defRPr/>
            </a:pPr>
            <a:r>
              <a:rPr lang="en-US" altLang="zh-CN" sz="2800" dirty="0">
                <a:solidFill>
                  <a:srgbClr val="000000"/>
                </a:solidFill>
                <a:latin typeface="微软雅黑" panose="020B0503020204020204" pitchFamily="34" charset="-122"/>
                <a:ea typeface="微软雅黑" panose="020B0503020204020204" pitchFamily="34" charset="-122"/>
              </a:rPr>
              <a:t>Main</a:t>
            </a:r>
            <a:r>
              <a:rPr lang="zh-CN" altLang="en-US" sz="2800" dirty="0">
                <a:solidFill>
                  <a:srgbClr val="000000"/>
                </a:solidFill>
                <a:latin typeface="微软雅黑" panose="020B0503020204020204" pitchFamily="34" charset="-122"/>
                <a:ea typeface="微软雅黑" panose="020B0503020204020204" pitchFamily="34" charset="-122"/>
              </a:rPr>
              <a:t>函数的第三个参数就是环境表地址。</a:t>
            </a:r>
          </a:p>
        </p:txBody>
      </p:sp>
      <p:sp>
        <p:nvSpPr>
          <p:cNvPr id="3" name="标题 2">
            <a:extLst>
              <a:ext uri="{FF2B5EF4-FFF2-40B4-BE49-F238E27FC236}">
                <a16:creationId xmlns:a16="http://schemas.microsoft.com/office/drawing/2014/main" id="{3196E559-FA2B-4901-919A-41943EAB4241}"/>
              </a:ext>
            </a:extLst>
          </p:cNvPr>
          <p:cNvSpPr>
            <a:spLocks noGrp="1"/>
          </p:cNvSpPr>
          <p:nvPr>
            <p:ph type="title"/>
          </p:nvPr>
        </p:nvSpPr>
        <p:spPr/>
        <p:txBody>
          <a:bodyPr/>
          <a:lstStyle/>
          <a:p>
            <a:r>
              <a:rPr lang="zh-CN" altLang="en-US" sz="2800" dirty="0"/>
              <a:t>环境变量</a:t>
            </a:r>
          </a:p>
        </p:txBody>
      </p:sp>
    </p:spTree>
    <p:extLst>
      <p:ext uri="{BB962C8B-B14F-4D97-AF65-F5344CB8AC3E}">
        <p14:creationId xmlns:p14="http://schemas.microsoft.com/office/powerpoint/2010/main" val="161720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a:extLst>
              <a:ext uri="{FF2B5EF4-FFF2-40B4-BE49-F238E27FC236}">
                <a16:creationId xmlns:a16="http://schemas.microsoft.com/office/drawing/2014/main" id="{AB44655C-C448-43F6-9F1A-80F60A33E03A}"/>
              </a:ext>
            </a:extLst>
          </p:cNvPr>
          <p:cNvSpPr>
            <a:spLocks noGrp="1" noChangeArrowheads="1"/>
          </p:cNvSpPr>
          <p:nvPr>
            <p:ph idx="1"/>
          </p:nvPr>
        </p:nvSpPr>
        <p:spPr/>
        <p:txBody>
          <a:bodyPr>
            <a:normAutofit/>
          </a:bodyPr>
          <a:lstStyle/>
          <a:p>
            <a:pPr marL="42863">
              <a:lnSpc>
                <a:spcPct val="120000"/>
              </a:lnSpc>
              <a:spcBef>
                <a:spcPct val="0"/>
              </a:spcBef>
              <a:defRPr/>
            </a:pPr>
            <a:r>
              <a:rPr lang="zh-CN" altLang="en-US" kern="1200" dirty="0">
                <a:solidFill>
                  <a:srgbClr val="000000"/>
                </a:solidFill>
                <a:latin typeface="+mj-ea"/>
                <a:ea typeface="+mj-ea"/>
              </a:rPr>
              <a:t>通过全局的环境指针（</a:t>
            </a:r>
            <a:r>
              <a:rPr lang="en-US" altLang="zh-CN" kern="1200" dirty="0">
                <a:solidFill>
                  <a:srgbClr val="000000"/>
                </a:solidFill>
                <a:latin typeface="+mj-ea"/>
                <a:ea typeface="+mj-ea"/>
              </a:rPr>
              <a:t>environ</a:t>
            </a:r>
            <a:r>
              <a:rPr lang="zh-CN" altLang="en-US" kern="1200" dirty="0">
                <a:solidFill>
                  <a:srgbClr val="000000"/>
                </a:solidFill>
                <a:latin typeface="+mj-ea"/>
                <a:ea typeface="+mj-ea"/>
              </a:rPr>
              <a:t>）可以直接访问环境变量表（字符串数组）</a:t>
            </a:r>
          </a:p>
          <a:p>
            <a:pPr marL="342900" lvl="1">
              <a:lnSpc>
                <a:spcPct val="120000"/>
              </a:lnSpc>
              <a:spcBef>
                <a:spcPct val="0"/>
              </a:spcBef>
              <a:defRPr/>
            </a:pPr>
            <a:r>
              <a:rPr lang="zh-CN" altLang="en-US" sz="2000" dirty="0">
                <a:solidFill>
                  <a:srgbClr val="000000"/>
                </a:solidFill>
                <a:latin typeface="+mj-ea"/>
                <a:ea typeface="+mj-ea"/>
              </a:rPr>
              <a:t>头文件</a:t>
            </a:r>
            <a:r>
              <a:rPr lang="en-US" altLang="zh-CN" sz="2000" dirty="0" err="1">
                <a:solidFill>
                  <a:srgbClr val="000000"/>
                </a:solidFill>
                <a:latin typeface="+mj-ea"/>
                <a:ea typeface="+mj-ea"/>
              </a:rPr>
              <a:t>unistd.h</a:t>
            </a:r>
            <a:endParaRPr lang="en-US" altLang="zh-CN" sz="2000" dirty="0">
              <a:solidFill>
                <a:srgbClr val="000000"/>
              </a:solidFill>
              <a:latin typeface="+mj-ea"/>
              <a:ea typeface="+mj-ea"/>
            </a:endParaRPr>
          </a:p>
          <a:p>
            <a:pPr marL="342900" lvl="1">
              <a:lnSpc>
                <a:spcPct val="120000"/>
              </a:lnSpc>
              <a:spcBef>
                <a:spcPct val="0"/>
              </a:spcBef>
              <a:defRPr/>
            </a:pPr>
            <a:r>
              <a:rPr lang="en-US" altLang="zh-CN" sz="2000" dirty="0">
                <a:solidFill>
                  <a:srgbClr val="000000"/>
                </a:solidFill>
                <a:latin typeface="+mj-ea"/>
                <a:ea typeface="+mj-ea"/>
              </a:rPr>
              <a:t>extern char **environ;</a:t>
            </a:r>
          </a:p>
          <a:p>
            <a:pPr marL="42863">
              <a:spcBef>
                <a:spcPct val="0"/>
              </a:spcBef>
              <a:defRPr/>
            </a:pPr>
            <a:r>
              <a:rPr lang="zh-CN" altLang="en-US" kern="1200" dirty="0">
                <a:solidFill>
                  <a:srgbClr val="000000"/>
                </a:solidFill>
                <a:latin typeface="+mj-ea"/>
                <a:ea typeface="+mj-ea"/>
              </a:rPr>
              <a:t>环境变量字符串形式为“</a:t>
            </a:r>
            <a:r>
              <a:rPr lang="en-US" altLang="zh-CN" kern="1200" dirty="0">
                <a:solidFill>
                  <a:srgbClr val="000000"/>
                </a:solidFill>
                <a:latin typeface="+mj-ea"/>
                <a:ea typeface="+mj-ea"/>
              </a:rPr>
              <a:t>name=value</a:t>
            </a:r>
            <a:r>
              <a:rPr lang="zh-CN" altLang="en-US" kern="1200" dirty="0">
                <a:solidFill>
                  <a:srgbClr val="000000"/>
                </a:solidFill>
                <a:latin typeface="+mj-ea"/>
                <a:ea typeface="+mj-ea"/>
              </a:rPr>
              <a:t>”，</a:t>
            </a:r>
            <a:r>
              <a:rPr lang="en-US" altLang="zh-CN" kern="1200" dirty="0">
                <a:solidFill>
                  <a:srgbClr val="000000"/>
                </a:solidFill>
                <a:latin typeface="+mj-ea"/>
                <a:ea typeface="+mj-ea"/>
              </a:rPr>
              <a:t>name</a:t>
            </a:r>
            <a:r>
              <a:rPr lang="zh-CN" altLang="en-US" kern="1200" dirty="0">
                <a:solidFill>
                  <a:srgbClr val="000000"/>
                </a:solidFill>
                <a:latin typeface="+mj-ea"/>
                <a:ea typeface="+mj-ea"/>
              </a:rPr>
              <a:t>是环境变量名称，</a:t>
            </a:r>
            <a:r>
              <a:rPr lang="en-US" altLang="zh-CN" kern="1200" dirty="0">
                <a:solidFill>
                  <a:srgbClr val="000000"/>
                </a:solidFill>
                <a:latin typeface="+mj-ea"/>
                <a:ea typeface="+mj-ea"/>
              </a:rPr>
              <a:t>value</a:t>
            </a:r>
            <a:r>
              <a:rPr lang="zh-CN" altLang="en-US" kern="1200" dirty="0">
                <a:solidFill>
                  <a:srgbClr val="000000"/>
                </a:solidFill>
                <a:latin typeface="+mj-ea"/>
                <a:ea typeface="+mj-ea"/>
              </a:rPr>
              <a:t>为环境变量赋值</a:t>
            </a:r>
            <a:endParaRPr lang="en-US" altLang="zh-CN" kern="1200" dirty="0">
              <a:solidFill>
                <a:srgbClr val="000000"/>
              </a:solidFill>
              <a:latin typeface="+mj-ea"/>
              <a:ea typeface="+mj-ea"/>
            </a:endParaRPr>
          </a:p>
        </p:txBody>
      </p:sp>
      <p:sp>
        <p:nvSpPr>
          <p:cNvPr id="3" name="标题 2">
            <a:extLst>
              <a:ext uri="{FF2B5EF4-FFF2-40B4-BE49-F238E27FC236}">
                <a16:creationId xmlns:a16="http://schemas.microsoft.com/office/drawing/2014/main" id="{BB3369CB-31D8-4382-B84C-8E251D491502}"/>
              </a:ext>
            </a:extLst>
          </p:cNvPr>
          <p:cNvSpPr>
            <a:spLocks noGrp="1"/>
          </p:cNvSpPr>
          <p:nvPr>
            <p:ph type="title"/>
          </p:nvPr>
        </p:nvSpPr>
        <p:spPr/>
        <p:txBody>
          <a:bodyPr/>
          <a:lstStyle/>
          <a:p>
            <a:pPr>
              <a:defRPr/>
            </a:pPr>
            <a:r>
              <a:rPr lang="en-US" altLang="zh-CN" dirty="0" err="1">
                <a:latin typeface="宋体" pitchFamily="2" charset="-122"/>
              </a:rPr>
              <a:t>环境</a:t>
            </a:r>
            <a:r>
              <a:rPr lang="zh-CN" altLang="en-US" dirty="0">
                <a:latin typeface="宋体" pitchFamily="2" charset="-122"/>
              </a:rPr>
              <a:t>变量</a:t>
            </a:r>
            <a:r>
              <a:rPr lang="en-US" altLang="zh-CN" dirty="0">
                <a:latin typeface="宋体" pitchFamily="2" charset="-122"/>
              </a:rPr>
              <a:t>表</a:t>
            </a:r>
            <a:endParaRPr lang="zh-CN" altLang="en-US" dirty="0"/>
          </a:p>
        </p:txBody>
      </p:sp>
      <p:pic>
        <p:nvPicPr>
          <p:cNvPr id="2" name="Picture 4">
            <a:extLst>
              <a:ext uri="{FF2B5EF4-FFF2-40B4-BE49-F238E27FC236}">
                <a16:creationId xmlns:a16="http://schemas.microsoft.com/office/drawing/2014/main" id="{94C74D59-C399-4583-B0D2-4F870F48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974" y="4004841"/>
            <a:ext cx="6386378" cy="266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25424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anim calcmode="lin" valueType="num">
                                      <p:cBhvr additive="base">
                                        <p:cTn id="11"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anim calcmode="lin" valueType="num">
                                      <p:cBhvr additive="base">
                                        <p:cTn id="15"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04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0419">
                                            <p:txEl>
                                              <p:pRg st="3" end="3"/>
                                            </p:txEl>
                                          </p:spTgt>
                                        </p:tgtEl>
                                        <p:attrNameLst>
                                          <p:attrName>style.visibility</p:attrName>
                                        </p:attrNameLst>
                                      </p:cBhvr>
                                      <p:to>
                                        <p:strVal val="visible"/>
                                      </p:to>
                                    </p:set>
                                    <p:anim calcmode="lin" valueType="num">
                                      <p:cBhvr additive="base">
                                        <p:cTn id="21"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04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1C2906C5-8637-4955-B236-E55842EF06F9}"/>
              </a:ext>
            </a:extLst>
          </p:cNvPr>
          <p:cNvSpPr>
            <a:spLocks noGrp="1" noChangeArrowheads="1"/>
          </p:cNvSpPr>
          <p:nvPr>
            <p:ph idx="1"/>
          </p:nvPr>
        </p:nvSpPr>
        <p:spPr>
          <a:xfrm>
            <a:off x="2236178" y="1311573"/>
            <a:ext cx="8077986" cy="4955203"/>
          </a:xfrm>
        </p:spPr>
        <p:txBody>
          <a:bodyPr>
            <a:spAutoFit/>
          </a:bodyPr>
          <a:lstStyle/>
          <a:p>
            <a:pPr marL="42863">
              <a:spcBef>
                <a:spcPct val="0"/>
              </a:spcBef>
              <a:defRPr/>
            </a:pPr>
            <a:r>
              <a:rPr lang="zh-CN" altLang="en-US" sz="3600" dirty="0">
                <a:solidFill>
                  <a:srgbClr val="000000"/>
                </a:solidFill>
              </a:rPr>
              <a:t>设置环境变量的三种方法：</a:t>
            </a:r>
          </a:p>
          <a:p>
            <a:pPr marL="342900" lvl="1">
              <a:spcBef>
                <a:spcPct val="0"/>
              </a:spcBef>
              <a:defRPr/>
            </a:pPr>
            <a:r>
              <a:rPr lang="en-US" altLang="zh-CN" sz="3200" dirty="0" err="1">
                <a:solidFill>
                  <a:srgbClr val="000000"/>
                </a:solidFill>
              </a:rPr>
              <a:t>putenv</a:t>
            </a:r>
            <a:endParaRPr lang="en-US" altLang="zh-CN" sz="3200" dirty="0">
              <a:solidFill>
                <a:srgbClr val="000000"/>
              </a:solidFill>
            </a:endParaRPr>
          </a:p>
          <a:p>
            <a:pPr marL="342900" lvl="1">
              <a:spcBef>
                <a:spcPct val="0"/>
              </a:spcBef>
              <a:defRPr/>
            </a:pPr>
            <a:r>
              <a:rPr lang="en-US" altLang="zh-CN" sz="3200" dirty="0" err="1">
                <a:solidFill>
                  <a:srgbClr val="000000"/>
                </a:solidFill>
              </a:rPr>
              <a:t>setenv</a:t>
            </a:r>
            <a:endParaRPr lang="en-US" altLang="zh-CN" sz="3200" dirty="0">
              <a:solidFill>
                <a:srgbClr val="000000"/>
              </a:solidFill>
            </a:endParaRPr>
          </a:p>
          <a:p>
            <a:pPr marL="342900" lvl="1">
              <a:spcBef>
                <a:spcPct val="0"/>
              </a:spcBef>
              <a:defRPr/>
            </a:pPr>
            <a:r>
              <a:rPr lang="en-US" altLang="zh-CN" sz="3200" dirty="0" err="1">
                <a:solidFill>
                  <a:srgbClr val="000000"/>
                </a:solidFill>
              </a:rPr>
              <a:t>unsetenv</a:t>
            </a:r>
            <a:endParaRPr lang="en-US" altLang="zh-CN" sz="3200" dirty="0">
              <a:solidFill>
                <a:srgbClr val="000000"/>
              </a:solidFill>
            </a:endParaRPr>
          </a:p>
          <a:p>
            <a:pPr marL="42863">
              <a:spcBef>
                <a:spcPct val="0"/>
              </a:spcBef>
              <a:defRPr/>
            </a:pPr>
            <a:r>
              <a:rPr lang="en-US" altLang="zh-CN" sz="3600" dirty="0" err="1">
                <a:solidFill>
                  <a:srgbClr val="000000"/>
                </a:solidFill>
              </a:rPr>
              <a:t>putenv</a:t>
            </a:r>
            <a:r>
              <a:rPr lang="zh-CN" altLang="en-US" sz="3600" dirty="0">
                <a:solidFill>
                  <a:srgbClr val="000000"/>
                </a:solidFill>
              </a:rPr>
              <a:t>函数将环境变量字符串放入环境变量表中；若该字符串已经存在，则覆盖</a:t>
            </a:r>
          </a:p>
          <a:p>
            <a:pPr marL="342900" lvl="1">
              <a:spcBef>
                <a:spcPct val="0"/>
              </a:spcBef>
              <a:defRPr/>
            </a:pPr>
            <a:r>
              <a:rPr lang="zh-CN" altLang="en-US" sz="3200" dirty="0">
                <a:solidFill>
                  <a:srgbClr val="000000"/>
                </a:solidFill>
              </a:rPr>
              <a:t>头文件：</a:t>
            </a:r>
            <a:r>
              <a:rPr lang="en-US" altLang="zh-CN" sz="3200" dirty="0" err="1">
                <a:solidFill>
                  <a:srgbClr val="000000"/>
                </a:solidFill>
              </a:rPr>
              <a:t>stdlib.h</a:t>
            </a:r>
            <a:endParaRPr lang="zh-CN" altLang="en-US" sz="3200" dirty="0">
              <a:solidFill>
                <a:srgbClr val="000000"/>
              </a:solidFill>
            </a:endParaRPr>
          </a:p>
          <a:p>
            <a:pPr marL="342900" lvl="1">
              <a:spcBef>
                <a:spcPct val="0"/>
              </a:spcBef>
              <a:defRPr/>
            </a:pPr>
            <a:r>
              <a:rPr lang="en-US" altLang="zh-CN" sz="3200" dirty="0">
                <a:solidFill>
                  <a:srgbClr val="000000"/>
                </a:solidFill>
              </a:rPr>
              <a:t>int </a:t>
            </a:r>
            <a:r>
              <a:rPr lang="en-US" altLang="zh-CN" sz="3200" dirty="0" err="1">
                <a:solidFill>
                  <a:srgbClr val="000000"/>
                </a:solidFill>
              </a:rPr>
              <a:t>putenv</a:t>
            </a:r>
            <a:r>
              <a:rPr lang="en-US" altLang="zh-CN" sz="3200" dirty="0">
                <a:solidFill>
                  <a:srgbClr val="000000"/>
                </a:solidFill>
              </a:rPr>
              <a:t>(char *str);</a:t>
            </a:r>
          </a:p>
        </p:txBody>
      </p:sp>
      <p:sp>
        <p:nvSpPr>
          <p:cNvPr id="3" name="标题 2">
            <a:extLst>
              <a:ext uri="{FF2B5EF4-FFF2-40B4-BE49-F238E27FC236}">
                <a16:creationId xmlns:a16="http://schemas.microsoft.com/office/drawing/2014/main" id="{4E41000B-CF58-4E54-9251-E09F9E387B4E}"/>
              </a:ext>
            </a:extLst>
          </p:cNvPr>
          <p:cNvSpPr>
            <a:spLocks noGrp="1"/>
          </p:cNvSpPr>
          <p:nvPr>
            <p:ph type="title"/>
          </p:nvPr>
        </p:nvSpPr>
        <p:spPr/>
        <p:txBody>
          <a:bodyPr/>
          <a:lstStyle/>
          <a:p>
            <a:pPr>
              <a:defRPr/>
            </a:pPr>
            <a:r>
              <a:rPr lang="zh-CN" altLang="en-US" dirty="0"/>
              <a:t>设置环境变量</a:t>
            </a:r>
          </a:p>
        </p:txBody>
      </p:sp>
    </p:spTree>
    <p:extLst>
      <p:ext uri="{BB962C8B-B14F-4D97-AF65-F5344CB8AC3E}">
        <p14:creationId xmlns:p14="http://schemas.microsoft.com/office/powerpoint/2010/main" val="3016568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 calcmode="lin" valueType="num">
                                      <p:cBhvr additive="base">
                                        <p:cTn id="11"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 calcmode="lin" valueType="num">
                                      <p:cBhvr additive="base">
                                        <p:cTn id="15"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45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anim calcmode="lin" valueType="num">
                                      <p:cBhvr additive="base">
                                        <p:cTn id="19"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5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4515">
                                            <p:txEl>
                                              <p:pRg st="4" end="4"/>
                                            </p:txEl>
                                          </p:spTgt>
                                        </p:tgtEl>
                                        <p:attrNameLst>
                                          <p:attrName>style.visibility</p:attrName>
                                        </p:attrNameLst>
                                      </p:cBhvr>
                                      <p:to>
                                        <p:strVal val="visible"/>
                                      </p:to>
                                    </p:set>
                                    <p:anim calcmode="lin" valueType="num">
                                      <p:cBhvr additive="base">
                                        <p:cTn id="25"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5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4515">
                                            <p:txEl>
                                              <p:pRg st="5" end="5"/>
                                            </p:txEl>
                                          </p:spTgt>
                                        </p:tgtEl>
                                        <p:attrNameLst>
                                          <p:attrName>style.visibility</p:attrName>
                                        </p:attrNameLst>
                                      </p:cBhvr>
                                      <p:to>
                                        <p:strVal val="visible"/>
                                      </p:to>
                                    </p:set>
                                    <p:anim calcmode="lin" valueType="num">
                                      <p:cBhvr additive="base">
                                        <p:cTn id="29" dur="500" fill="hold"/>
                                        <p:tgtEl>
                                          <p:spTgt spid="645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451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4515">
                                            <p:txEl>
                                              <p:pRg st="6" end="6"/>
                                            </p:txEl>
                                          </p:spTgt>
                                        </p:tgtEl>
                                        <p:attrNameLst>
                                          <p:attrName>style.visibility</p:attrName>
                                        </p:attrNameLst>
                                      </p:cBhvr>
                                      <p:to>
                                        <p:strVal val="visible"/>
                                      </p:to>
                                    </p:set>
                                    <p:anim calcmode="lin" valueType="num">
                                      <p:cBhvr additive="base">
                                        <p:cTn id="33" dur="500" fill="hold"/>
                                        <p:tgtEl>
                                          <p:spTgt spid="6451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45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a:extLst>
              <a:ext uri="{FF2B5EF4-FFF2-40B4-BE49-F238E27FC236}">
                <a16:creationId xmlns:a16="http://schemas.microsoft.com/office/drawing/2014/main" id="{96C9A9FE-D4E8-41F2-A5E6-681461C1DCA5}"/>
              </a:ext>
            </a:extLst>
          </p:cNvPr>
          <p:cNvSpPr>
            <a:spLocks noGrp="1" noChangeArrowheads="1"/>
          </p:cNvSpPr>
          <p:nvPr>
            <p:ph idx="1"/>
          </p:nvPr>
        </p:nvSpPr>
        <p:spPr>
          <a:xfrm>
            <a:off x="2236178" y="1311572"/>
            <a:ext cx="8077986" cy="5724644"/>
          </a:xfrm>
        </p:spPr>
        <p:txBody>
          <a:bodyPr>
            <a:spAutoFit/>
          </a:bodyPr>
          <a:lstStyle/>
          <a:p>
            <a:pPr marL="42863">
              <a:spcBef>
                <a:spcPct val="0"/>
              </a:spcBef>
              <a:defRPr/>
            </a:pPr>
            <a:r>
              <a:rPr lang="en-US" altLang="zh-CN" dirty="0" err="1">
                <a:solidFill>
                  <a:srgbClr val="000000"/>
                </a:solidFill>
                <a:latin typeface="+mj-ea"/>
                <a:ea typeface="+mj-ea"/>
              </a:rPr>
              <a:t>setenv</a:t>
            </a:r>
            <a:endParaRPr lang="en-US" altLang="zh-CN" dirty="0">
              <a:solidFill>
                <a:srgbClr val="000000"/>
              </a:solidFill>
              <a:latin typeface="+mj-ea"/>
              <a:ea typeface="+mj-ea"/>
            </a:endParaRPr>
          </a:p>
          <a:p>
            <a:pPr marL="342900" lvl="1">
              <a:spcBef>
                <a:spcPct val="0"/>
              </a:spcBef>
              <a:defRPr/>
            </a:pPr>
            <a:r>
              <a:rPr lang="zh-CN" altLang="en-US" sz="2400" b="0" dirty="0">
                <a:solidFill>
                  <a:srgbClr val="000000"/>
                </a:solidFill>
              </a:rPr>
              <a:t>头文件：</a:t>
            </a:r>
            <a:r>
              <a:rPr lang="en-US" altLang="zh-CN" sz="2400" b="0" dirty="0" err="1">
                <a:solidFill>
                  <a:srgbClr val="000000"/>
                </a:solidFill>
              </a:rPr>
              <a:t>stdlib.h</a:t>
            </a:r>
            <a:endParaRPr lang="en-US" altLang="zh-CN" sz="2400" b="0" dirty="0">
              <a:solidFill>
                <a:srgbClr val="000000"/>
              </a:solidFill>
            </a:endParaRPr>
          </a:p>
          <a:p>
            <a:pPr marL="342900" lvl="1">
              <a:spcBef>
                <a:spcPct val="0"/>
              </a:spcBef>
              <a:defRPr/>
            </a:pPr>
            <a:r>
              <a:rPr lang="en-US" altLang="zh-CN" sz="2400" b="0" dirty="0">
                <a:solidFill>
                  <a:srgbClr val="000000"/>
                </a:solidFill>
              </a:rPr>
              <a:t>int </a:t>
            </a:r>
            <a:r>
              <a:rPr lang="en-US" altLang="zh-CN" sz="2400" b="0" dirty="0" err="1">
                <a:solidFill>
                  <a:srgbClr val="000000"/>
                </a:solidFill>
              </a:rPr>
              <a:t>setenv</a:t>
            </a:r>
            <a:r>
              <a:rPr lang="en-US" altLang="zh-CN" sz="2400" b="0" dirty="0">
                <a:solidFill>
                  <a:srgbClr val="000000"/>
                </a:solidFill>
              </a:rPr>
              <a:t>(const char* name, </a:t>
            </a:r>
            <a:r>
              <a:rPr lang="en-US" altLang="zh-CN" sz="2400" b="0" dirty="0" err="1">
                <a:solidFill>
                  <a:srgbClr val="000000"/>
                </a:solidFill>
              </a:rPr>
              <a:t>const</a:t>
            </a:r>
            <a:r>
              <a:rPr lang="en-US" altLang="zh-CN" sz="2400" b="0" dirty="0">
                <a:solidFill>
                  <a:srgbClr val="000000"/>
                </a:solidFill>
              </a:rPr>
              <a:t> char* value, int rewrite);</a:t>
            </a:r>
          </a:p>
          <a:p>
            <a:pPr marL="342900" lvl="1">
              <a:spcBef>
                <a:spcPct val="0"/>
              </a:spcBef>
              <a:defRPr/>
            </a:pPr>
            <a:r>
              <a:rPr lang="en-US" altLang="zh-CN" sz="2400" b="0" dirty="0" err="1">
                <a:solidFill>
                  <a:srgbClr val="000000"/>
                </a:solidFill>
              </a:rPr>
              <a:t>setenv</a:t>
            </a:r>
            <a:r>
              <a:rPr lang="zh-CN" altLang="en-US" sz="2400" b="0" dirty="0">
                <a:solidFill>
                  <a:srgbClr val="000000"/>
                </a:solidFill>
              </a:rPr>
              <a:t>将指定环境变量的值设置为参数指定值（更改环境变量字符串）</a:t>
            </a:r>
          </a:p>
          <a:p>
            <a:pPr marL="342900" lvl="1">
              <a:spcBef>
                <a:spcPct val="0"/>
              </a:spcBef>
              <a:defRPr/>
            </a:pPr>
            <a:r>
              <a:rPr lang="zh-CN" altLang="en-US" sz="2400" b="0" dirty="0">
                <a:solidFill>
                  <a:srgbClr val="000000"/>
                </a:solidFill>
              </a:rPr>
              <a:t>若</a:t>
            </a:r>
            <a:r>
              <a:rPr lang="en-US" altLang="zh-CN" sz="2400" b="0" dirty="0">
                <a:solidFill>
                  <a:srgbClr val="000000"/>
                </a:solidFill>
              </a:rPr>
              <a:t>name</a:t>
            </a:r>
            <a:r>
              <a:rPr lang="zh-CN" altLang="en-US" sz="2400" b="0" dirty="0">
                <a:solidFill>
                  <a:srgbClr val="000000"/>
                </a:solidFill>
              </a:rPr>
              <a:t>已经存在</a:t>
            </a:r>
          </a:p>
          <a:p>
            <a:pPr lvl="2">
              <a:defRPr/>
            </a:pPr>
            <a:r>
              <a:rPr lang="en-US" altLang="zh-CN" sz="1600" dirty="0"/>
              <a:t>rewrite</a:t>
            </a:r>
            <a:r>
              <a:rPr lang="zh-CN" altLang="en-US" sz="1600" dirty="0"/>
              <a:t>不等于</a:t>
            </a:r>
            <a:r>
              <a:rPr lang="en-US" altLang="zh-CN" sz="1600" dirty="0"/>
              <a:t>0</a:t>
            </a:r>
            <a:r>
              <a:rPr lang="zh-CN" altLang="en-US" sz="1600" dirty="0"/>
              <a:t>，则删除其原先的定义</a:t>
            </a:r>
          </a:p>
          <a:p>
            <a:pPr lvl="2">
              <a:defRPr/>
            </a:pPr>
            <a:r>
              <a:rPr lang="en-US" altLang="zh-CN" sz="1600" dirty="0"/>
              <a:t>rewrite</a:t>
            </a:r>
            <a:r>
              <a:rPr lang="zh-CN" altLang="en-US" sz="1600" dirty="0"/>
              <a:t>等于</a:t>
            </a:r>
            <a:r>
              <a:rPr lang="en-US" altLang="zh-CN" sz="1600" dirty="0"/>
              <a:t>0</a:t>
            </a:r>
            <a:r>
              <a:rPr lang="zh-CN" altLang="en-US" sz="1600" dirty="0"/>
              <a:t>，则不删除其原先的定义</a:t>
            </a:r>
            <a:endParaRPr lang="en-US" altLang="zh-CN" sz="1600" dirty="0"/>
          </a:p>
          <a:p>
            <a:pPr marL="42863">
              <a:spcBef>
                <a:spcPct val="0"/>
              </a:spcBef>
              <a:defRPr/>
            </a:pPr>
            <a:r>
              <a:rPr lang="en-US" altLang="zh-CN" dirty="0" err="1">
                <a:solidFill>
                  <a:srgbClr val="000000"/>
                </a:solidFill>
                <a:latin typeface="+mj-ea"/>
                <a:ea typeface="+mj-ea"/>
              </a:rPr>
              <a:t>unsetenv</a:t>
            </a:r>
            <a:endParaRPr lang="en-US" altLang="zh-CN" dirty="0">
              <a:solidFill>
                <a:srgbClr val="000000"/>
              </a:solidFill>
              <a:latin typeface="+mj-ea"/>
              <a:ea typeface="+mj-ea"/>
            </a:endParaRPr>
          </a:p>
          <a:p>
            <a:pPr marL="342900" lvl="1">
              <a:spcBef>
                <a:spcPct val="0"/>
              </a:spcBef>
              <a:defRPr/>
            </a:pPr>
            <a:r>
              <a:rPr lang="zh-CN" altLang="en-US" sz="2400" b="0" dirty="0">
                <a:solidFill>
                  <a:srgbClr val="000000"/>
                </a:solidFill>
              </a:rPr>
              <a:t>头文件：</a:t>
            </a:r>
            <a:r>
              <a:rPr lang="en-US" altLang="zh-CN" sz="2400" b="0" dirty="0" err="1">
                <a:solidFill>
                  <a:srgbClr val="000000"/>
                </a:solidFill>
              </a:rPr>
              <a:t>stdlib.h</a:t>
            </a:r>
            <a:endParaRPr lang="en-US" altLang="zh-CN" sz="2400" b="0" dirty="0">
              <a:solidFill>
                <a:srgbClr val="000000"/>
              </a:solidFill>
            </a:endParaRPr>
          </a:p>
          <a:p>
            <a:pPr marL="342900" lvl="1">
              <a:spcBef>
                <a:spcPct val="0"/>
              </a:spcBef>
              <a:defRPr/>
            </a:pPr>
            <a:r>
              <a:rPr lang="en-US" altLang="zh-CN" sz="2400" b="0" dirty="0">
                <a:solidFill>
                  <a:srgbClr val="000000"/>
                </a:solidFill>
              </a:rPr>
              <a:t>int </a:t>
            </a:r>
            <a:r>
              <a:rPr lang="en-US" altLang="zh-CN" sz="2400" b="0" dirty="0" err="1">
                <a:solidFill>
                  <a:srgbClr val="000000"/>
                </a:solidFill>
              </a:rPr>
              <a:t>unsetenv</a:t>
            </a:r>
            <a:r>
              <a:rPr lang="en-US" altLang="zh-CN" sz="2400" b="0" dirty="0">
                <a:solidFill>
                  <a:srgbClr val="000000"/>
                </a:solidFill>
              </a:rPr>
              <a:t>(const char* name);</a:t>
            </a:r>
            <a:r>
              <a:rPr lang="zh-CN" altLang="en-US" sz="2400" b="0" dirty="0">
                <a:solidFill>
                  <a:srgbClr val="000000"/>
                </a:solidFill>
              </a:rPr>
              <a:t> </a:t>
            </a:r>
            <a:endParaRPr lang="en-US" altLang="zh-CN" sz="2400" b="0" dirty="0">
              <a:solidFill>
                <a:srgbClr val="000000"/>
              </a:solidFill>
            </a:endParaRPr>
          </a:p>
          <a:p>
            <a:pPr marL="342900" lvl="1">
              <a:spcBef>
                <a:spcPct val="0"/>
              </a:spcBef>
              <a:defRPr/>
            </a:pPr>
            <a:r>
              <a:rPr lang="zh-CN" altLang="en-US" sz="2400" b="0" dirty="0">
                <a:solidFill>
                  <a:srgbClr val="000000"/>
                </a:solidFill>
              </a:rPr>
              <a:t>删除指定的环境变量字符串</a:t>
            </a:r>
          </a:p>
          <a:p>
            <a:pPr marL="42863">
              <a:spcBef>
                <a:spcPct val="0"/>
              </a:spcBef>
              <a:defRPr/>
            </a:pPr>
            <a:endParaRPr lang="zh-CN" altLang="en-US" dirty="0">
              <a:solidFill>
                <a:srgbClr val="000000"/>
              </a:solidFill>
            </a:endParaRPr>
          </a:p>
        </p:txBody>
      </p:sp>
      <p:sp>
        <p:nvSpPr>
          <p:cNvPr id="3" name="标题 2">
            <a:extLst>
              <a:ext uri="{FF2B5EF4-FFF2-40B4-BE49-F238E27FC236}">
                <a16:creationId xmlns:a16="http://schemas.microsoft.com/office/drawing/2014/main" id="{E717140C-36E0-4B0C-9849-5332EA12EEFD}"/>
              </a:ext>
            </a:extLst>
          </p:cNvPr>
          <p:cNvSpPr>
            <a:spLocks noGrp="1"/>
          </p:cNvSpPr>
          <p:nvPr>
            <p:ph type="title"/>
          </p:nvPr>
        </p:nvSpPr>
        <p:spPr/>
        <p:txBody>
          <a:bodyPr/>
          <a:lstStyle/>
          <a:p>
            <a:pPr>
              <a:defRPr/>
            </a:pPr>
            <a:r>
              <a:rPr lang="en-US" altLang="zh-CN" dirty="0" err="1">
                <a:latin typeface="宋体" pitchFamily="2" charset="-122"/>
              </a:rPr>
              <a:t>设置环境变量</a:t>
            </a:r>
            <a:endParaRPr lang="zh-CN" altLang="en-US" dirty="0"/>
          </a:p>
        </p:txBody>
      </p:sp>
    </p:spTree>
    <p:extLst>
      <p:ext uri="{BB962C8B-B14F-4D97-AF65-F5344CB8AC3E}">
        <p14:creationId xmlns:p14="http://schemas.microsoft.com/office/powerpoint/2010/main" val="339379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fade">
                                      <p:cBhvr>
                                        <p:cTn id="7" dur="500"/>
                                        <p:tgtEl>
                                          <p:spTgt spid="6656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563">
                                            <p:txEl>
                                              <p:pRg st="1" end="1"/>
                                            </p:txEl>
                                          </p:spTgt>
                                        </p:tgtEl>
                                        <p:attrNameLst>
                                          <p:attrName>style.visibility</p:attrName>
                                        </p:attrNameLst>
                                      </p:cBhvr>
                                      <p:to>
                                        <p:strVal val="visible"/>
                                      </p:to>
                                    </p:set>
                                    <p:animEffect transition="in" filter="fade">
                                      <p:cBhvr>
                                        <p:cTn id="10" dur="500"/>
                                        <p:tgtEl>
                                          <p:spTgt spid="6656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563">
                                            <p:txEl>
                                              <p:pRg st="2" end="2"/>
                                            </p:txEl>
                                          </p:spTgt>
                                        </p:tgtEl>
                                        <p:attrNameLst>
                                          <p:attrName>style.visibility</p:attrName>
                                        </p:attrNameLst>
                                      </p:cBhvr>
                                      <p:to>
                                        <p:strVal val="visible"/>
                                      </p:to>
                                    </p:set>
                                    <p:animEffect transition="in" filter="fade">
                                      <p:cBhvr>
                                        <p:cTn id="13" dur="500"/>
                                        <p:tgtEl>
                                          <p:spTgt spid="6656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563">
                                            <p:txEl>
                                              <p:pRg st="3" end="3"/>
                                            </p:txEl>
                                          </p:spTgt>
                                        </p:tgtEl>
                                        <p:attrNameLst>
                                          <p:attrName>style.visibility</p:attrName>
                                        </p:attrNameLst>
                                      </p:cBhvr>
                                      <p:to>
                                        <p:strVal val="visible"/>
                                      </p:to>
                                    </p:set>
                                    <p:animEffect transition="in" filter="fade">
                                      <p:cBhvr>
                                        <p:cTn id="16" dur="500"/>
                                        <p:tgtEl>
                                          <p:spTgt spid="6656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563">
                                            <p:txEl>
                                              <p:pRg st="4" end="4"/>
                                            </p:txEl>
                                          </p:spTgt>
                                        </p:tgtEl>
                                        <p:attrNameLst>
                                          <p:attrName>style.visibility</p:attrName>
                                        </p:attrNameLst>
                                      </p:cBhvr>
                                      <p:to>
                                        <p:strVal val="visible"/>
                                      </p:to>
                                    </p:set>
                                    <p:animEffect transition="in" filter="fade">
                                      <p:cBhvr>
                                        <p:cTn id="19" dur="500"/>
                                        <p:tgtEl>
                                          <p:spTgt spid="6656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563">
                                            <p:txEl>
                                              <p:pRg st="5" end="5"/>
                                            </p:txEl>
                                          </p:spTgt>
                                        </p:tgtEl>
                                        <p:attrNameLst>
                                          <p:attrName>style.visibility</p:attrName>
                                        </p:attrNameLst>
                                      </p:cBhvr>
                                      <p:to>
                                        <p:strVal val="visible"/>
                                      </p:to>
                                    </p:set>
                                    <p:animEffect transition="in" filter="fade">
                                      <p:cBhvr>
                                        <p:cTn id="22" dur="500"/>
                                        <p:tgtEl>
                                          <p:spTgt spid="6656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563">
                                            <p:txEl>
                                              <p:pRg st="6" end="6"/>
                                            </p:txEl>
                                          </p:spTgt>
                                        </p:tgtEl>
                                        <p:attrNameLst>
                                          <p:attrName>style.visibility</p:attrName>
                                        </p:attrNameLst>
                                      </p:cBhvr>
                                      <p:to>
                                        <p:strVal val="visible"/>
                                      </p:to>
                                    </p:set>
                                    <p:animEffect transition="in" filter="fade">
                                      <p:cBhvr>
                                        <p:cTn id="27" dur="500"/>
                                        <p:tgtEl>
                                          <p:spTgt spid="6656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563">
                                            <p:txEl>
                                              <p:pRg st="7" end="7"/>
                                            </p:txEl>
                                          </p:spTgt>
                                        </p:tgtEl>
                                        <p:attrNameLst>
                                          <p:attrName>style.visibility</p:attrName>
                                        </p:attrNameLst>
                                      </p:cBhvr>
                                      <p:to>
                                        <p:strVal val="visible"/>
                                      </p:to>
                                    </p:set>
                                    <p:animEffect transition="in" filter="fade">
                                      <p:cBhvr>
                                        <p:cTn id="32" dur="500"/>
                                        <p:tgtEl>
                                          <p:spTgt spid="6656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563">
                                            <p:txEl>
                                              <p:pRg st="8" end="8"/>
                                            </p:txEl>
                                          </p:spTgt>
                                        </p:tgtEl>
                                        <p:attrNameLst>
                                          <p:attrName>style.visibility</p:attrName>
                                        </p:attrNameLst>
                                      </p:cBhvr>
                                      <p:to>
                                        <p:strVal val="visible"/>
                                      </p:to>
                                    </p:set>
                                    <p:animEffect transition="in" filter="fade">
                                      <p:cBhvr>
                                        <p:cTn id="35" dur="500"/>
                                        <p:tgtEl>
                                          <p:spTgt spid="6656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6563">
                                            <p:txEl>
                                              <p:pRg st="9" end="9"/>
                                            </p:txEl>
                                          </p:spTgt>
                                        </p:tgtEl>
                                        <p:attrNameLst>
                                          <p:attrName>style.visibility</p:attrName>
                                        </p:attrNameLst>
                                      </p:cBhvr>
                                      <p:to>
                                        <p:strVal val="visible"/>
                                      </p:to>
                                    </p:set>
                                    <p:animEffect transition="in" filter="fade">
                                      <p:cBhvr>
                                        <p:cTn id="38" dur="500"/>
                                        <p:tgtEl>
                                          <p:spTgt spid="6656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6563">
                                            <p:txEl>
                                              <p:pRg st="10" end="10"/>
                                            </p:txEl>
                                          </p:spTgt>
                                        </p:tgtEl>
                                        <p:attrNameLst>
                                          <p:attrName>style.visibility</p:attrName>
                                        </p:attrNameLst>
                                      </p:cBhvr>
                                      <p:to>
                                        <p:strVal val="visible"/>
                                      </p:to>
                                    </p:set>
                                    <p:animEffect transition="in" filter="fade">
                                      <p:cBhvr>
                                        <p:cTn id="41" dur="500"/>
                                        <p:tgtEl>
                                          <p:spTgt spid="6656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2A7372C2-FB19-4E91-9F47-8C6129D959B7}"/>
              </a:ext>
            </a:extLst>
          </p:cNvPr>
          <p:cNvSpPr>
            <a:spLocks noGrp="1" noChangeArrowheads="1"/>
          </p:cNvSpPr>
          <p:nvPr>
            <p:ph idx="1"/>
          </p:nvPr>
        </p:nvSpPr>
        <p:spPr/>
        <p:txBody>
          <a:bodyPr lIns="0" tIns="10972" rIns="0" bIns="0">
            <a:normAutofit/>
          </a:bodyPr>
          <a:lstStyle/>
          <a:p>
            <a:pPr marL="57150">
              <a:lnSpc>
                <a:spcPct val="120000"/>
              </a:lnSpc>
              <a:spcBef>
                <a:spcPct val="0"/>
              </a:spcBef>
              <a:defRPr/>
            </a:pPr>
            <a:r>
              <a:rPr lang="zh-CN" altLang="en-US" sz="2800" dirty="0">
                <a:solidFill>
                  <a:srgbClr val="000000"/>
                </a:solidFill>
                <a:latin typeface="+mj-ea"/>
                <a:ea typeface="+mj-ea"/>
              </a:rPr>
              <a:t>子进程是父进程的副本</a:t>
            </a:r>
          </a:p>
          <a:p>
            <a:pPr marL="457200" lvl="1">
              <a:lnSpc>
                <a:spcPct val="120000"/>
              </a:lnSpc>
              <a:spcBef>
                <a:spcPct val="0"/>
              </a:spcBef>
              <a:defRPr/>
            </a:pPr>
            <a:r>
              <a:rPr lang="zh-CN" altLang="en-US" sz="2400" b="0" dirty="0">
                <a:solidFill>
                  <a:srgbClr val="000000"/>
                </a:solidFill>
              </a:rPr>
              <a:t>子进程复制</a:t>
            </a:r>
            <a:r>
              <a:rPr lang="en-US" altLang="zh-CN" sz="2400" b="0" dirty="0">
                <a:solidFill>
                  <a:srgbClr val="000000"/>
                </a:solidFill>
              </a:rPr>
              <a:t>/</a:t>
            </a:r>
            <a:r>
              <a:rPr lang="zh-CN" altLang="en-US" sz="2400" b="0" dirty="0">
                <a:solidFill>
                  <a:srgbClr val="000000"/>
                </a:solidFill>
              </a:rPr>
              <a:t>拷贝父进程的</a:t>
            </a:r>
            <a:r>
              <a:rPr lang="en-US" altLang="zh-CN" sz="2400" b="0" dirty="0">
                <a:solidFill>
                  <a:srgbClr val="000000"/>
                </a:solidFill>
              </a:rPr>
              <a:t>PCB</a:t>
            </a:r>
            <a:r>
              <a:rPr lang="zh-CN" altLang="en-US" sz="2400" b="0" dirty="0">
                <a:solidFill>
                  <a:srgbClr val="000000"/>
                </a:solidFill>
              </a:rPr>
              <a:t>、用户空间（数据段、堆和栈）</a:t>
            </a:r>
          </a:p>
          <a:p>
            <a:pPr marL="457200" lvl="1">
              <a:lnSpc>
                <a:spcPct val="120000"/>
              </a:lnSpc>
              <a:spcBef>
                <a:spcPct val="0"/>
              </a:spcBef>
              <a:defRPr/>
            </a:pPr>
            <a:r>
              <a:rPr lang="zh-CN" altLang="en-US" sz="2400" b="0" dirty="0">
                <a:solidFill>
                  <a:srgbClr val="000000"/>
                </a:solidFill>
              </a:rPr>
              <a:t>父子进程共享正文段（只读）</a:t>
            </a:r>
            <a:endParaRPr lang="en-US" altLang="zh-CN" sz="2400" b="0" dirty="0">
              <a:solidFill>
                <a:srgbClr val="000000"/>
              </a:solidFill>
            </a:endParaRPr>
          </a:p>
          <a:p>
            <a:pPr marL="57150" algn="just">
              <a:lnSpc>
                <a:spcPct val="120000"/>
              </a:lnSpc>
              <a:spcBef>
                <a:spcPct val="0"/>
              </a:spcBef>
              <a:defRPr/>
            </a:pPr>
            <a:r>
              <a:rPr lang="zh-CN" altLang="en-US" kern="1200" dirty="0">
                <a:solidFill>
                  <a:srgbClr val="000000"/>
                </a:solidFill>
                <a:latin typeface="+mj-ea"/>
                <a:ea typeface="+mj-ea"/>
              </a:rPr>
              <a:t>父进程继续执行</a:t>
            </a:r>
            <a:r>
              <a:rPr lang="en-US" altLang="zh-CN" kern="1200" dirty="0">
                <a:solidFill>
                  <a:srgbClr val="000000"/>
                </a:solidFill>
                <a:latin typeface="+mj-ea"/>
                <a:ea typeface="+mj-ea"/>
              </a:rPr>
              <a:t>fork</a:t>
            </a:r>
            <a:r>
              <a:rPr lang="zh-CN" altLang="en-US" kern="1200" dirty="0">
                <a:solidFill>
                  <a:srgbClr val="000000"/>
                </a:solidFill>
                <a:latin typeface="+mj-ea"/>
                <a:ea typeface="+mj-ea"/>
              </a:rPr>
              <a:t>函数调用之后的代码</a:t>
            </a:r>
            <a:endParaRPr lang="en-US" altLang="zh-CN" kern="1200" dirty="0">
              <a:solidFill>
                <a:srgbClr val="000000"/>
              </a:solidFill>
              <a:latin typeface="+mj-ea"/>
              <a:ea typeface="+mj-ea"/>
            </a:endParaRPr>
          </a:p>
          <a:p>
            <a:pPr marL="0" indent="0" algn="just">
              <a:lnSpc>
                <a:spcPct val="120000"/>
              </a:lnSpc>
              <a:spcBef>
                <a:spcPct val="0"/>
              </a:spcBef>
              <a:buNone/>
              <a:defRPr/>
            </a:pPr>
            <a:r>
              <a:rPr lang="zh-CN" altLang="en-US" kern="1200" dirty="0">
                <a:solidFill>
                  <a:srgbClr val="000000"/>
                </a:solidFill>
                <a:latin typeface="+mj-ea"/>
                <a:ea typeface="+mj-ea"/>
              </a:rPr>
              <a:t>，子进程也从</a:t>
            </a:r>
            <a:r>
              <a:rPr lang="en-US" altLang="zh-CN" kern="1200" dirty="0">
                <a:solidFill>
                  <a:srgbClr val="000000"/>
                </a:solidFill>
                <a:latin typeface="+mj-ea"/>
                <a:ea typeface="+mj-ea"/>
              </a:rPr>
              <a:t>fork</a:t>
            </a:r>
            <a:r>
              <a:rPr lang="zh-CN" altLang="en-US" kern="1200" dirty="0">
                <a:solidFill>
                  <a:srgbClr val="000000"/>
                </a:solidFill>
                <a:latin typeface="+mj-ea"/>
                <a:ea typeface="+mj-ea"/>
              </a:rPr>
              <a:t>函数调用之后的代码开始执行</a:t>
            </a:r>
          </a:p>
          <a:p>
            <a:pPr marL="57150" algn="just">
              <a:lnSpc>
                <a:spcPct val="120000"/>
              </a:lnSpc>
              <a:spcBef>
                <a:spcPct val="0"/>
              </a:spcBef>
              <a:defRPr/>
            </a:pPr>
            <a:r>
              <a:rPr lang="zh-CN" altLang="en-US" kern="1200" dirty="0">
                <a:solidFill>
                  <a:srgbClr val="000000"/>
                </a:solidFill>
                <a:latin typeface="+mj-ea"/>
                <a:ea typeface="+mj-ea"/>
              </a:rPr>
              <a:t>为了提高效率，</a:t>
            </a:r>
            <a:r>
              <a:rPr lang="en-US" altLang="zh-CN" kern="1200" dirty="0">
                <a:solidFill>
                  <a:srgbClr val="000000"/>
                </a:solidFill>
                <a:latin typeface="+mj-ea"/>
                <a:ea typeface="+mj-ea"/>
              </a:rPr>
              <a:t>fork</a:t>
            </a:r>
            <a:r>
              <a:rPr lang="zh-CN" altLang="en-US" dirty="0">
                <a:solidFill>
                  <a:srgbClr val="000000"/>
                </a:solidFill>
                <a:latin typeface="+mj-ea"/>
                <a:ea typeface="+mj-ea"/>
              </a:rPr>
              <a:t>后并不立即</a:t>
            </a:r>
            <a:r>
              <a:rPr lang="zh-CN" altLang="en-US" kern="1200" dirty="0">
                <a:solidFill>
                  <a:srgbClr val="000000"/>
                </a:solidFill>
                <a:latin typeface="+mj-ea"/>
                <a:ea typeface="+mj-ea"/>
              </a:rPr>
              <a:t>复制父进程数据段、堆和栈，采用了写时复制机制（</a:t>
            </a:r>
            <a:r>
              <a:rPr lang="en-US" altLang="zh-CN" kern="1200" dirty="0">
                <a:solidFill>
                  <a:srgbClr val="000000"/>
                </a:solidFill>
                <a:latin typeface="+mj-ea"/>
                <a:ea typeface="+mj-ea"/>
              </a:rPr>
              <a:t>Copy-On-Write</a:t>
            </a:r>
            <a:r>
              <a:rPr lang="zh-CN" altLang="en-US" kern="1200" dirty="0">
                <a:solidFill>
                  <a:srgbClr val="000000"/>
                </a:solidFill>
                <a:latin typeface="+mj-ea"/>
                <a:ea typeface="+mj-ea"/>
              </a:rPr>
              <a:t>）</a:t>
            </a:r>
          </a:p>
          <a:p>
            <a:pPr marL="457200" lvl="1">
              <a:lnSpc>
                <a:spcPct val="120000"/>
              </a:lnSpc>
              <a:spcBef>
                <a:spcPct val="0"/>
              </a:spcBef>
              <a:defRPr/>
            </a:pPr>
            <a:r>
              <a:rPr lang="zh-CN" altLang="en-US" sz="2400" b="0" dirty="0">
                <a:solidFill>
                  <a:srgbClr val="000000"/>
                </a:solidFill>
              </a:rPr>
              <a:t>当父子进程任意之一要修改数据段、堆、栈时，进行复制操作，并且仅复制修改区域</a:t>
            </a:r>
          </a:p>
        </p:txBody>
      </p:sp>
      <p:sp>
        <p:nvSpPr>
          <p:cNvPr id="3" name="标题 2">
            <a:extLst>
              <a:ext uri="{FF2B5EF4-FFF2-40B4-BE49-F238E27FC236}">
                <a16:creationId xmlns:a16="http://schemas.microsoft.com/office/drawing/2014/main" id="{130695B7-5739-476B-8419-9227451BC5A8}"/>
              </a:ext>
            </a:extLst>
          </p:cNvPr>
          <p:cNvSpPr>
            <a:spLocks noGrp="1"/>
          </p:cNvSpPr>
          <p:nvPr>
            <p:ph type="title"/>
          </p:nvPr>
        </p:nvSpPr>
        <p:spPr/>
        <p:txBody>
          <a:bodyPr/>
          <a:lstStyle/>
          <a:p>
            <a:pPr>
              <a:defRPr/>
            </a:pPr>
            <a:r>
              <a:rPr lang="en-US" altLang="zh-CN" dirty="0"/>
              <a:t>fork</a:t>
            </a:r>
            <a:r>
              <a:rPr lang="zh-CN" altLang="en-US" dirty="0"/>
              <a:t>函数工作流程</a:t>
            </a:r>
          </a:p>
        </p:txBody>
      </p:sp>
    </p:spTree>
    <p:extLst>
      <p:ext uri="{BB962C8B-B14F-4D97-AF65-F5344CB8AC3E}">
        <p14:creationId xmlns:p14="http://schemas.microsoft.com/office/powerpoint/2010/main" val="382839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3730">
                                            <p:txEl>
                                              <p:pRg st="1" end="1"/>
                                            </p:txEl>
                                          </p:spTgt>
                                        </p:tgtEl>
                                        <p:attrNameLst>
                                          <p:attrName>style.visibility</p:attrName>
                                        </p:attrNameLst>
                                      </p:cBhvr>
                                      <p:to>
                                        <p:strVal val="visible"/>
                                      </p:to>
                                    </p:set>
                                    <p:anim calcmode="lin" valueType="num">
                                      <p:cBhvr additive="base">
                                        <p:cTn id="13" dur="500" fill="hold"/>
                                        <p:tgtEl>
                                          <p:spTgt spid="737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730">
                                            <p:txEl>
                                              <p:pRg st="2" end="2"/>
                                            </p:txEl>
                                          </p:spTgt>
                                        </p:tgtEl>
                                        <p:attrNameLst>
                                          <p:attrName>style.visibility</p:attrName>
                                        </p:attrNameLst>
                                      </p:cBhvr>
                                      <p:to>
                                        <p:strVal val="visible"/>
                                      </p:to>
                                    </p:set>
                                    <p:anim calcmode="lin" valueType="num">
                                      <p:cBhvr additive="base">
                                        <p:cTn id="19" dur="500" fill="hold"/>
                                        <p:tgtEl>
                                          <p:spTgt spid="737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3730">
                                            <p:txEl>
                                              <p:pRg st="3" end="3"/>
                                            </p:txEl>
                                          </p:spTgt>
                                        </p:tgtEl>
                                        <p:attrNameLst>
                                          <p:attrName>style.visibility</p:attrName>
                                        </p:attrNameLst>
                                      </p:cBhvr>
                                      <p:to>
                                        <p:strVal val="visible"/>
                                      </p:to>
                                    </p:set>
                                    <p:anim calcmode="lin" valueType="num">
                                      <p:cBhvr additive="base">
                                        <p:cTn id="25"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3730">
                                            <p:txEl>
                                              <p:pRg st="4" end="4"/>
                                            </p:txEl>
                                          </p:spTgt>
                                        </p:tgtEl>
                                        <p:attrNameLst>
                                          <p:attrName>style.visibility</p:attrName>
                                        </p:attrNameLst>
                                      </p:cBhvr>
                                      <p:to>
                                        <p:strVal val="visible"/>
                                      </p:to>
                                    </p:set>
                                    <p:anim calcmode="lin" valueType="num">
                                      <p:cBhvr additive="base">
                                        <p:cTn id="31" dur="500" fill="hold"/>
                                        <p:tgtEl>
                                          <p:spTgt spid="7373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7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3730">
                                            <p:txEl>
                                              <p:pRg st="5" end="5"/>
                                            </p:txEl>
                                          </p:spTgt>
                                        </p:tgtEl>
                                        <p:attrNameLst>
                                          <p:attrName>style.visibility</p:attrName>
                                        </p:attrNameLst>
                                      </p:cBhvr>
                                      <p:to>
                                        <p:strVal val="visible"/>
                                      </p:to>
                                    </p:set>
                                    <p:anim calcmode="lin" valueType="num">
                                      <p:cBhvr additive="base">
                                        <p:cTn id="37" dur="500" fill="hold"/>
                                        <p:tgtEl>
                                          <p:spTgt spid="7373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73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3730">
                                            <p:txEl>
                                              <p:pRg st="6" end="6"/>
                                            </p:txEl>
                                          </p:spTgt>
                                        </p:tgtEl>
                                        <p:attrNameLst>
                                          <p:attrName>style.visibility</p:attrName>
                                        </p:attrNameLst>
                                      </p:cBhvr>
                                      <p:to>
                                        <p:strVal val="visible"/>
                                      </p:to>
                                    </p:set>
                                    <p:anim calcmode="lin" valueType="num">
                                      <p:cBhvr additive="base">
                                        <p:cTn id="43" dur="500" fill="hold"/>
                                        <p:tgtEl>
                                          <p:spTgt spid="7373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73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a:extLst>
              <a:ext uri="{FF2B5EF4-FFF2-40B4-BE49-F238E27FC236}">
                <a16:creationId xmlns:a16="http://schemas.microsoft.com/office/drawing/2014/main" id="{A0F6DF15-0515-4D43-8BC9-C34EB84FAB6C}"/>
              </a:ext>
            </a:extLst>
          </p:cNvPr>
          <p:cNvSpPr>
            <a:spLocks noGrp="1" noChangeArrowheads="1"/>
          </p:cNvSpPr>
          <p:nvPr>
            <p:ph type="title"/>
          </p:nvPr>
        </p:nvSpPr>
        <p:spPr/>
        <p:txBody>
          <a:bodyPr/>
          <a:lstStyle/>
          <a:p>
            <a:pPr>
              <a:defRPr/>
            </a:pPr>
            <a:r>
              <a:rPr lang="en-US" altLang="zh-CN" sz="3600" dirty="0"/>
              <a:t>fork</a:t>
            </a:r>
            <a:r>
              <a:rPr lang="zh-CN" altLang="en-US" sz="3600" dirty="0"/>
              <a:t>函数工作流程</a:t>
            </a:r>
          </a:p>
        </p:txBody>
      </p:sp>
      <p:sp>
        <p:nvSpPr>
          <p:cNvPr id="64514" name="灯片编号占位符 3">
            <a:extLst>
              <a:ext uri="{FF2B5EF4-FFF2-40B4-BE49-F238E27FC236}">
                <a16:creationId xmlns:a16="http://schemas.microsoft.com/office/drawing/2014/main" id="{47D7AEAD-A2B6-4605-9E2B-333442348E46}"/>
              </a:ext>
            </a:extLst>
          </p:cNvPr>
          <p:cNvSpPr>
            <a:spLocks noGrp="1"/>
          </p:cNvSpPr>
          <p:nvPr>
            <p:ph type="sldNum" sz="quarter" idx="4294967295"/>
          </p:nvPr>
        </p:nvSpPr>
        <p:spPr bwMode="auto">
          <a:xfrm>
            <a:off x="8077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a:spcBef>
                <a:spcPct val="0"/>
              </a:spcBef>
              <a:buFont typeface="Arial" panose="020B0604020202020204" pitchFamily="34" charset="0"/>
              <a:buNone/>
            </a:pPr>
            <a:fld id="{E57BB640-1495-455B-9850-41D54DB247B4}" type="slidenum">
              <a:rPr lang="zh-CN" altLang="en-US" smtClean="0"/>
              <a:pPr algn="l">
                <a:spcBef>
                  <a:spcPct val="0"/>
                </a:spcBef>
                <a:buFont typeface="Arial" panose="020B0604020202020204" pitchFamily="34" charset="0"/>
                <a:buNone/>
              </a:pPr>
              <a:t>117</a:t>
            </a:fld>
            <a:endParaRPr lang="en-US" altLang="ko-KR"/>
          </a:p>
        </p:txBody>
      </p:sp>
      <p:pic>
        <p:nvPicPr>
          <p:cNvPr id="64516" name="图片 2">
            <a:extLst>
              <a:ext uri="{FF2B5EF4-FFF2-40B4-BE49-F238E27FC236}">
                <a16:creationId xmlns:a16="http://schemas.microsoft.com/office/drawing/2014/main" id="{E48B3C09-83EE-42B2-A09A-EC9809CFD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6" y="2860675"/>
            <a:ext cx="90138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a:extLst>
              <a:ext uri="{FF2B5EF4-FFF2-40B4-BE49-F238E27FC236}">
                <a16:creationId xmlns:a16="http://schemas.microsoft.com/office/drawing/2014/main" id="{E607DE0F-C812-4500-9E05-3796F0150E0C}"/>
              </a:ext>
            </a:extLst>
          </p:cNvPr>
          <p:cNvSpPr txBox="1">
            <a:spLocks noChangeArrowheads="1"/>
          </p:cNvSpPr>
          <p:nvPr/>
        </p:nvSpPr>
        <p:spPr bwMode="auto">
          <a:xfrm>
            <a:off x="1774825" y="1655764"/>
            <a:ext cx="3875088" cy="954087"/>
          </a:xfrm>
          <a:prstGeom prst="rect">
            <a:avLst/>
          </a:prstGeom>
          <a:noFill/>
          <a:ln w="9525">
            <a:noFill/>
            <a:miter lim="800000"/>
            <a:headEnd/>
            <a:tailEnd/>
          </a:ln>
          <a:effectLst/>
        </p:spPr>
        <p:txBody>
          <a:bodyPr>
            <a:spAutoFit/>
          </a:bodyPr>
          <a:lstStyle/>
          <a:p>
            <a:pPr>
              <a:buFont typeface="Wingdings" pitchFamily="2" charset="2"/>
              <a:buNone/>
              <a:defRPr/>
            </a:pPr>
            <a:r>
              <a:rPr lang="en-US" altLang="zh-CN" sz="2800" dirty="0">
                <a:effectLst>
                  <a:outerShdw blurRad="38100" dist="38100" dir="2700000" algn="tl">
                    <a:srgbClr val="C0C0C0"/>
                  </a:outerShdw>
                </a:effectLst>
                <a:latin typeface="Arial" charset="0"/>
              </a:rPr>
              <a:t>1. </a:t>
            </a:r>
            <a:r>
              <a:rPr lang="zh-CN" altLang="en-US" sz="2800" dirty="0">
                <a:effectLst>
                  <a:outerShdw blurRad="38100" dist="38100" dir="2700000" algn="tl">
                    <a:srgbClr val="C0C0C0"/>
                  </a:outerShdw>
                </a:effectLst>
                <a:latin typeface="Arial" charset="0"/>
              </a:rPr>
              <a:t>父子进程均无写操作时</a:t>
            </a:r>
          </a:p>
        </p:txBody>
      </p:sp>
      <p:sp>
        <p:nvSpPr>
          <p:cNvPr id="10" name="Text Box 6">
            <a:extLst>
              <a:ext uri="{FF2B5EF4-FFF2-40B4-BE49-F238E27FC236}">
                <a16:creationId xmlns:a16="http://schemas.microsoft.com/office/drawing/2014/main" id="{E1366DAA-620D-4E54-A70E-42F3D1280DB3}"/>
              </a:ext>
            </a:extLst>
          </p:cNvPr>
          <p:cNvSpPr txBox="1">
            <a:spLocks noChangeArrowheads="1"/>
          </p:cNvSpPr>
          <p:nvPr/>
        </p:nvSpPr>
        <p:spPr bwMode="auto">
          <a:xfrm>
            <a:off x="6167438" y="1268414"/>
            <a:ext cx="4392612" cy="1570037"/>
          </a:xfrm>
          <a:prstGeom prst="rect">
            <a:avLst/>
          </a:prstGeom>
          <a:noFill/>
          <a:ln w="9525">
            <a:noFill/>
            <a:miter lim="800000"/>
            <a:headEnd/>
            <a:tailEnd/>
          </a:ln>
          <a:effectLst/>
        </p:spPr>
        <p:txBody>
          <a:bodyPr>
            <a:spAutoFit/>
          </a:bodyPr>
          <a:lstStyle/>
          <a:p>
            <a:pPr>
              <a:spcBef>
                <a:spcPct val="50000"/>
              </a:spcBef>
              <a:buFont typeface="Arial" charset="0"/>
              <a:buNone/>
              <a:defRPr/>
            </a:pPr>
            <a:r>
              <a:rPr lang="en-US" altLang="zh-CN" sz="2400" dirty="0">
                <a:effectLst>
                  <a:outerShdw blurRad="38100" dist="38100" dir="2700000" algn="tl">
                    <a:srgbClr val="C0C0C0"/>
                  </a:outerShdw>
                </a:effectLst>
                <a:latin typeface="Arial" charset="0"/>
              </a:rPr>
              <a:t>2. </a:t>
            </a:r>
            <a:r>
              <a:rPr lang="zh-CN" altLang="en-US" sz="2400" dirty="0">
                <a:effectLst>
                  <a:outerShdw blurRad="38100" dist="38100" dir="2700000" algn="tl">
                    <a:srgbClr val="C0C0C0"/>
                  </a:outerShdw>
                </a:effectLst>
                <a:latin typeface="Arial" charset="0"/>
              </a:rPr>
              <a:t>父进程或者子进程对数据有修改操作时，子进程或父进程将新产生一份进程的数据拷贝，然后再修改</a:t>
            </a:r>
          </a:p>
        </p:txBody>
      </p:sp>
    </p:spTree>
    <p:extLst>
      <p:ext uri="{BB962C8B-B14F-4D97-AF65-F5344CB8AC3E}">
        <p14:creationId xmlns:p14="http://schemas.microsoft.com/office/powerpoint/2010/main" val="165569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DAFE97DB-F313-4105-A21D-A583B8A11052}"/>
              </a:ext>
            </a:extLst>
          </p:cNvPr>
          <p:cNvSpPr>
            <a:spLocks noGrp="1" noChangeArrowheads="1"/>
          </p:cNvSpPr>
          <p:nvPr>
            <p:ph idx="1"/>
          </p:nvPr>
        </p:nvSpPr>
        <p:spPr>
          <a:xfrm>
            <a:off x="2236178" y="1311573"/>
            <a:ext cx="3859822" cy="5157643"/>
          </a:xfrm>
          <a:solidFill>
            <a:schemeClr val="accent3">
              <a:lumMod val="40000"/>
              <a:lumOff val="60000"/>
            </a:schemeClr>
          </a:solidFill>
          <a:ln>
            <a:solidFill>
              <a:schemeClr val="tx1"/>
            </a:solidFill>
          </a:ln>
          <a:effectLst>
            <a:outerShdw dist="53882" dir="2700000" algn="ctr" rotWithShape="0">
              <a:schemeClr val="bg2"/>
            </a:outerShdw>
          </a:effectLst>
        </p:spPr>
        <p:txBody>
          <a:bodyPr>
            <a:noAutofit/>
          </a:bodyPr>
          <a:lstStyle/>
          <a:p>
            <a:pPr eaLnBrk="1" hangingPunct="1">
              <a:defRPr/>
            </a:pPr>
            <a:r>
              <a:rPr lang="zh-CN" altLang="en-US" dirty="0">
                <a:latin typeface="+mj-ea"/>
                <a:ea typeface="+mj-ea"/>
              </a:rPr>
              <a:t>父子进程相同</a:t>
            </a:r>
          </a:p>
          <a:p>
            <a:pPr lvl="1" eaLnBrk="1" hangingPunct="1">
              <a:defRPr/>
            </a:pPr>
            <a:r>
              <a:rPr lang="zh-CN" altLang="en-US" dirty="0">
                <a:latin typeface="+mj-ea"/>
                <a:ea typeface="+mj-ea"/>
              </a:rPr>
              <a:t>真实用户</a:t>
            </a:r>
            <a:r>
              <a:rPr lang="en-US" altLang="zh-CN" dirty="0">
                <a:latin typeface="+mj-ea"/>
                <a:ea typeface="+mj-ea"/>
              </a:rPr>
              <a:t>ID</a:t>
            </a:r>
            <a:r>
              <a:rPr lang="zh-CN" altLang="en-US" dirty="0">
                <a:latin typeface="+mj-ea"/>
                <a:ea typeface="+mj-ea"/>
              </a:rPr>
              <a:t>，真实组</a:t>
            </a:r>
            <a:r>
              <a:rPr lang="en-US" altLang="zh-CN" dirty="0">
                <a:latin typeface="+mj-ea"/>
                <a:ea typeface="+mj-ea"/>
              </a:rPr>
              <a:t>ID</a:t>
            </a:r>
          </a:p>
          <a:p>
            <a:pPr lvl="1" eaLnBrk="1" hangingPunct="1">
              <a:defRPr/>
            </a:pPr>
            <a:r>
              <a:rPr lang="zh-CN" altLang="en-US" dirty="0">
                <a:latin typeface="+mj-ea"/>
                <a:ea typeface="+mj-ea"/>
              </a:rPr>
              <a:t>有效用户</a:t>
            </a:r>
            <a:r>
              <a:rPr lang="en-US" altLang="zh-CN" dirty="0">
                <a:latin typeface="+mj-ea"/>
                <a:ea typeface="+mj-ea"/>
              </a:rPr>
              <a:t>ID</a:t>
            </a:r>
            <a:r>
              <a:rPr lang="zh-CN" altLang="en-US" dirty="0">
                <a:latin typeface="+mj-ea"/>
                <a:ea typeface="+mj-ea"/>
              </a:rPr>
              <a:t>，有效组</a:t>
            </a:r>
            <a:r>
              <a:rPr lang="en-US" altLang="zh-CN" dirty="0">
                <a:latin typeface="+mj-ea"/>
                <a:ea typeface="+mj-ea"/>
              </a:rPr>
              <a:t>ID</a:t>
            </a:r>
            <a:endParaRPr lang="zh-CN" altLang="en-US" dirty="0">
              <a:latin typeface="+mj-ea"/>
              <a:ea typeface="+mj-ea"/>
            </a:endParaRPr>
          </a:p>
          <a:p>
            <a:pPr lvl="1" eaLnBrk="1" hangingPunct="1">
              <a:defRPr/>
            </a:pPr>
            <a:r>
              <a:rPr lang="zh-CN" altLang="en-US" dirty="0">
                <a:latin typeface="+mj-ea"/>
                <a:ea typeface="+mj-ea"/>
              </a:rPr>
              <a:t>环境变量</a:t>
            </a:r>
          </a:p>
          <a:p>
            <a:pPr lvl="1" eaLnBrk="1" hangingPunct="1">
              <a:defRPr/>
            </a:pPr>
            <a:r>
              <a:rPr lang="zh-CN" altLang="en-US" dirty="0">
                <a:latin typeface="+mj-ea"/>
                <a:ea typeface="+mj-ea"/>
              </a:rPr>
              <a:t>堆</a:t>
            </a:r>
            <a:endParaRPr lang="en-US" altLang="zh-CN" dirty="0">
              <a:latin typeface="+mj-ea"/>
              <a:ea typeface="+mj-ea"/>
            </a:endParaRPr>
          </a:p>
          <a:p>
            <a:pPr lvl="1" eaLnBrk="1" hangingPunct="1">
              <a:defRPr/>
            </a:pPr>
            <a:r>
              <a:rPr lang="zh-CN" altLang="en-US" dirty="0">
                <a:latin typeface="+mj-ea"/>
                <a:ea typeface="+mj-ea"/>
              </a:rPr>
              <a:t>栈</a:t>
            </a:r>
            <a:endParaRPr lang="en-US" altLang="zh-CN" dirty="0">
              <a:latin typeface="+mj-ea"/>
              <a:ea typeface="+mj-ea"/>
            </a:endParaRPr>
          </a:p>
          <a:p>
            <a:pPr lvl="1" eaLnBrk="1" hangingPunct="1">
              <a:defRPr/>
            </a:pPr>
            <a:r>
              <a:rPr lang="zh-CN" altLang="en-US" dirty="0">
                <a:latin typeface="+mj-ea"/>
                <a:ea typeface="+mj-ea"/>
              </a:rPr>
              <a:t>打开的文件</a:t>
            </a:r>
            <a:endParaRPr lang="en-US" altLang="zh-CN" dirty="0">
              <a:latin typeface="+mj-ea"/>
              <a:ea typeface="+mj-ea"/>
            </a:endParaRPr>
          </a:p>
        </p:txBody>
      </p:sp>
      <p:sp>
        <p:nvSpPr>
          <p:cNvPr id="37890" name="Rectangle 2">
            <a:extLst>
              <a:ext uri="{FF2B5EF4-FFF2-40B4-BE49-F238E27FC236}">
                <a16:creationId xmlns:a16="http://schemas.microsoft.com/office/drawing/2014/main" id="{AC1DD797-14F6-4558-BD94-B25223A6F006}"/>
              </a:ext>
            </a:extLst>
          </p:cNvPr>
          <p:cNvSpPr>
            <a:spLocks noGrp="1" noChangeArrowheads="1"/>
          </p:cNvSpPr>
          <p:nvPr>
            <p:ph type="title"/>
          </p:nvPr>
        </p:nvSpPr>
        <p:spPr/>
        <p:txBody>
          <a:bodyPr/>
          <a:lstStyle/>
          <a:p>
            <a:pPr>
              <a:defRPr/>
            </a:pPr>
            <a:r>
              <a:rPr lang="en-US" altLang="zh-CN" dirty="0"/>
              <a:t>fork</a:t>
            </a:r>
            <a:r>
              <a:rPr lang="zh-CN" altLang="en-US" dirty="0"/>
              <a:t>函数执行后父子进程的主要异同</a:t>
            </a:r>
          </a:p>
        </p:txBody>
      </p:sp>
      <p:sp>
        <p:nvSpPr>
          <p:cNvPr id="37892" name="Rectangle 4">
            <a:extLst>
              <a:ext uri="{FF2B5EF4-FFF2-40B4-BE49-F238E27FC236}">
                <a16:creationId xmlns:a16="http://schemas.microsoft.com/office/drawing/2014/main" id="{7D84D7FF-8739-4B84-8673-8EC8445D067E}"/>
              </a:ext>
            </a:extLst>
          </p:cNvPr>
          <p:cNvSpPr>
            <a:spLocks noChangeArrowheads="1"/>
          </p:cNvSpPr>
          <p:nvPr/>
        </p:nvSpPr>
        <p:spPr bwMode="auto">
          <a:xfrm>
            <a:off x="6329916" y="1311573"/>
            <a:ext cx="3859823" cy="5157643"/>
          </a:xfrm>
          <a:prstGeom prst="rect">
            <a:avLst/>
          </a:prstGeom>
          <a:solidFill>
            <a:schemeClr val="accent5">
              <a:lumMod val="20000"/>
              <a:lumOff val="80000"/>
            </a:schemeClr>
          </a:solidFill>
          <a:ln w="9525" cmpd="sng">
            <a:solidFill>
              <a:schemeClr val="tx1"/>
            </a:solidFill>
            <a:miter lim="800000"/>
            <a:headEnd/>
            <a:tailEnd/>
          </a:ln>
          <a:effectLst>
            <a:outerShdw dist="53882" dir="2700000" algn="ctr" rotWithShape="0">
              <a:schemeClr val="bg2"/>
            </a:outerShdw>
          </a:effectLst>
        </p:spPr>
        <p:txBody>
          <a:bodyPr lIns="61593" tIns="30796" rIns="61593" bIns="30796"/>
          <a:lstStyle/>
          <a:p>
            <a:pPr marL="257175" indent="-257175">
              <a:spcBef>
                <a:spcPct val="20000"/>
              </a:spcBef>
              <a:buFont typeface="Wingdings" pitchFamily="2" charset="2"/>
              <a:buChar char="n"/>
              <a:defRPr/>
            </a:pPr>
            <a:r>
              <a:rPr lang="zh-CN" altLang="en-US" sz="3200" b="1" dirty="0">
                <a:solidFill>
                  <a:srgbClr val="000000"/>
                </a:solidFill>
                <a:latin typeface="+mj-ea"/>
                <a:ea typeface="+mj-ea"/>
              </a:rPr>
              <a:t>父子进程不同</a:t>
            </a:r>
          </a:p>
          <a:p>
            <a:pPr marL="557213" lvl="1" indent="-214313">
              <a:spcBef>
                <a:spcPct val="30000"/>
              </a:spcBef>
              <a:buFont typeface="Wingdings" pitchFamily="2" charset="2"/>
              <a:buChar char="l"/>
              <a:defRPr/>
            </a:pPr>
            <a:r>
              <a:rPr lang="en-US" altLang="zh-CN" sz="2800" b="1" dirty="0">
                <a:solidFill>
                  <a:srgbClr val="000000"/>
                </a:solidFill>
                <a:latin typeface="+mj-ea"/>
                <a:ea typeface="+mj-ea"/>
              </a:rPr>
              <a:t>f</a:t>
            </a:r>
            <a:r>
              <a:rPr lang="en-US" sz="2800" b="1" dirty="0">
                <a:solidFill>
                  <a:srgbClr val="000000"/>
                </a:solidFill>
                <a:latin typeface="+mj-ea"/>
                <a:ea typeface="+mj-ea"/>
              </a:rPr>
              <a:t>ork</a:t>
            </a:r>
            <a:r>
              <a:rPr lang="zh-CN" altLang="en-US" sz="2800" b="1" dirty="0">
                <a:solidFill>
                  <a:srgbClr val="000000"/>
                </a:solidFill>
                <a:latin typeface="+mj-ea"/>
                <a:ea typeface="+mj-ea"/>
              </a:rPr>
              <a:t>的返回值</a:t>
            </a:r>
            <a:endParaRPr lang="en-US" sz="2800" b="1" dirty="0">
              <a:solidFill>
                <a:srgbClr val="000000"/>
              </a:solidFill>
              <a:latin typeface="+mj-ea"/>
              <a:ea typeface="+mj-ea"/>
            </a:endParaRPr>
          </a:p>
          <a:p>
            <a:pPr marL="557213" lvl="1" indent="-214313">
              <a:spcBef>
                <a:spcPct val="30000"/>
              </a:spcBef>
              <a:buFont typeface="Wingdings" pitchFamily="2" charset="2"/>
              <a:buChar char="l"/>
              <a:defRPr/>
            </a:pPr>
            <a:r>
              <a:rPr lang="zh-CN" altLang="en-US" sz="2800" b="1" dirty="0">
                <a:solidFill>
                  <a:srgbClr val="000000"/>
                </a:solidFill>
                <a:latin typeface="+mj-ea"/>
                <a:ea typeface="+mj-ea"/>
              </a:rPr>
              <a:t>进程</a:t>
            </a:r>
            <a:r>
              <a:rPr lang="en-US" altLang="zh-CN" sz="2800" b="1" dirty="0">
                <a:solidFill>
                  <a:srgbClr val="000000"/>
                </a:solidFill>
                <a:latin typeface="+mj-ea"/>
                <a:ea typeface="+mj-ea"/>
              </a:rPr>
              <a:t>ID</a:t>
            </a:r>
            <a:r>
              <a:rPr lang="zh-CN" altLang="en-US" sz="2800" b="1" dirty="0">
                <a:solidFill>
                  <a:srgbClr val="000000"/>
                </a:solidFill>
                <a:latin typeface="+mj-ea"/>
                <a:ea typeface="+mj-ea"/>
              </a:rPr>
              <a:t>及父进程</a:t>
            </a:r>
            <a:r>
              <a:rPr lang="en-US" altLang="zh-CN" sz="2800" b="1" dirty="0">
                <a:solidFill>
                  <a:srgbClr val="000000"/>
                </a:solidFill>
                <a:latin typeface="+mj-ea"/>
                <a:ea typeface="+mj-ea"/>
              </a:rPr>
              <a:t>ID</a:t>
            </a:r>
            <a:endParaRPr lang="zh-CN" altLang="en-US" sz="2800" b="1" dirty="0">
              <a:solidFill>
                <a:srgbClr val="000000"/>
              </a:solidFill>
              <a:latin typeface="+mj-ea"/>
              <a:ea typeface="+mj-ea"/>
            </a:endParaRPr>
          </a:p>
          <a:p>
            <a:pPr marL="342900" lvl="1">
              <a:spcBef>
                <a:spcPct val="30000"/>
              </a:spcBef>
              <a:defRPr/>
            </a:pPr>
            <a:r>
              <a:rPr lang="zh-CN" altLang="en-US" sz="2800" b="1" dirty="0">
                <a:solidFill>
                  <a:srgbClr val="000000"/>
                </a:solidFill>
                <a:latin typeface="+mj-ea"/>
                <a:ea typeface="+mj-ea"/>
              </a:rPr>
              <a:t>子进程的</a:t>
            </a:r>
            <a:r>
              <a:rPr lang="en-US" sz="2800" b="1" dirty="0">
                <a:solidFill>
                  <a:srgbClr val="000000"/>
                </a:solidFill>
                <a:latin typeface="+mj-ea"/>
                <a:ea typeface="+mj-ea"/>
              </a:rPr>
              <a:t> </a:t>
            </a:r>
            <a:r>
              <a:rPr lang="en-US" sz="2800" b="1" dirty="0" err="1">
                <a:solidFill>
                  <a:srgbClr val="000000"/>
                </a:solidFill>
                <a:latin typeface="+mj-ea"/>
                <a:ea typeface="+mj-ea"/>
              </a:rPr>
              <a:t>tms_utime</a:t>
            </a:r>
            <a:r>
              <a:rPr lang="en-US" sz="2800" b="1" dirty="0">
                <a:solidFill>
                  <a:srgbClr val="000000"/>
                </a:solidFill>
                <a:latin typeface="+mj-ea"/>
                <a:ea typeface="+mj-ea"/>
              </a:rPr>
              <a:t>, </a:t>
            </a:r>
            <a:r>
              <a:rPr lang="en-US" sz="2800" b="1" dirty="0" err="1">
                <a:solidFill>
                  <a:srgbClr val="000000"/>
                </a:solidFill>
                <a:latin typeface="+mj-ea"/>
                <a:ea typeface="+mj-ea"/>
              </a:rPr>
              <a:t>tms_stime</a:t>
            </a:r>
            <a:r>
              <a:rPr lang="en-US" sz="2800" b="1" dirty="0">
                <a:solidFill>
                  <a:srgbClr val="000000"/>
                </a:solidFill>
                <a:latin typeface="+mj-ea"/>
                <a:ea typeface="+mj-ea"/>
              </a:rPr>
              <a:t>,</a:t>
            </a:r>
          </a:p>
          <a:p>
            <a:pPr marL="342900" lvl="1">
              <a:spcBef>
                <a:spcPct val="30000"/>
              </a:spcBef>
              <a:defRPr/>
            </a:pPr>
            <a:r>
              <a:rPr lang="en-US" sz="2800" b="1" dirty="0" err="1">
                <a:solidFill>
                  <a:srgbClr val="000000"/>
                </a:solidFill>
                <a:latin typeface="+mj-ea"/>
                <a:ea typeface="+mj-ea"/>
              </a:rPr>
              <a:t>tms_cutime</a:t>
            </a:r>
            <a:r>
              <a:rPr lang="en-US" sz="2800" b="1" dirty="0">
                <a:solidFill>
                  <a:srgbClr val="000000"/>
                </a:solidFill>
                <a:latin typeface="+mj-ea"/>
                <a:ea typeface="+mj-ea"/>
              </a:rPr>
              <a:t>,</a:t>
            </a:r>
          </a:p>
          <a:p>
            <a:pPr marL="342900" lvl="1">
              <a:spcBef>
                <a:spcPct val="30000"/>
              </a:spcBef>
              <a:defRPr/>
            </a:pPr>
            <a:r>
              <a:rPr lang="en-US" sz="2800" b="1" dirty="0" err="1">
                <a:solidFill>
                  <a:srgbClr val="000000"/>
                </a:solidFill>
                <a:latin typeface="+mj-ea"/>
                <a:ea typeface="+mj-ea"/>
              </a:rPr>
              <a:t>tms_ustime</a:t>
            </a:r>
            <a:r>
              <a:rPr lang="zh-CN" altLang="en-US" sz="2800" b="1" dirty="0">
                <a:solidFill>
                  <a:srgbClr val="000000"/>
                </a:solidFill>
                <a:latin typeface="+mj-ea"/>
                <a:ea typeface="+mj-ea"/>
              </a:rPr>
              <a:t>值被设置为</a:t>
            </a:r>
            <a:r>
              <a:rPr lang="en-US" sz="2800" b="1" dirty="0">
                <a:solidFill>
                  <a:srgbClr val="000000"/>
                </a:solidFill>
                <a:latin typeface="+mj-ea"/>
                <a:ea typeface="+mj-ea"/>
              </a:rPr>
              <a:t> 0</a:t>
            </a:r>
            <a:endParaRPr lang="zh-CN" altLang="en-US" sz="2800" b="1" dirty="0">
              <a:solidFill>
                <a:srgbClr val="000000"/>
              </a:solidFill>
              <a:latin typeface="+mj-ea"/>
              <a:ea typeface="+mj-ea"/>
            </a:endParaRPr>
          </a:p>
          <a:p>
            <a:pPr lvl="1" eaLnBrk="1" hangingPunct="1">
              <a:spcBef>
                <a:spcPct val="30000"/>
              </a:spcBef>
              <a:defRPr/>
            </a:pPr>
            <a:endParaRPr lang="en-US" altLang="zh-CN" sz="2800" b="1" dirty="0">
              <a:solidFill>
                <a:srgbClr val="000000"/>
              </a:solidFill>
              <a:effectLst>
                <a:outerShdw blurRad="38100" dist="38100" dir="2700000" algn="tl">
                  <a:srgbClr val="000000"/>
                </a:outerShdw>
              </a:effectLst>
            </a:endParaRPr>
          </a:p>
        </p:txBody>
      </p:sp>
    </p:spTree>
    <p:extLst>
      <p:ext uri="{BB962C8B-B14F-4D97-AF65-F5344CB8AC3E}">
        <p14:creationId xmlns:p14="http://schemas.microsoft.com/office/powerpoint/2010/main" val="474044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 calcmode="lin" valueType="num">
                                      <p:cBhvr additive="base">
                                        <p:cTn id="7"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anim calcmode="lin" valueType="num">
                                      <p:cBhvr additive="base">
                                        <p:cTn id="11"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7891">
                                            <p:txEl>
                                              <p:pRg st="3" end="3"/>
                                            </p:txEl>
                                          </p:spTgt>
                                        </p:tgtEl>
                                        <p:attrNameLst>
                                          <p:attrName>style.visibility</p:attrName>
                                        </p:attrNameLst>
                                      </p:cBhvr>
                                      <p:to>
                                        <p:strVal val="visible"/>
                                      </p:to>
                                    </p:set>
                                    <p:anim calcmode="lin" valueType="num">
                                      <p:cBhvr additive="base">
                                        <p:cTn id="17"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anim calcmode="lin" valueType="num">
                                      <p:cBhvr additive="base">
                                        <p:cTn id="23"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7891">
                                            <p:txEl>
                                              <p:pRg st="5" end="5"/>
                                            </p:txEl>
                                          </p:spTgt>
                                        </p:tgtEl>
                                        <p:attrNameLst>
                                          <p:attrName>style.visibility</p:attrName>
                                        </p:attrNameLst>
                                      </p:cBhvr>
                                      <p:to>
                                        <p:strVal val="visible"/>
                                      </p:to>
                                    </p:set>
                                    <p:anim calcmode="lin" valueType="num">
                                      <p:cBhvr additive="base">
                                        <p:cTn id="29"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37891">
                                            <p:txEl>
                                              <p:pRg st="6" end="6"/>
                                            </p:txEl>
                                          </p:spTgt>
                                        </p:tgtEl>
                                        <p:attrNameLst>
                                          <p:attrName>style.visibility</p:attrName>
                                        </p:attrNameLst>
                                      </p:cBhvr>
                                      <p:to>
                                        <p:strVal val="visible"/>
                                      </p:to>
                                    </p:set>
                                    <p:anim calcmode="lin" valueType="num">
                                      <p:cBhvr additive="base">
                                        <p:cTn id="35" dur="500" fill="hold"/>
                                        <p:tgtEl>
                                          <p:spTgt spid="3789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8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37892">
                                            <p:txEl>
                                              <p:pRg st="1" end="1"/>
                                            </p:txEl>
                                          </p:spTgt>
                                        </p:tgtEl>
                                        <p:attrNameLst>
                                          <p:attrName>style.visibility</p:attrName>
                                        </p:attrNameLst>
                                      </p:cBhvr>
                                      <p:to>
                                        <p:strVal val="visible"/>
                                      </p:to>
                                    </p:set>
                                    <p:anim calcmode="lin" valueType="num">
                                      <p:cBhvr additive="base">
                                        <p:cTn id="41" dur="500" fill="hold"/>
                                        <p:tgtEl>
                                          <p:spTgt spid="37892">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8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37892">
                                            <p:txEl>
                                              <p:pRg st="2" end="2"/>
                                            </p:txEl>
                                          </p:spTgt>
                                        </p:tgtEl>
                                        <p:attrNameLst>
                                          <p:attrName>style.visibility</p:attrName>
                                        </p:attrNameLst>
                                      </p:cBhvr>
                                      <p:to>
                                        <p:strVal val="visible"/>
                                      </p:to>
                                    </p:set>
                                    <p:anim calcmode="lin" valueType="num">
                                      <p:cBhvr additive="base">
                                        <p:cTn id="47" dur="500" fill="hold"/>
                                        <p:tgtEl>
                                          <p:spTgt spid="37892">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78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37892">
                                            <p:txEl>
                                              <p:pRg st="3" end="3"/>
                                            </p:txEl>
                                          </p:spTgt>
                                        </p:tgtEl>
                                        <p:attrNameLst>
                                          <p:attrName>style.visibility</p:attrName>
                                        </p:attrNameLst>
                                      </p:cBhvr>
                                      <p:to>
                                        <p:strVal val="visible"/>
                                      </p:to>
                                    </p:set>
                                    <p:anim calcmode="lin" valueType="num">
                                      <p:cBhvr additive="base">
                                        <p:cTn id="53" dur="500" fill="hold"/>
                                        <p:tgtEl>
                                          <p:spTgt spid="37892">
                                            <p:txEl>
                                              <p:pRg st="3" end="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78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7892">
                                            <p:txEl>
                                              <p:pRg st="4" end="4"/>
                                            </p:txEl>
                                          </p:spTgt>
                                        </p:tgtEl>
                                        <p:attrNameLst>
                                          <p:attrName>style.visibility</p:attrName>
                                        </p:attrNameLst>
                                      </p:cBhvr>
                                      <p:to>
                                        <p:strVal val="visible"/>
                                      </p:to>
                                    </p:set>
                                    <p:anim calcmode="lin" valueType="num">
                                      <p:cBhvr additive="base">
                                        <p:cTn id="59" dur="500" fill="hold"/>
                                        <p:tgtEl>
                                          <p:spTgt spid="37892">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89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7892">
                                            <p:txEl>
                                              <p:pRg st="5" end="5"/>
                                            </p:txEl>
                                          </p:spTgt>
                                        </p:tgtEl>
                                        <p:attrNameLst>
                                          <p:attrName>style.visibility</p:attrName>
                                        </p:attrNameLst>
                                      </p:cBhvr>
                                      <p:to>
                                        <p:strVal val="visible"/>
                                      </p:to>
                                    </p:set>
                                    <p:anim calcmode="lin" valueType="num">
                                      <p:cBhvr additive="base">
                                        <p:cTn id="65" dur="500" fill="hold"/>
                                        <p:tgtEl>
                                          <p:spTgt spid="37892">
                                            <p:txEl>
                                              <p:pRg st="5" end="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789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48E90062-749B-4050-8FD6-3D5619E77110}"/>
              </a:ext>
            </a:extLst>
          </p:cNvPr>
          <p:cNvSpPr>
            <a:spLocks noGrp="1" noChangeArrowheads="1"/>
          </p:cNvSpPr>
          <p:nvPr>
            <p:ph idx="1"/>
          </p:nvPr>
        </p:nvSpPr>
        <p:spPr/>
        <p:txBody>
          <a:bodyPr lIns="0" tIns="10972" rIns="0" bIns="0">
            <a:noAutofit/>
          </a:bodyPr>
          <a:lstStyle/>
          <a:p>
            <a:pPr marL="57150">
              <a:lnSpc>
                <a:spcPct val="120000"/>
              </a:lnSpc>
              <a:spcBef>
                <a:spcPct val="0"/>
              </a:spcBef>
              <a:defRPr/>
            </a:pPr>
            <a:r>
              <a:rPr lang="zh-CN" altLang="en-US" sz="2800" dirty="0">
                <a:solidFill>
                  <a:srgbClr val="000000"/>
                </a:solidFill>
                <a:latin typeface="+mj-ea"/>
                <a:ea typeface="+mj-ea"/>
              </a:rPr>
              <a:t>子进程复制父进程的进程控制块</a:t>
            </a:r>
            <a:endParaRPr lang="en-US" altLang="zh-CN" sz="2800" dirty="0">
              <a:solidFill>
                <a:srgbClr val="000000"/>
              </a:solidFill>
              <a:latin typeface="+mj-ea"/>
              <a:ea typeface="+mj-ea"/>
            </a:endParaRPr>
          </a:p>
          <a:p>
            <a:pPr marL="457200" lvl="1">
              <a:lnSpc>
                <a:spcPct val="120000"/>
              </a:lnSpc>
              <a:spcBef>
                <a:spcPct val="0"/>
              </a:spcBef>
              <a:defRPr/>
            </a:pPr>
            <a:r>
              <a:rPr lang="zh-CN" altLang="en-US" sz="2400" b="0" dirty="0">
                <a:solidFill>
                  <a:srgbClr val="000000"/>
                </a:solidFill>
                <a:latin typeface="+mj-ea"/>
                <a:ea typeface="+mj-ea"/>
              </a:rPr>
              <a:t>父进程的文件描述符表被子进程复制，父子进程的同一文件描述符指向同一个文件表</a:t>
            </a:r>
          </a:p>
          <a:p>
            <a:pPr marL="457200" lvl="1">
              <a:lnSpc>
                <a:spcPct val="120000"/>
              </a:lnSpc>
              <a:spcBef>
                <a:spcPct val="0"/>
              </a:spcBef>
              <a:defRPr/>
            </a:pPr>
            <a:r>
              <a:rPr lang="zh-CN" altLang="en-US" sz="2400" b="0" dirty="0">
                <a:solidFill>
                  <a:srgbClr val="000000"/>
                </a:solidFill>
                <a:latin typeface="+mj-ea"/>
                <a:ea typeface="+mj-ea"/>
              </a:rPr>
              <a:t>父子进程对同一文件访问基于相同的文件当前位置</a:t>
            </a:r>
          </a:p>
          <a:p>
            <a:pPr marL="57150">
              <a:lnSpc>
                <a:spcPct val="120000"/>
              </a:lnSpc>
              <a:spcBef>
                <a:spcPct val="0"/>
              </a:spcBef>
              <a:defRPr/>
            </a:pPr>
            <a:r>
              <a:rPr lang="zh-CN" altLang="en-US" sz="2800" dirty="0">
                <a:solidFill>
                  <a:srgbClr val="000000"/>
                </a:solidFill>
                <a:latin typeface="+mj-ea"/>
                <a:ea typeface="+mj-ea"/>
              </a:rPr>
              <a:t>父子进程对共享文件的常见处理方式：</a:t>
            </a:r>
          </a:p>
          <a:p>
            <a:pPr marL="457200" lvl="1">
              <a:lnSpc>
                <a:spcPct val="120000"/>
              </a:lnSpc>
              <a:spcBef>
                <a:spcPct val="0"/>
              </a:spcBef>
              <a:defRPr/>
            </a:pPr>
            <a:r>
              <a:rPr lang="zh-CN" altLang="en-US" sz="2400" b="0" dirty="0">
                <a:solidFill>
                  <a:srgbClr val="000000"/>
                </a:solidFill>
                <a:latin typeface="+mj-ea"/>
                <a:ea typeface="+mj-ea"/>
              </a:rPr>
              <a:t>父进程等待子进程完成。当子进程终止后，文件当前位置已经得到了相应的更新</a:t>
            </a:r>
          </a:p>
          <a:p>
            <a:pPr marL="457200" lvl="1">
              <a:lnSpc>
                <a:spcPct val="120000"/>
              </a:lnSpc>
              <a:spcBef>
                <a:spcPct val="0"/>
              </a:spcBef>
              <a:defRPr/>
            </a:pPr>
            <a:r>
              <a:rPr lang="zh-CN" altLang="en-US" sz="2400" b="0" dirty="0">
                <a:solidFill>
                  <a:srgbClr val="000000"/>
                </a:solidFill>
                <a:latin typeface="+mj-ea"/>
                <a:ea typeface="+mj-ea"/>
              </a:rPr>
              <a:t>父子进程各自执行不同的程序段，各自关闭不需要的文件</a:t>
            </a:r>
          </a:p>
        </p:txBody>
      </p:sp>
      <p:sp>
        <p:nvSpPr>
          <p:cNvPr id="3" name="标题 2">
            <a:extLst>
              <a:ext uri="{FF2B5EF4-FFF2-40B4-BE49-F238E27FC236}">
                <a16:creationId xmlns:a16="http://schemas.microsoft.com/office/drawing/2014/main" id="{5C86BC2A-2CD6-4138-8C0D-C06A2D06D0F6}"/>
              </a:ext>
            </a:extLst>
          </p:cNvPr>
          <p:cNvSpPr>
            <a:spLocks noGrp="1"/>
          </p:cNvSpPr>
          <p:nvPr>
            <p:ph type="title"/>
          </p:nvPr>
        </p:nvSpPr>
        <p:spPr>
          <a:xfrm>
            <a:off x="2609903" y="388786"/>
            <a:ext cx="7330537" cy="549275"/>
          </a:xfrm>
        </p:spPr>
        <p:txBody>
          <a:bodyPr/>
          <a:lstStyle/>
          <a:p>
            <a:pPr>
              <a:defRPr/>
            </a:pPr>
            <a:r>
              <a:rPr lang="zh-CN" altLang="en-US" sz="2800" dirty="0"/>
              <a:t>父子进程共享文件</a:t>
            </a:r>
          </a:p>
        </p:txBody>
      </p:sp>
    </p:spTree>
    <p:extLst>
      <p:ext uri="{BB962C8B-B14F-4D97-AF65-F5344CB8AC3E}">
        <p14:creationId xmlns:p14="http://schemas.microsoft.com/office/powerpoint/2010/main" val="1446237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74">
                                            <p:txEl>
                                              <p:pRg st="0" end="0"/>
                                            </p:txEl>
                                          </p:spTgt>
                                        </p:tgtEl>
                                        <p:attrNameLst>
                                          <p:attrName>style.visibility</p:attrName>
                                        </p:attrNameLst>
                                      </p:cBhvr>
                                      <p:to>
                                        <p:strVal val="visible"/>
                                      </p:to>
                                    </p:set>
                                    <p:anim calcmode="lin" valueType="num">
                                      <p:cBhvr additive="base">
                                        <p:cTn id="7" dur="500" fill="hold"/>
                                        <p:tgtEl>
                                          <p:spTgt spid="798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87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9874">
                                            <p:txEl>
                                              <p:pRg st="1" end="1"/>
                                            </p:txEl>
                                          </p:spTgt>
                                        </p:tgtEl>
                                        <p:attrNameLst>
                                          <p:attrName>style.visibility</p:attrName>
                                        </p:attrNameLst>
                                      </p:cBhvr>
                                      <p:to>
                                        <p:strVal val="visible"/>
                                      </p:to>
                                    </p:set>
                                    <p:anim calcmode="lin" valueType="num">
                                      <p:cBhvr additive="base">
                                        <p:cTn id="11" dur="500" fill="hold"/>
                                        <p:tgtEl>
                                          <p:spTgt spid="7987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987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9874">
                                            <p:txEl>
                                              <p:pRg st="2" end="2"/>
                                            </p:txEl>
                                          </p:spTgt>
                                        </p:tgtEl>
                                        <p:attrNameLst>
                                          <p:attrName>style.visibility</p:attrName>
                                        </p:attrNameLst>
                                      </p:cBhvr>
                                      <p:to>
                                        <p:strVal val="visible"/>
                                      </p:to>
                                    </p:set>
                                    <p:anim calcmode="lin" valueType="num">
                                      <p:cBhvr additive="base">
                                        <p:cTn id="15" dur="500" fill="hold"/>
                                        <p:tgtEl>
                                          <p:spTgt spid="7987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98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9874">
                                            <p:txEl>
                                              <p:pRg st="3" end="3"/>
                                            </p:txEl>
                                          </p:spTgt>
                                        </p:tgtEl>
                                        <p:attrNameLst>
                                          <p:attrName>style.visibility</p:attrName>
                                        </p:attrNameLst>
                                      </p:cBhvr>
                                      <p:to>
                                        <p:strVal val="visible"/>
                                      </p:to>
                                    </p:set>
                                    <p:anim calcmode="lin" valueType="num">
                                      <p:cBhvr additive="base">
                                        <p:cTn id="21" dur="500" fill="hold"/>
                                        <p:tgtEl>
                                          <p:spTgt spid="7987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987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9874">
                                            <p:txEl>
                                              <p:pRg st="4" end="4"/>
                                            </p:txEl>
                                          </p:spTgt>
                                        </p:tgtEl>
                                        <p:attrNameLst>
                                          <p:attrName>style.visibility</p:attrName>
                                        </p:attrNameLst>
                                      </p:cBhvr>
                                      <p:to>
                                        <p:strVal val="visible"/>
                                      </p:to>
                                    </p:set>
                                    <p:anim calcmode="lin" valueType="num">
                                      <p:cBhvr additive="base">
                                        <p:cTn id="25" dur="500" fill="hold"/>
                                        <p:tgtEl>
                                          <p:spTgt spid="7987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987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9874">
                                            <p:txEl>
                                              <p:pRg st="5" end="5"/>
                                            </p:txEl>
                                          </p:spTgt>
                                        </p:tgtEl>
                                        <p:attrNameLst>
                                          <p:attrName>style.visibility</p:attrName>
                                        </p:attrNameLst>
                                      </p:cBhvr>
                                      <p:to>
                                        <p:strVal val="visible"/>
                                      </p:to>
                                    </p:set>
                                    <p:anim calcmode="lin" valueType="num">
                                      <p:cBhvr additive="base">
                                        <p:cTn id="29" dur="500" fill="hold"/>
                                        <p:tgtEl>
                                          <p:spTgt spid="7987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987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D427261-AF24-4AE7-9289-C4C1108C05D6}"/>
              </a:ext>
            </a:extLst>
          </p:cNvPr>
          <p:cNvSpPr>
            <a:spLocks noGrp="1" noRot="1" noChangeArrowheads="1"/>
          </p:cNvSpPr>
          <p:nvPr>
            <p:ph type="title"/>
          </p:nvPr>
        </p:nvSpPr>
        <p:spPr/>
        <p:txBody>
          <a:bodyPr/>
          <a:lstStyle/>
          <a:p>
            <a:pPr>
              <a:defRPr/>
            </a:pPr>
            <a:r>
              <a:rPr lang="en-US" altLang="zh-CN" dirty="0"/>
              <a:t>Linux</a:t>
            </a:r>
            <a:r>
              <a:rPr lang="zh-CN" altLang="en-US" dirty="0"/>
              <a:t>核心特征：多用户、多进程</a:t>
            </a:r>
          </a:p>
        </p:txBody>
      </p:sp>
      <p:sp>
        <p:nvSpPr>
          <p:cNvPr id="8195" name="Rectangle 3">
            <a:extLst>
              <a:ext uri="{FF2B5EF4-FFF2-40B4-BE49-F238E27FC236}">
                <a16:creationId xmlns:a16="http://schemas.microsoft.com/office/drawing/2014/main" id="{A2A4FC4B-5239-4E81-870C-16594DF4A37A}"/>
              </a:ext>
            </a:extLst>
          </p:cNvPr>
          <p:cNvSpPr>
            <a:spLocks noGrp="1" noRot="1" noChangeArrowheads="1"/>
          </p:cNvSpPr>
          <p:nvPr>
            <p:ph idx="1"/>
          </p:nvPr>
        </p:nvSpPr>
        <p:spPr/>
        <p:txBody>
          <a:bodyPr/>
          <a:lstStyle/>
          <a:p>
            <a:r>
              <a:rPr lang="en-US" altLang="zh-CN" dirty="0">
                <a:latin typeface="+mj-ea"/>
                <a:ea typeface="+mj-ea"/>
              </a:rPr>
              <a:t>Linux</a:t>
            </a:r>
            <a:r>
              <a:rPr lang="zh-CN" altLang="en-US" dirty="0">
                <a:latin typeface="+mj-ea"/>
                <a:ea typeface="+mj-ea"/>
              </a:rPr>
              <a:t>核心特征</a:t>
            </a:r>
            <a:r>
              <a:rPr lang="en-US" altLang="zh-CN" dirty="0">
                <a:latin typeface="+mj-ea"/>
                <a:ea typeface="+mj-ea"/>
              </a:rPr>
              <a:t>—</a:t>
            </a:r>
            <a:r>
              <a:rPr lang="zh-CN" altLang="en-US" dirty="0">
                <a:latin typeface="+mj-ea"/>
                <a:ea typeface="+mj-ea"/>
              </a:rPr>
              <a:t>多用户、多进程管理的实现方式如下：</a:t>
            </a:r>
            <a:endParaRPr lang="en-US" altLang="zh-CN" dirty="0">
              <a:latin typeface="+mj-ea"/>
              <a:ea typeface="+mj-ea"/>
            </a:endParaRPr>
          </a:p>
          <a:p>
            <a:r>
              <a:rPr lang="zh-CN" altLang="en-US" dirty="0">
                <a:latin typeface="+mj-ea"/>
                <a:ea typeface="+mj-ea"/>
              </a:rPr>
              <a:t>（</a:t>
            </a:r>
            <a:r>
              <a:rPr lang="en-US" altLang="zh-CN" dirty="0">
                <a:latin typeface="+mj-ea"/>
                <a:ea typeface="+mj-ea"/>
              </a:rPr>
              <a:t>1</a:t>
            </a:r>
            <a:r>
              <a:rPr lang="zh-CN" altLang="en-US" dirty="0">
                <a:latin typeface="+mj-ea"/>
                <a:ea typeface="+mj-ea"/>
              </a:rPr>
              <a:t>）账户管理</a:t>
            </a:r>
            <a:endParaRPr lang="en-US" altLang="zh-CN" dirty="0">
              <a:latin typeface="+mj-ea"/>
              <a:ea typeface="+mj-ea"/>
            </a:endParaRPr>
          </a:p>
          <a:p>
            <a:pPr marL="0" indent="0" algn="just">
              <a:lnSpc>
                <a:spcPct val="120000"/>
              </a:lnSpc>
              <a:spcBef>
                <a:spcPts val="1200"/>
              </a:spcBef>
              <a:buNone/>
            </a:pPr>
            <a:r>
              <a:rPr lang="zh-CN" altLang="en-US" sz="2400" b="0" kern="100" dirty="0">
                <a:solidFill>
                  <a:srgbClr val="000000"/>
                </a:solidFill>
                <a:latin typeface="+mj-ea"/>
                <a:ea typeface="+mj-ea"/>
                <a:cs typeface="Times New Roman" panose="02020603050405020304" pitchFamily="18" charset="0"/>
              </a:rPr>
              <a:t>       系统依据账户</a:t>
            </a:r>
            <a:r>
              <a:rPr lang="en-US" altLang="zh-CN" sz="2400" b="0" kern="100" dirty="0">
                <a:solidFill>
                  <a:srgbClr val="000000"/>
                </a:solidFill>
                <a:latin typeface="+mj-ea"/>
                <a:ea typeface="+mj-ea"/>
                <a:cs typeface="Times New Roman" panose="02020603050405020304" pitchFamily="18" charset="0"/>
              </a:rPr>
              <a:t>ID</a:t>
            </a:r>
            <a:r>
              <a:rPr lang="zh-CN" altLang="en-US" sz="2400" b="0" kern="100" dirty="0">
                <a:solidFill>
                  <a:srgbClr val="000000"/>
                </a:solidFill>
                <a:latin typeface="+mj-ea"/>
                <a:ea typeface="+mj-ea"/>
                <a:cs typeface="Times New Roman" panose="02020603050405020304" pitchFamily="18" charset="0"/>
              </a:rPr>
              <a:t>来区分每个用户的文件、进程、任务，给每个用户提供特定的工作环境（如用户的工作目录、</a:t>
            </a:r>
            <a:r>
              <a:rPr lang="en-US" altLang="zh-CN" sz="2400" b="0" kern="100" dirty="0">
                <a:solidFill>
                  <a:srgbClr val="000000"/>
                </a:solidFill>
                <a:latin typeface="+mj-ea"/>
                <a:ea typeface="+mj-ea"/>
                <a:cs typeface="Times New Roman" panose="02020603050405020304" pitchFamily="18" charset="0"/>
              </a:rPr>
              <a:t>Shell</a:t>
            </a:r>
            <a:r>
              <a:rPr lang="zh-CN" altLang="en-US" sz="2400" b="0" kern="100" dirty="0">
                <a:solidFill>
                  <a:srgbClr val="000000"/>
                </a:solidFill>
                <a:latin typeface="+mj-ea"/>
                <a:ea typeface="+mj-ea"/>
                <a:cs typeface="Times New Roman" panose="02020603050405020304" pitchFamily="18" charset="0"/>
              </a:rPr>
              <a:t>版本以及</a:t>
            </a:r>
            <a:r>
              <a:rPr lang="en-US" altLang="zh-CN" sz="2400" b="0" kern="100" dirty="0" err="1">
                <a:solidFill>
                  <a:srgbClr val="000000"/>
                </a:solidFill>
                <a:latin typeface="+mj-ea"/>
                <a:ea typeface="+mj-ea"/>
                <a:cs typeface="Times New Roman" panose="02020603050405020304" pitchFamily="18" charset="0"/>
              </a:rPr>
              <a:t>XWindow</a:t>
            </a:r>
            <a:r>
              <a:rPr lang="zh-CN" altLang="en-US" sz="2400" b="0" kern="100" dirty="0">
                <a:solidFill>
                  <a:srgbClr val="000000"/>
                </a:solidFill>
                <a:latin typeface="+mj-ea"/>
                <a:ea typeface="+mj-ea"/>
                <a:cs typeface="Times New Roman" panose="02020603050405020304" pitchFamily="18" charset="0"/>
              </a:rPr>
              <a:t>环境的配置等），使每个用户的工作都能独立不受干扰地进行。</a:t>
            </a:r>
            <a:endParaRPr lang="en-US" altLang="zh-CN" sz="2400" b="0" kern="100" dirty="0">
              <a:solidFill>
                <a:srgbClr val="000000"/>
              </a:solidFill>
              <a:latin typeface="+mj-ea"/>
              <a:ea typeface="+mj-ea"/>
              <a:cs typeface="Times New Roman" panose="02020603050405020304" pitchFamily="18" charset="0"/>
            </a:endParaRPr>
          </a:p>
          <a:p>
            <a:r>
              <a:rPr lang="zh-CN" altLang="en-US" dirty="0">
                <a:latin typeface="+mj-ea"/>
                <a:ea typeface="+mj-ea"/>
              </a:rPr>
              <a:t>（</a:t>
            </a:r>
            <a:r>
              <a:rPr lang="en-US" altLang="zh-CN" dirty="0">
                <a:latin typeface="+mj-ea"/>
                <a:ea typeface="+mj-ea"/>
              </a:rPr>
              <a:t>2</a:t>
            </a:r>
            <a:r>
              <a:rPr lang="zh-CN" altLang="en-US" dirty="0">
                <a:latin typeface="+mj-ea"/>
                <a:ea typeface="+mj-ea"/>
              </a:rPr>
              <a:t>）权限管理</a:t>
            </a:r>
            <a:endParaRPr lang="en-US" altLang="zh-CN" dirty="0">
              <a:latin typeface="+mj-ea"/>
              <a:ea typeface="+mj-ea"/>
            </a:endParaRPr>
          </a:p>
          <a:p>
            <a:pPr marL="0" indent="0" algn="just">
              <a:lnSpc>
                <a:spcPct val="120000"/>
              </a:lnSpc>
              <a:spcBef>
                <a:spcPts val="1200"/>
              </a:spcBef>
              <a:buNone/>
            </a:pPr>
            <a:r>
              <a:rPr lang="zh-CN" altLang="en-US" sz="2400" b="0" kern="100" dirty="0">
                <a:solidFill>
                  <a:srgbClr val="000000"/>
                </a:solidFill>
                <a:latin typeface="+mj-ea"/>
                <a:ea typeface="+mj-ea"/>
                <a:cs typeface="Times New Roman" panose="02020603050405020304" pitchFamily="18" charset="0"/>
              </a:rPr>
              <a:t>     在</a:t>
            </a: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中，将使用系统资源的人员分为</a:t>
            </a:r>
            <a:r>
              <a:rPr lang="en-US" altLang="zh-CN" sz="2400" b="0" kern="100" dirty="0">
                <a:solidFill>
                  <a:srgbClr val="000000"/>
                </a:solidFill>
                <a:latin typeface="+mj-ea"/>
                <a:ea typeface="+mj-ea"/>
                <a:cs typeface="Times New Roman" panose="02020603050405020304" pitchFamily="18" charset="0"/>
              </a:rPr>
              <a:t>4</a:t>
            </a:r>
            <a:r>
              <a:rPr lang="zh-CN" altLang="en-US" sz="2400" b="0" kern="100" dirty="0">
                <a:solidFill>
                  <a:srgbClr val="000000"/>
                </a:solidFill>
                <a:latin typeface="+mj-ea"/>
                <a:ea typeface="+mj-ea"/>
                <a:cs typeface="Times New Roman" panose="02020603050405020304" pitchFamily="18" charset="0"/>
              </a:rPr>
              <a:t>类三组：超级用户、文件或目录的属主；属主的同组人；其他人员。对每组用户分别分配对文件和目录的不同的访问权限。</a:t>
            </a:r>
            <a:endParaRPr lang="en-US" altLang="zh-CN" sz="2400" b="0" kern="100" dirty="0">
              <a:solidFill>
                <a:srgbClr val="000000"/>
              </a:solidFill>
              <a:latin typeface="+mj-ea"/>
              <a:ea typeface="+mj-ea"/>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1472DC4B-5883-42A6-B1B3-92033087A777}"/>
              </a:ext>
            </a:extLst>
          </p:cNvPr>
          <p:cNvSpPr>
            <a:spLocks noChangeArrowheads="1"/>
          </p:cNvSpPr>
          <p:nvPr/>
        </p:nvSpPr>
        <p:spPr bwMode="auto">
          <a:xfrm>
            <a:off x="1892300" y="1230314"/>
            <a:ext cx="11430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err="1">
                <a:solidFill>
                  <a:srgbClr val="000000"/>
                </a:solidFill>
                <a:latin typeface="Bitstream Vera Sans"/>
                <a:ea typeface="宋体" panose="02010600030101010101" pitchFamily="2" charset="-122"/>
              </a:rPr>
              <a:t>task_struct</a:t>
            </a:r>
            <a:endParaRPr lang="en-US" altLang="zh-CN" sz="2000" b="0" dirty="0">
              <a:solidFill>
                <a:srgbClr val="000000"/>
              </a:solidFill>
              <a:latin typeface="Bitstream Vera Sans"/>
              <a:ea typeface="宋体" panose="02010600030101010101" pitchFamily="2" charset="-122"/>
            </a:endParaRPr>
          </a:p>
        </p:txBody>
      </p:sp>
      <p:sp>
        <p:nvSpPr>
          <p:cNvPr id="67587" name="Rectangle 4">
            <a:extLst>
              <a:ext uri="{FF2B5EF4-FFF2-40B4-BE49-F238E27FC236}">
                <a16:creationId xmlns:a16="http://schemas.microsoft.com/office/drawing/2014/main" id="{5ADB3E6F-49E9-4A15-8889-0E85CAE5B805}"/>
              </a:ext>
            </a:extLst>
          </p:cNvPr>
          <p:cNvSpPr>
            <a:spLocks noChangeArrowheads="1"/>
          </p:cNvSpPr>
          <p:nvPr/>
        </p:nvSpPr>
        <p:spPr bwMode="auto">
          <a:xfrm>
            <a:off x="1892300" y="1555750"/>
            <a:ext cx="1143000" cy="433388"/>
          </a:xfrm>
          <a:prstGeom prst="rect">
            <a:avLst/>
          </a:prstGeom>
          <a:solidFill>
            <a:srgbClr val="99CCFF"/>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a:solidFill>
                  <a:srgbClr val="000000"/>
                </a:solidFill>
                <a:latin typeface="Bitstream Vera Sans"/>
                <a:ea typeface="宋体" panose="02010600030101010101" pitchFamily="2" charset="-122"/>
              </a:rPr>
              <a:t>.........</a:t>
            </a:r>
          </a:p>
        </p:txBody>
      </p:sp>
      <p:sp>
        <p:nvSpPr>
          <p:cNvPr id="67588" name="Rectangle 5">
            <a:extLst>
              <a:ext uri="{FF2B5EF4-FFF2-40B4-BE49-F238E27FC236}">
                <a16:creationId xmlns:a16="http://schemas.microsoft.com/office/drawing/2014/main" id="{2541060A-FF07-4A87-8BCA-E98216BBF6B5}"/>
              </a:ext>
            </a:extLst>
          </p:cNvPr>
          <p:cNvSpPr>
            <a:spLocks noChangeArrowheads="1"/>
          </p:cNvSpPr>
          <p:nvPr/>
        </p:nvSpPr>
        <p:spPr bwMode="auto">
          <a:xfrm>
            <a:off x="1892300" y="1989139"/>
            <a:ext cx="1143000" cy="433387"/>
          </a:xfrm>
          <a:prstGeom prst="rect">
            <a:avLst/>
          </a:prstGeom>
          <a:solidFill>
            <a:srgbClr val="99CCFF"/>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files</a:t>
            </a:r>
          </a:p>
        </p:txBody>
      </p:sp>
      <p:sp>
        <p:nvSpPr>
          <p:cNvPr id="67589" name="Rectangle 6">
            <a:extLst>
              <a:ext uri="{FF2B5EF4-FFF2-40B4-BE49-F238E27FC236}">
                <a16:creationId xmlns:a16="http://schemas.microsoft.com/office/drawing/2014/main" id="{A2796CE7-473C-4FAD-B20E-FCD598C122E0}"/>
              </a:ext>
            </a:extLst>
          </p:cNvPr>
          <p:cNvSpPr>
            <a:spLocks noChangeArrowheads="1"/>
          </p:cNvSpPr>
          <p:nvPr/>
        </p:nvSpPr>
        <p:spPr bwMode="auto">
          <a:xfrm>
            <a:off x="1892300" y="2422525"/>
            <a:ext cx="1143000" cy="433388"/>
          </a:xfrm>
          <a:prstGeom prst="rect">
            <a:avLst/>
          </a:prstGeom>
          <a:solidFill>
            <a:srgbClr val="99CCFF"/>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a:t>
            </a:r>
          </a:p>
        </p:txBody>
      </p:sp>
      <p:sp>
        <p:nvSpPr>
          <p:cNvPr id="67590" name="Rectangle 7">
            <a:extLst>
              <a:ext uri="{FF2B5EF4-FFF2-40B4-BE49-F238E27FC236}">
                <a16:creationId xmlns:a16="http://schemas.microsoft.com/office/drawing/2014/main" id="{384DFA30-A99E-476F-94CE-FBAA93C43FF6}"/>
              </a:ext>
            </a:extLst>
          </p:cNvPr>
          <p:cNvSpPr>
            <a:spLocks noChangeArrowheads="1"/>
          </p:cNvSpPr>
          <p:nvPr/>
        </p:nvSpPr>
        <p:spPr bwMode="auto">
          <a:xfrm>
            <a:off x="3852863" y="1568450"/>
            <a:ext cx="1465262" cy="433388"/>
          </a:xfrm>
          <a:prstGeom prst="rect">
            <a:avLst/>
          </a:prstGeom>
          <a:solidFill>
            <a:srgbClr val="FFCC99"/>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a:lnSpc>
                <a:spcPct val="98000"/>
              </a:lnSpc>
              <a:spcBef>
                <a:spcPct val="0"/>
              </a:spcBef>
              <a:buClr>
                <a:srgbClr val="000000"/>
              </a:buClr>
              <a:buNone/>
              <a:tabLst>
                <a:tab pos="657225" algn="l"/>
              </a:tabLst>
            </a:pPr>
            <a:r>
              <a:rPr lang="en-US" altLang="zh-CN" sz="2000" b="0" dirty="0">
                <a:solidFill>
                  <a:srgbClr val="000000"/>
                </a:solidFill>
                <a:latin typeface="Bitstream Vera Sans"/>
                <a:ea typeface="宋体" panose="02010600030101010101" pitchFamily="2" charset="-122"/>
              </a:rPr>
              <a:t>...........</a:t>
            </a:r>
          </a:p>
        </p:txBody>
      </p:sp>
      <p:sp>
        <p:nvSpPr>
          <p:cNvPr id="67591" name="Rectangle 8">
            <a:extLst>
              <a:ext uri="{FF2B5EF4-FFF2-40B4-BE49-F238E27FC236}">
                <a16:creationId xmlns:a16="http://schemas.microsoft.com/office/drawing/2014/main" id="{C441F0BE-E762-482D-B957-AB8D58DECBF4}"/>
              </a:ext>
            </a:extLst>
          </p:cNvPr>
          <p:cNvSpPr>
            <a:spLocks noChangeArrowheads="1"/>
          </p:cNvSpPr>
          <p:nvPr/>
        </p:nvSpPr>
        <p:spPr bwMode="auto">
          <a:xfrm>
            <a:off x="3856038" y="1230314"/>
            <a:ext cx="14652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err="1">
                <a:solidFill>
                  <a:srgbClr val="000000"/>
                </a:solidFill>
                <a:latin typeface="Bitstream Vera Sans"/>
                <a:ea typeface="宋体" panose="02010600030101010101" pitchFamily="2" charset="-122"/>
              </a:rPr>
              <a:t>files_struct</a:t>
            </a:r>
            <a:endParaRPr lang="en-US" altLang="zh-CN" sz="2000" b="0" dirty="0">
              <a:solidFill>
                <a:srgbClr val="000000"/>
              </a:solidFill>
              <a:latin typeface="Bitstream Vera Sans"/>
              <a:ea typeface="宋体" panose="02010600030101010101" pitchFamily="2" charset="-122"/>
            </a:endParaRPr>
          </a:p>
        </p:txBody>
      </p:sp>
      <p:sp>
        <p:nvSpPr>
          <p:cNvPr id="67592" name="Line 9">
            <a:extLst>
              <a:ext uri="{FF2B5EF4-FFF2-40B4-BE49-F238E27FC236}">
                <a16:creationId xmlns:a16="http://schemas.microsoft.com/office/drawing/2014/main" id="{2C39B00E-7A21-4F40-9A16-FB9AF482178A}"/>
              </a:ext>
            </a:extLst>
          </p:cNvPr>
          <p:cNvSpPr>
            <a:spLocks noChangeShapeType="1"/>
          </p:cNvSpPr>
          <p:nvPr/>
        </p:nvSpPr>
        <p:spPr bwMode="auto">
          <a:xfrm flipV="1">
            <a:off x="2871789" y="1770063"/>
            <a:ext cx="979487" cy="4365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593" name="Rectangle 10">
            <a:extLst>
              <a:ext uri="{FF2B5EF4-FFF2-40B4-BE49-F238E27FC236}">
                <a16:creationId xmlns:a16="http://schemas.microsoft.com/office/drawing/2014/main" id="{8EB718F8-54DC-4DFA-8B5E-112DB387C7B5}"/>
              </a:ext>
            </a:extLst>
          </p:cNvPr>
          <p:cNvSpPr>
            <a:spLocks noChangeArrowheads="1"/>
          </p:cNvSpPr>
          <p:nvPr/>
        </p:nvSpPr>
        <p:spPr bwMode="auto">
          <a:xfrm>
            <a:off x="3852863" y="2001839"/>
            <a:ext cx="1465262" cy="433387"/>
          </a:xfrm>
          <a:prstGeom prst="rect">
            <a:avLst/>
          </a:prstGeom>
          <a:solidFill>
            <a:srgbClr val="FFCC99"/>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fd[0]</a:t>
            </a:r>
          </a:p>
        </p:txBody>
      </p:sp>
      <p:sp>
        <p:nvSpPr>
          <p:cNvPr id="67594" name="Rectangle 11">
            <a:extLst>
              <a:ext uri="{FF2B5EF4-FFF2-40B4-BE49-F238E27FC236}">
                <a16:creationId xmlns:a16="http://schemas.microsoft.com/office/drawing/2014/main" id="{2DF8380A-2DDD-4C5C-A3C3-CDC2709A6704}"/>
              </a:ext>
            </a:extLst>
          </p:cNvPr>
          <p:cNvSpPr>
            <a:spLocks noChangeArrowheads="1"/>
          </p:cNvSpPr>
          <p:nvPr/>
        </p:nvSpPr>
        <p:spPr bwMode="auto">
          <a:xfrm>
            <a:off x="3852863" y="2435225"/>
            <a:ext cx="1465262" cy="433388"/>
          </a:xfrm>
          <a:prstGeom prst="rect">
            <a:avLst/>
          </a:prstGeom>
          <a:solidFill>
            <a:srgbClr val="FFCC99"/>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fd[1]</a:t>
            </a:r>
          </a:p>
        </p:txBody>
      </p:sp>
      <p:sp>
        <p:nvSpPr>
          <p:cNvPr id="67595" name="Rectangle 12">
            <a:extLst>
              <a:ext uri="{FF2B5EF4-FFF2-40B4-BE49-F238E27FC236}">
                <a16:creationId xmlns:a16="http://schemas.microsoft.com/office/drawing/2014/main" id="{2690DC9B-00FE-47F8-9CB7-21D2ECBA4FA7}"/>
              </a:ext>
            </a:extLst>
          </p:cNvPr>
          <p:cNvSpPr>
            <a:spLocks noChangeArrowheads="1"/>
          </p:cNvSpPr>
          <p:nvPr/>
        </p:nvSpPr>
        <p:spPr bwMode="auto">
          <a:xfrm>
            <a:off x="3852863" y="2868614"/>
            <a:ext cx="1465262" cy="433387"/>
          </a:xfrm>
          <a:prstGeom prst="rect">
            <a:avLst/>
          </a:prstGeom>
          <a:solidFill>
            <a:srgbClr val="FFCC99"/>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fd[2]</a:t>
            </a:r>
          </a:p>
        </p:txBody>
      </p:sp>
      <p:sp>
        <p:nvSpPr>
          <p:cNvPr id="67596" name="Rectangle 13">
            <a:extLst>
              <a:ext uri="{FF2B5EF4-FFF2-40B4-BE49-F238E27FC236}">
                <a16:creationId xmlns:a16="http://schemas.microsoft.com/office/drawing/2014/main" id="{FFB47BD5-E77A-4CB8-821C-7064A8E2055D}"/>
              </a:ext>
            </a:extLst>
          </p:cNvPr>
          <p:cNvSpPr>
            <a:spLocks noChangeArrowheads="1"/>
          </p:cNvSpPr>
          <p:nvPr/>
        </p:nvSpPr>
        <p:spPr bwMode="auto">
          <a:xfrm>
            <a:off x="6137276" y="1457325"/>
            <a:ext cx="1306513" cy="433388"/>
          </a:xfrm>
          <a:prstGeom prst="rect">
            <a:avLst/>
          </a:prstGeom>
          <a:solidFill>
            <a:srgbClr val="0066CC"/>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endParaRPr lang="en-US" altLang="zh-CN" sz="2500" b="0" dirty="0">
              <a:solidFill>
                <a:srgbClr val="000000"/>
              </a:solidFill>
              <a:latin typeface="Bitstream Vera Sans"/>
              <a:ea typeface="宋体" panose="02010600030101010101" pitchFamily="2" charset="-122"/>
            </a:endParaRPr>
          </a:p>
        </p:txBody>
      </p:sp>
      <p:sp>
        <p:nvSpPr>
          <p:cNvPr id="67597" name="Rectangle 14">
            <a:extLst>
              <a:ext uri="{FF2B5EF4-FFF2-40B4-BE49-F238E27FC236}">
                <a16:creationId xmlns:a16="http://schemas.microsoft.com/office/drawing/2014/main" id="{6F4F317E-8D67-4236-933B-67C16DEBDF0D}"/>
              </a:ext>
            </a:extLst>
          </p:cNvPr>
          <p:cNvSpPr>
            <a:spLocks noChangeArrowheads="1"/>
          </p:cNvSpPr>
          <p:nvPr/>
        </p:nvSpPr>
        <p:spPr bwMode="auto">
          <a:xfrm>
            <a:off x="3856038" y="1230314"/>
            <a:ext cx="14652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endParaRPr lang="en-US" altLang="zh-CN" sz="2400" b="0" dirty="0">
              <a:solidFill>
                <a:srgbClr val="000000"/>
              </a:solidFill>
              <a:latin typeface="Bitstream Vera Sans"/>
              <a:ea typeface="宋体" panose="02010600030101010101" pitchFamily="2" charset="-122"/>
            </a:endParaRPr>
          </a:p>
        </p:txBody>
      </p:sp>
      <p:sp>
        <p:nvSpPr>
          <p:cNvPr id="67598" name="Rectangle 15">
            <a:extLst>
              <a:ext uri="{FF2B5EF4-FFF2-40B4-BE49-F238E27FC236}">
                <a16:creationId xmlns:a16="http://schemas.microsoft.com/office/drawing/2014/main" id="{59F4C9CB-CAB6-4C04-B2AC-7148D382560E}"/>
              </a:ext>
            </a:extLst>
          </p:cNvPr>
          <p:cNvSpPr>
            <a:spLocks noChangeArrowheads="1"/>
          </p:cNvSpPr>
          <p:nvPr/>
        </p:nvSpPr>
        <p:spPr bwMode="auto">
          <a:xfrm>
            <a:off x="6137276" y="1131889"/>
            <a:ext cx="13065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file</a:t>
            </a:r>
          </a:p>
        </p:txBody>
      </p:sp>
      <p:sp>
        <p:nvSpPr>
          <p:cNvPr id="67599" name="Line 16">
            <a:extLst>
              <a:ext uri="{FF2B5EF4-FFF2-40B4-BE49-F238E27FC236}">
                <a16:creationId xmlns:a16="http://schemas.microsoft.com/office/drawing/2014/main" id="{94E01B6C-D676-47BC-B642-04E082DB04A7}"/>
              </a:ext>
            </a:extLst>
          </p:cNvPr>
          <p:cNvSpPr>
            <a:spLocks noChangeShapeType="1"/>
          </p:cNvSpPr>
          <p:nvPr/>
        </p:nvSpPr>
        <p:spPr bwMode="auto">
          <a:xfrm flipV="1">
            <a:off x="5114925" y="1562101"/>
            <a:ext cx="1022350" cy="56197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00" name="Rectangle 17">
            <a:extLst>
              <a:ext uri="{FF2B5EF4-FFF2-40B4-BE49-F238E27FC236}">
                <a16:creationId xmlns:a16="http://schemas.microsoft.com/office/drawing/2014/main" id="{7A85CF36-F90C-421B-8FC7-4E93BFC48DFE}"/>
              </a:ext>
            </a:extLst>
          </p:cNvPr>
          <p:cNvSpPr>
            <a:spLocks noChangeArrowheads="1"/>
          </p:cNvSpPr>
          <p:nvPr/>
        </p:nvSpPr>
        <p:spPr bwMode="auto">
          <a:xfrm>
            <a:off x="6137276" y="2324100"/>
            <a:ext cx="1306513" cy="433388"/>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f_pos</a:t>
            </a:r>
          </a:p>
        </p:txBody>
      </p:sp>
      <p:sp>
        <p:nvSpPr>
          <p:cNvPr id="67601" name="Rectangle 18">
            <a:extLst>
              <a:ext uri="{FF2B5EF4-FFF2-40B4-BE49-F238E27FC236}">
                <a16:creationId xmlns:a16="http://schemas.microsoft.com/office/drawing/2014/main" id="{E4BA12FB-7438-4091-8C71-CCF7275524EB}"/>
              </a:ext>
            </a:extLst>
          </p:cNvPr>
          <p:cNvSpPr>
            <a:spLocks noChangeArrowheads="1"/>
          </p:cNvSpPr>
          <p:nvPr/>
        </p:nvSpPr>
        <p:spPr bwMode="auto">
          <a:xfrm>
            <a:off x="6137276" y="1890714"/>
            <a:ext cx="1306513" cy="433387"/>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f_dentry</a:t>
            </a:r>
          </a:p>
        </p:txBody>
      </p:sp>
      <p:sp>
        <p:nvSpPr>
          <p:cNvPr id="67602" name="Rectangle 19">
            <a:extLst>
              <a:ext uri="{FF2B5EF4-FFF2-40B4-BE49-F238E27FC236}">
                <a16:creationId xmlns:a16="http://schemas.microsoft.com/office/drawing/2014/main" id="{372296C0-782D-4638-9415-4CB06A188E10}"/>
              </a:ext>
            </a:extLst>
          </p:cNvPr>
          <p:cNvSpPr>
            <a:spLocks noChangeArrowheads="1"/>
          </p:cNvSpPr>
          <p:nvPr/>
        </p:nvSpPr>
        <p:spPr bwMode="auto">
          <a:xfrm>
            <a:off x="6137276" y="2757489"/>
            <a:ext cx="1306513" cy="433387"/>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000" b="0">
                <a:solidFill>
                  <a:srgbClr val="000000"/>
                </a:solidFill>
                <a:latin typeface="Bitstream Vera Sans"/>
                <a:ea typeface="宋体" panose="02010600030101010101" pitchFamily="2" charset="-122"/>
              </a:rPr>
              <a:t>文件标志</a:t>
            </a:r>
          </a:p>
        </p:txBody>
      </p:sp>
      <p:sp>
        <p:nvSpPr>
          <p:cNvPr id="67603" name="Line 20">
            <a:extLst>
              <a:ext uri="{FF2B5EF4-FFF2-40B4-BE49-F238E27FC236}">
                <a16:creationId xmlns:a16="http://schemas.microsoft.com/office/drawing/2014/main" id="{5D96B491-FE85-418F-8858-4C12F089D82E}"/>
              </a:ext>
            </a:extLst>
          </p:cNvPr>
          <p:cNvSpPr>
            <a:spLocks noChangeShapeType="1"/>
          </p:cNvSpPr>
          <p:nvPr/>
        </p:nvSpPr>
        <p:spPr bwMode="auto">
          <a:xfrm>
            <a:off x="7443789" y="2205038"/>
            <a:ext cx="1590675" cy="80962"/>
          </a:xfrm>
          <a:prstGeom prst="line">
            <a:avLst/>
          </a:prstGeom>
          <a:noFill/>
          <a:ln w="720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04" name="Rectangle 21">
            <a:extLst>
              <a:ext uri="{FF2B5EF4-FFF2-40B4-BE49-F238E27FC236}">
                <a16:creationId xmlns:a16="http://schemas.microsoft.com/office/drawing/2014/main" id="{185A837D-A708-41C4-8646-E977044AAAA5}"/>
              </a:ext>
            </a:extLst>
          </p:cNvPr>
          <p:cNvSpPr>
            <a:spLocks noChangeArrowheads="1"/>
          </p:cNvSpPr>
          <p:nvPr/>
        </p:nvSpPr>
        <p:spPr bwMode="auto">
          <a:xfrm>
            <a:off x="9066214" y="2039939"/>
            <a:ext cx="1470025" cy="434975"/>
          </a:xfrm>
          <a:prstGeom prst="rect">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索引节点号</a:t>
            </a:r>
          </a:p>
        </p:txBody>
      </p:sp>
      <p:sp>
        <p:nvSpPr>
          <p:cNvPr id="67605" name="Rectangle 22">
            <a:extLst>
              <a:ext uri="{FF2B5EF4-FFF2-40B4-BE49-F238E27FC236}">
                <a16:creationId xmlns:a16="http://schemas.microsoft.com/office/drawing/2014/main" id="{0FC8DF52-851E-4254-9E5A-9A0191C957E2}"/>
              </a:ext>
            </a:extLst>
          </p:cNvPr>
          <p:cNvSpPr>
            <a:spLocks noChangeArrowheads="1"/>
          </p:cNvSpPr>
          <p:nvPr/>
        </p:nvSpPr>
        <p:spPr bwMode="auto">
          <a:xfrm>
            <a:off x="9066214" y="2473325"/>
            <a:ext cx="1470025" cy="433388"/>
          </a:xfrm>
          <a:prstGeom prst="rect">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文件各信息</a:t>
            </a:r>
          </a:p>
        </p:txBody>
      </p:sp>
      <p:sp>
        <p:nvSpPr>
          <p:cNvPr id="67606" name="Rectangle 23">
            <a:extLst>
              <a:ext uri="{FF2B5EF4-FFF2-40B4-BE49-F238E27FC236}">
                <a16:creationId xmlns:a16="http://schemas.microsoft.com/office/drawing/2014/main" id="{4CC6A43D-D9D7-49B4-972F-A9E4663FD235}"/>
              </a:ext>
            </a:extLst>
          </p:cNvPr>
          <p:cNvSpPr>
            <a:spLocks noChangeArrowheads="1"/>
          </p:cNvSpPr>
          <p:nvPr/>
        </p:nvSpPr>
        <p:spPr bwMode="auto">
          <a:xfrm>
            <a:off x="9164638" y="1714500"/>
            <a:ext cx="1306512"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inode</a:t>
            </a:r>
          </a:p>
        </p:txBody>
      </p:sp>
      <p:sp>
        <p:nvSpPr>
          <p:cNvPr id="67607" name="Rectangle 24">
            <a:extLst>
              <a:ext uri="{FF2B5EF4-FFF2-40B4-BE49-F238E27FC236}">
                <a16:creationId xmlns:a16="http://schemas.microsoft.com/office/drawing/2014/main" id="{0E31842E-DA70-465D-B99A-DE4DEF567A51}"/>
              </a:ext>
            </a:extLst>
          </p:cNvPr>
          <p:cNvSpPr>
            <a:spLocks noChangeArrowheads="1"/>
          </p:cNvSpPr>
          <p:nvPr/>
        </p:nvSpPr>
        <p:spPr bwMode="auto">
          <a:xfrm>
            <a:off x="1892300" y="4083050"/>
            <a:ext cx="11430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err="1">
                <a:solidFill>
                  <a:srgbClr val="000000"/>
                </a:solidFill>
                <a:latin typeface="Bitstream Vera Sans"/>
                <a:ea typeface="宋体" panose="02010600030101010101" pitchFamily="2" charset="-122"/>
              </a:rPr>
              <a:t>task_struct</a:t>
            </a:r>
            <a:endParaRPr lang="en-US" altLang="zh-CN" sz="2000" b="0" dirty="0">
              <a:solidFill>
                <a:srgbClr val="000000"/>
              </a:solidFill>
              <a:latin typeface="Bitstream Vera Sans"/>
              <a:ea typeface="宋体" panose="02010600030101010101" pitchFamily="2" charset="-122"/>
            </a:endParaRPr>
          </a:p>
        </p:txBody>
      </p:sp>
      <p:sp>
        <p:nvSpPr>
          <p:cNvPr id="67608" name="Rectangle 25">
            <a:extLst>
              <a:ext uri="{FF2B5EF4-FFF2-40B4-BE49-F238E27FC236}">
                <a16:creationId xmlns:a16="http://schemas.microsoft.com/office/drawing/2014/main" id="{B31259E1-2AE6-40DA-B093-38A06F34FB19}"/>
              </a:ext>
            </a:extLst>
          </p:cNvPr>
          <p:cNvSpPr>
            <a:spLocks noChangeArrowheads="1"/>
          </p:cNvSpPr>
          <p:nvPr/>
        </p:nvSpPr>
        <p:spPr bwMode="auto">
          <a:xfrm>
            <a:off x="1892300" y="4406900"/>
            <a:ext cx="1143000" cy="433388"/>
          </a:xfrm>
          <a:prstGeom prst="rect">
            <a:avLst/>
          </a:prstGeom>
          <a:solidFill>
            <a:srgbClr val="99CCFF"/>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a:lnSpc>
                <a:spcPct val="98000"/>
              </a:lnSpc>
              <a:spcBef>
                <a:spcPct val="0"/>
              </a:spcBef>
              <a:buClr>
                <a:srgbClr val="000000"/>
              </a:buClr>
              <a:buNone/>
            </a:pPr>
            <a:r>
              <a:rPr lang="en-US" altLang="zh-CN" sz="2000" b="0" dirty="0">
                <a:solidFill>
                  <a:srgbClr val="000000"/>
                </a:solidFill>
                <a:latin typeface="Bitstream Vera Sans"/>
                <a:ea typeface="宋体" panose="02010600030101010101" pitchFamily="2" charset="-122"/>
              </a:rPr>
              <a:t>.........</a:t>
            </a:r>
          </a:p>
        </p:txBody>
      </p:sp>
      <p:sp>
        <p:nvSpPr>
          <p:cNvPr id="67609" name="Rectangle 26">
            <a:extLst>
              <a:ext uri="{FF2B5EF4-FFF2-40B4-BE49-F238E27FC236}">
                <a16:creationId xmlns:a16="http://schemas.microsoft.com/office/drawing/2014/main" id="{0EA0E29C-1D88-4657-BA63-D37529152024}"/>
              </a:ext>
            </a:extLst>
          </p:cNvPr>
          <p:cNvSpPr>
            <a:spLocks noChangeArrowheads="1"/>
          </p:cNvSpPr>
          <p:nvPr/>
        </p:nvSpPr>
        <p:spPr bwMode="auto">
          <a:xfrm>
            <a:off x="1892300" y="4840289"/>
            <a:ext cx="1143000" cy="433387"/>
          </a:xfrm>
          <a:prstGeom prst="rect">
            <a:avLst/>
          </a:prstGeom>
          <a:solidFill>
            <a:srgbClr val="99CCFF"/>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files</a:t>
            </a:r>
          </a:p>
        </p:txBody>
      </p:sp>
      <p:sp>
        <p:nvSpPr>
          <p:cNvPr id="67610" name="Rectangle 27">
            <a:extLst>
              <a:ext uri="{FF2B5EF4-FFF2-40B4-BE49-F238E27FC236}">
                <a16:creationId xmlns:a16="http://schemas.microsoft.com/office/drawing/2014/main" id="{EB2E3D30-10D3-4E4D-84D1-E7BFD6A7CB03}"/>
              </a:ext>
            </a:extLst>
          </p:cNvPr>
          <p:cNvSpPr>
            <a:spLocks noChangeArrowheads="1"/>
          </p:cNvSpPr>
          <p:nvPr/>
        </p:nvSpPr>
        <p:spPr bwMode="auto">
          <a:xfrm>
            <a:off x="1892300" y="5273675"/>
            <a:ext cx="1143000" cy="433388"/>
          </a:xfrm>
          <a:prstGeom prst="rect">
            <a:avLst/>
          </a:prstGeom>
          <a:solidFill>
            <a:srgbClr val="99CCFF"/>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a:lnSpc>
                <a:spcPct val="98000"/>
              </a:lnSpc>
              <a:spcBef>
                <a:spcPct val="0"/>
              </a:spcBef>
              <a:buClr>
                <a:srgbClr val="000000"/>
              </a:buClr>
              <a:buNone/>
            </a:pPr>
            <a:r>
              <a:rPr lang="en-US" altLang="zh-CN" sz="2000" b="0" dirty="0">
                <a:solidFill>
                  <a:srgbClr val="000000"/>
                </a:solidFill>
                <a:latin typeface="Bitstream Vera Sans"/>
                <a:ea typeface="宋体" panose="02010600030101010101" pitchFamily="2" charset="-122"/>
              </a:rPr>
              <a:t>.........</a:t>
            </a:r>
          </a:p>
        </p:txBody>
      </p:sp>
      <p:sp>
        <p:nvSpPr>
          <p:cNvPr id="67611" name="Rectangle 28">
            <a:extLst>
              <a:ext uri="{FF2B5EF4-FFF2-40B4-BE49-F238E27FC236}">
                <a16:creationId xmlns:a16="http://schemas.microsoft.com/office/drawing/2014/main" id="{C2B09179-A793-4625-86DF-9BFFE4B5CCDF}"/>
              </a:ext>
            </a:extLst>
          </p:cNvPr>
          <p:cNvSpPr>
            <a:spLocks noChangeArrowheads="1"/>
          </p:cNvSpPr>
          <p:nvPr/>
        </p:nvSpPr>
        <p:spPr bwMode="auto">
          <a:xfrm>
            <a:off x="3856038" y="4406900"/>
            <a:ext cx="1465262" cy="433388"/>
          </a:xfrm>
          <a:prstGeom prst="rect">
            <a:avLst/>
          </a:prstGeom>
          <a:solidFill>
            <a:srgbClr val="FFCC99"/>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a:lnSpc>
                <a:spcPct val="98000"/>
              </a:lnSpc>
              <a:spcBef>
                <a:spcPct val="0"/>
              </a:spcBef>
              <a:buClr>
                <a:srgbClr val="000000"/>
              </a:buClr>
              <a:buNone/>
              <a:tabLst>
                <a:tab pos="657225" algn="l"/>
              </a:tabLst>
            </a:pPr>
            <a:r>
              <a:rPr lang="en-US" altLang="zh-CN" sz="2000" b="0" dirty="0">
                <a:solidFill>
                  <a:srgbClr val="000000"/>
                </a:solidFill>
                <a:latin typeface="Bitstream Vera Sans"/>
                <a:ea typeface="宋体" panose="02010600030101010101" pitchFamily="2" charset="-122"/>
              </a:rPr>
              <a:t>...........</a:t>
            </a:r>
          </a:p>
        </p:txBody>
      </p:sp>
      <p:sp>
        <p:nvSpPr>
          <p:cNvPr id="67612" name="Rectangle 29">
            <a:extLst>
              <a:ext uri="{FF2B5EF4-FFF2-40B4-BE49-F238E27FC236}">
                <a16:creationId xmlns:a16="http://schemas.microsoft.com/office/drawing/2014/main" id="{86F57149-A381-4066-8740-D1CE1E4D35BE}"/>
              </a:ext>
            </a:extLst>
          </p:cNvPr>
          <p:cNvSpPr>
            <a:spLocks noChangeArrowheads="1"/>
          </p:cNvSpPr>
          <p:nvPr/>
        </p:nvSpPr>
        <p:spPr bwMode="auto">
          <a:xfrm>
            <a:off x="3856038" y="4083050"/>
            <a:ext cx="1465262"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err="1">
                <a:solidFill>
                  <a:srgbClr val="000000"/>
                </a:solidFill>
                <a:latin typeface="Bitstream Vera Sans"/>
                <a:ea typeface="宋体" panose="02010600030101010101" pitchFamily="2" charset="-122"/>
              </a:rPr>
              <a:t>files_struct</a:t>
            </a:r>
            <a:endParaRPr lang="en-US" altLang="zh-CN" sz="2000" b="0" dirty="0">
              <a:solidFill>
                <a:srgbClr val="000000"/>
              </a:solidFill>
              <a:latin typeface="Bitstream Vera Sans"/>
              <a:ea typeface="宋体" panose="02010600030101010101" pitchFamily="2" charset="-122"/>
            </a:endParaRPr>
          </a:p>
        </p:txBody>
      </p:sp>
      <p:sp>
        <p:nvSpPr>
          <p:cNvPr id="67613" name="Line 30">
            <a:extLst>
              <a:ext uri="{FF2B5EF4-FFF2-40B4-BE49-F238E27FC236}">
                <a16:creationId xmlns:a16="http://schemas.microsoft.com/office/drawing/2014/main" id="{C4BFBC62-C39B-47AD-907C-5B14DB78DBDD}"/>
              </a:ext>
            </a:extLst>
          </p:cNvPr>
          <p:cNvSpPr>
            <a:spLocks noChangeShapeType="1"/>
          </p:cNvSpPr>
          <p:nvPr/>
        </p:nvSpPr>
        <p:spPr bwMode="auto">
          <a:xfrm flipV="1">
            <a:off x="2871789" y="4622801"/>
            <a:ext cx="979487" cy="43656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14" name="Rectangle 31">
            <a:extLst>
              <a:ext uri="{FF2B5EF4-FFF2-40B4-BE49-F238E27FC236}">
                <a16:creationId xmlns:a16="http://schemas.microsoft.com/office/drawing/2014/main" id="{8E003DAF-6A02-4795-B63E-DF9F78B986E4}"/>
              </a:ext>
            </a:extLst>
          </p:cNvPr>
          <p:cNvSpPr>
            <a:spLocks noChangeArrowheads="1"/>
          </p:cNvSpPr>
          <p:nvPr/>
        </p:nvSpPr>
        <p:spPr bwMode="auto">
          <a:xfrm>
            <a:off x="3852863" y="4852989"/>
            <a:ext cx="1465262" cy="433387"/>
          </a:xfrm>
          <a:prstGeom prst="rect">
            <a:avLst/>
          </a:prstGeom>
          <a:solidFill>
            <a:srgbClr val="FFCC99"/>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fd[0]</a:t>
            </a:r>
          </a:p>
        </p:txBody>
      </p:sp>
      <p:sp>
        <p:nvSpPr>
          <p:cNvPr id="67615" name="Rectangle 32">
            <a:extLst>
              <a:ext uri="{FF2B5EF4-FFF2-40B4-BE49-F238E27FC236}">
                <a16:creationId xmlns:a16="http://schemas.microsoft.com/office/drawing/2014/main" id="{7A4E9949-5625-4574-84BA-B60B1A3588D2}"/>
              </a:ext>
            </a:extLst>
          </p:cNvPr>
          <p:cNvSpPr>
            <a:spLocks noChangeArrowheads="1"/>
          </p:cNvSpPr>
          <p:nvPr/>
        </p:nvSpPr>
        <p:spPr bwMode="auto">
          <a:xfrm>
            <a:off x="3852863" y="5286375"/>
            <a:ext cx="1465262" cy="433388"/>
          </a:xfrm>
          <a:prstGeom prst="rect">
            <a:avLst/>
          </a:prstGeom>
          <a:solidFill>
            <a:srgbClr val="FFCC99"/>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fd[1]</a:t>
            </a:r>
          </a:p>
        </p:txBody>
      </p:sp>
      <p:sp>
        <p:nvSpPr>
          <p:cNvPr id="67616" name="Rectangle 33">
            <a:extLst>
              <a:ext uri="{FF2B5EF4-FFF2-40B4-BE49-F238E27FC236}">
                <a16:creationId xmlns:a16="http://schemas.microsoft.com/office/drawing/2014/main" id="{C49AED11-A820-4DEE-8508-C862FB57A5AE}"/>
              </a:ext>
            </a:extLst>
          </p:cNvPr>
          <p:cNvSpPr>
            <a:spLocks noChangeArrowheads="1"/>
          </p:cNvSpPr>
          <p:nvPr/>
        </p:nvSpPr>
        <p:spPr bwMode="auto">
          <a:xfrm>
            <a:off x="3852863" y="5719764"/>
            <a:ext cx="1465262" cy="433387"/>
          </a:xfrm>
          <a:prstGeom prst="rect">
            <a:avLst/>
          </a:prstGeom>
          <a:solidFill>
            <a:srgbClr val="FFCC99"/>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fd[2]</a:t>
            </a:r>
          </a:p>
        </p:txBody>
      </p:sp>
      <p:sp>
        <p:nvSpPr>
          <p:cNvPr id="67618" name="Text Box 35">
            <a:extLst>
              <a:ext uri="{FF2B5EF4-FFF2-40B4-BE49-F238E27FC236}">
                <a16:creationId xmlns:a16="http://schemas.microsoft.com/office/drawing/2014/main" id="{F709F629-7C9D-43E8-91D7-6F340F8AAE6D}"/>
              </a:ext>
            </a:extLst>
          </p:cNvPr>
          <p:cNvSpPr txBox="1">
            <a:spLocks noChangeArrowheads="1"/>
          </p:cNvSpPr>
          <p:nvPr/>
        </p:nvSpPr>
        <p:spPr bwMode="auto">
          <a:xfrm>
            <a:off x="1851025" y="2971800"/>
            <a:ext cx="1633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50419" rIns="81639" bIns="40820"/>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500" b="0">
                <a:solidFill>
                  <a:srgbClr val="000000"/>
                </a:solidFill>
                <a:latin typeface="Bitstream Vera Sans"/>
                <a:ea typeface="宋体" panose="02010600030101010101" pitchFamily="2" charset="-122"/>
              </a:rPr>
              <a:t>父进程</a:t>
            </a:r>
          </a:p>
        </p:txBody>
      </p:sp>
      <p:sp>
        <p:nvSpPr>
          <p:cNvPr id="67619" name="Text Box 36">
            <a:extLst>
              <a:ext uri="{FF2B5EF4-FFF2-40B4-BE49-F238E27FC236}">
                <a16:creationId xmlns:a16="http://schemas.microsoft.com/office/drawing/2014/main" id="{63DF26A9-CE48-460E-92F8-35D4D6B12C29}"/>
              </a:ext>
            </a:extLst>
          </p:cNvPr>
          <p:cNvSpPr txBox="1">
            <a:spLocks noChangeArrowheads="1"/>
          </p:cNvSpPr>
          <p:nvPr/>
        </p:nvSpPr>
        <p:spPr bwMode="auto">
          <a:xfrm>
            <a:off x="1809750" y="58451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50419" rIns="81639" bIns="40820"/>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500" b="0">
                <a:solidFill>
                  <a:srgbClr val="000000"/>
                </a:solidFill>
                <a:latin typeface="Bitstream Vera Sans"/>
                <a:ea typeface="宋体" panose="02010600030101010101" pitchFamily="2" charset="-122"/>
              </a:rPr>
              <a:t>子进程</a:t>
            </a:r>
          </a:p>
        </p:txBody>
      </p:sp>
      <p:sp>
        <p:nvSpPr>
          <p:cNvPr id="67620" name="Rectangle 37">
            <a:extLst>
              <a:ext uri="{FF2B5EF4-FFF2-40B4-BE49-F238E27FC236}">
                <a16:creationId xmlns:a16="http://schemas.microsoft.com/office/drawing/2014/main" id="{C2F2449C-19F9-47B6-8DEA-E61240FF3407}"/>
              </a:ext>
            </a:extLst>
          </p:cNvPr>
          <p:cNvSpPr>
            <a:spLocks noChangeArrowheads="1"/>
          </p:cNvSpPr>
          <p:nvPr/>
        </p:nvSpPr>
        <p:spPr bwMode="auto">
          <a:xfrm>
            <a:off x="6137276" y="1457325"/>
            <a:ext cx="1306513" cy="433388"/>
          </a:xfrm>
          <a:prstGeom prst="rect">
            <a:avLst/>
          </a:prstGeom>
          <a:solidFill>
            <a:srgbClr val="0066CC"/>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a:solidFill>
                  <a:srgbClr val="000000"/>
                </a:solidFill>
                <a:latin typeface="Bitstream Vera Sans"/>
                <a:ea typeface="宋体" panose="02010600030101010101" pitchFamily="2" charset="-122"/>
              </a:rPr>
              <a:t>.........</a:t>
            </a:r>
          </a:p>
        </p:txBody>
      </p:sp>
      <p:sp>
        <p:nvSpPr>
          <p:cNvPr id="67621" name="Rectangle 38">
            <a:extLst>
              <a:ext uri="{FF2B5EF4-FFF2-40B4-BE49-F238E27FC236}">
                <a16:creationId xmlns:a16="http://schemas.microsoft.com/office/drawing/2014/main" id="{24D311A9-14CA-4444-8F82-08FDE6AFD608}"/>
              </a:ext>
            </a:extLst>
          </p:cNvPr>
          <p:cNvSpPr>
            <a:spLocks noChangeArrowheads="1"/>
          </p:cNvSpPr>
          <p:nvPr/>
        </p:nvSpPr>
        <p:spPr bwMode="auto">
          <a:xfrm>
            <a:off x="6137276" y="1133475"/>
            <a:ext cx="130651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file</a:t>
            </a:r>
          </a:p>
        </p:txBody>
      </p:sp>
      <p:sp>
        <p:nvSpPr>
          <p:cNvPr id="67622" name="Rectangle 39">
            <a:extLst>
              <a:ext uri="{FF2B5EF4-FFF2-40B4-BE49-F238E27FC236}">
                <a16:creationId xmlns:a16="http://schemas.microsoft.com/office/drawing/2014/main" id="{303F9EA3-004F-4B3D-9F5A-AC2AE12C52DC}"/>
              </a:ext>
            </a:extLst>
          </p:cNvPr>
          <p:cNvSpPr>
            <a:spLocks noChangeArrowheads="1"/>
          </p:cNvSpPr>
          <p:nvPr/>
        </p:nvSpPr>
        <p:spPr bwMode="auto">
          <a:xfrm>
            <a:off x="6137276" y="2324100"/>
            <a:ext cx="1306513" cy="433388"/>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f_pos</a:t>
            </a:r>
          </a:p>
        </p:txBody>
      </p:sp>
      <p:sp>
        <p:nvSpPr>
          <p:cNvPr id="67623" name="Rectangle 40">
            <a:extLst>
              <a:ext uri="{FF2B5EF4-FFF2-40B4-BE49-F238E27FC236}">
                <a16:creationId xmlns:a16="http://schemas.microsoft.com/office/drawing/2014/main" id="{2728F544-B39E-44FB-944D-98EA875D3087}"/>
              </a:ext>
            </a:extLst>
          </p:cNvPr>
          <p:cNvSpPr>
            <a:spLocks noChangeArrowheads="1"/>
          </p:cNvSpPr>
          <p:nvPr/>
        </p:nvSpPr>
        <p:spPr bwMode="auto">
          <a:xfrm>
            <a:off x="6137276" y="1890714"/>
            <a:ext cx="1306513" cy="433387"/>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f_dentry</a:t>
            </a:r>
          </a:p>
        </p:txBody>
      </p:sp>
      <p:sp>
        <p:nvSpPr>
          <p:cNvPr id="67624" name="Rectangle 41">
            <a:extLst>
              <a:ext uri="{FF2B5EF4-FFF2-40B4-BE49-F238E27FC236}">
                <a16:creationId xmlns:a16="http://schemas.microsoft.com/office/drawing/2014/main" id="{F892B300-B1D7-4855-A8FA-A19208E03B25}"/>
              </a:ext>
            </a:extLst>
          </p:cNvPr>
          <p:cNvSpPr>
            <a:spLocks noChangeArrowheads="1"/>
          </p:cNvSpPr>
          <p:nvPr/>
        </p:nvSpPr>
        <p:spPr bwMode="auto">
          <a:xfrm>
            <a:off x="6137276" y="2757489"/>
            <a:ext cx="1306513" cy="433387"/>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000" b="0">
                <a:solidFill>
                  <a:srgbClr val="000000"/>
                </a:solidFill>
                <a:latin typeface="Bitstream Vera Sans"/>
                <a:ea typeface="宋体" panose="02010600030101010101" pitchFamily="2" charset="-122"/>
              </a:rPr>
              <a:t>文件标志</a:t>
            </a:r>
          </a:p>
        </p:txBody>
      </p:sp>
      <p:sp>
        <p:nvSpPr>
          <p:cNvPr id="67625" name="Rectangle 42">
            <a:extLst>
              <a:ext uri="{FF2B5EF4-FFF2-40B4-BE49-F238E27FC236}">
                <a16:creationId xmlns:a16="http://schemas.microsoft.com/office/drawing/2014/main" id="{8A7FD054-4748-46EA-B32F-46C52A1056B6}"/>
              </a:ext>
            </a:extLst>
          </p:cNvPr>
          <p:cNvSpPr>
            <a:spLocks noChangeArrowheads="1"/>
          </p:cNvSpPr>
          <p:nvPr/>
        </p:nvSpPr>
        <p:spPr bwMode="auto">
          <a:xfrm>
            <a:off x="6137276" y="4919664"/>
            <a:ext cx="1306513" cy="433387"/>
          </a:xfrm>
          <a:prstGeom prst="rect">
            <a:avLst/>
          </a:prstGeom>
          <a:solidFill>
            <a:srgbClr val="0066CC"/>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a:solidFill>
                  <a:srgbClr val="000000"/>
                </a:solidFill>
                <a:latin typeface="Bitstream Vera Sans"/>
                <a:ea typeface="宋体" panose="02010600030101010101" pitchFamily="2" charset="-122"/>
              </a:rPr>
              <a:t>..........</a:t>
            </a:r>
          </a:p>
        </p:txBody>
      </p:sp>
      <p:sp>
        <p:nvSpPr>
          <p:cNvPr id="67626" name="Rectangle 43">
            <a:extLst>
              <a:ext uri="{FF2B5EF4-FFF2-40B4-BE49-F238E27FC236}">
                <a16:creationId xmlns:a16="http://schemas.microsoft.com/office/drawing/2014/main" id="{09513827-8D80-40AA-8C19-387BA32E8B9D}"/>
              </a:ext>
            </a:extLst>
          </p:cNvPr>
          <p:cNvSpPr>
            <a:spLocks noChangeArrowheads="1"/>
          </p:cNvSpPr>
          <p:nvPr/>
        </p:nvSpPr>
        <p:spPr bwMode="auto">
          <a:xfrm>
            <a:off x="6137276" y="5786439"/>
            <a:ext cx="1306513" cy="433387"/>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f_pos</a:t>
            </a:r>
          </a:p>
        </p:txBody>
      </p:sp>
      <p:sp>
        <p:nvSpPr>
          <p:cNvPr id="67627" name="Rectangle 44">
            <a:extLst>
              <a:ext uri="{FF2B5EF4-FFF2-40B4-BE49-F238E27FC236}">
                <a16:creationId xmlns:a16="http://schemas.microsoft.com/office/drawing/2014/main" id="{4D7155E0-926F-47E7-8380-ACD6D86B8FCF}"/>
              </a:ext>
            </a:extLst>
          </p:cNvPr>
          <p:cNvSpPr>
            <a:spLocks noChangeArrowheads="1"/>
          </p:cNvSpPr>
          <p:nvPr/>
        </p:nvSpPr>
        <p:spPr bwMode="auto">
          <a:xfrm>
            <a:off x="6137276" y="5353050"/>
            <a:ext cx="1306513" cy="433388"/>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f_dentry</a:t>
            </a:r>
          </a:p>
        </p:txBody>
      </p:sp>
      <p:sp>
        <p:nvSpPr>
          <p:cNvPr id="67628" name="Rectangle 45">
            <a:extLst>
              <a:ext uri="{FF2B5EF4-FFF2-40B4-BE49-F238E27FC236}">
                <a16:creationId xmlns:a16="http://schemas.microsoft.com/office/drawing/2014/main" id="{76033CBE-D032-4FBF-8E40-56C97FE8F0FA}"/>
              </a:ext>
            </a:extLst>
          </p:cNvPr>
          <p:cNvSpPr>
            <a:spLocks noChangeArrowheads="1"/>
          </p:cNvSpPr>
          <p:nvPr/>
        </p:nvSpPr>
        <p:spPr bwMode="auto">
          <a:xfrm>
            <a:off x="6137276" y="6219825"/>
            <a:ext cx="1306513" cy="433388"/>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000" b="0">
                <a:solidFill>
                  <a:srgbClr val="000000"/>
                </a:solidFill>
                <a:latin typeface="Bitstream Vera Sans"/>
                <a:ea typeface="宋体" panose="02010600030101010101" pitchFamily="2" charset="-122"/>
              </a:rPr>
              <a:t>文件标志</a:t>
            </a:r>
          </a:p>
        </p:txBody>
      </p:sp>
      <p:sp>
        <p:nvSpPr>
          <p:cNvPr id="67629" name="Rectangle 46">
            <a:extLst>
              <a:ext uri="{FF2B5EF4-FFF2-40B4-BE49-F238E27FC236}">
                <a16:creationId xmlns:a16="http://schemas.microsoft.com/office/drawing/2014/main" id="{6E21A792-9C11-47B3-A8AC-6E81755024E0}"/>
              </a:ext>
            </a:extLst>
          </p:cNvPr>
          <p:cNvSpPr>
            <a:spLocks noChangeArrowheads="1"/>
          </p:cNvSpPr>
          <p:nvPr/>
        </p:nvSpPr>
        <p:spPr bwMode="auto">
          <a:xfrm>
            <a:off x="7542214" y="3189289"/>
            <a:ext cx="1304925" cy="433387"/>
          </a:xfrm>
          <a:prstGeom prst="rect">
            <a:avLst/>
          </a:prstGeom>
          <a:solidFill>
            <a:srgbClr val="0066CC"/>
          </a:solidFill>
          <a:ln w="9525">
            <a:solidFill>
              <a:srgbClr val="000000"/>
            </a:solidFill>
            <a:round/>
            <a:headEnd/>
            <a:tailEnd/>
          </a:ln>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dirty="0">
                <a:solidFill>
                  <a:srgbClr val="000000"/>
                </a:solidFill>
                <a:latin typeface="Bitstream Vera Sans"/>
                <a:ea typeface="宋体" panose="02010600030101010101" pitchFamily="2" charset="-122"/>
              </a:rPr>
              <a:t>..........</a:t>
            </a:r>
          </a:p>
        </p:txBody>
      </p:sp>
      <p:sp>
        <p:nvSpPr>
          <p:cNvPr id="67630" name="Rectangle 47">
            <a:extLst>
              <a:ext uri="{FF2B5EF4-FFF2-40B4-BE49-F238E27FC236}">
                <a16:creationId xmlns:a16="http://schemas.microsoft.com/office/drawing/2014/main" id="{7D7391AF-0E9A-45CE-93E1-DB7D7ED5EA1E}"/>
              </a:ext>
            </a:extLst>
          </p:cNvPr>
          <p:cNvSpPr>
            <a:spLocks noChangeArrowheads="1"/>
          </p:cNvSpPr>
          <p:nvPr/>
        </p:nvSpPr>
        <p:spPr bwMode="auto">
          <a:xfrm>
            <a:off x="7542214" y="4056064"/>
            <a:ext cx="1304925" cy="433387"/>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f_pos</a:t>
            </a:r>
          </a:p>
        </p:txBody>
      </p:sp>
      <p:sp>
        <p:nvSpPr>
          <p:cNvPr id="67631" name="Rectangle 48">
            <a:extLst>
              <a:ext uri="{FF2B5EF4-FFF2-40B4-BE49-F238E27FC236}">
                <a16:creationId xmlns:a16="http://schemas.microsoft.com/office/drawing/2014/main" id="{16EE8113-B91F-4005-8CB4-897550A6AEB9}"/>
              </a:ext>
            </a:extLst>
          </p:cNvPr>
          <p:cNvSpPr>
            <a:spLocks noChangeArrowheads="1"/>
          </p:cNvSpPr>
          <p:nvPr/>
        </p:nvSpPr>
        <p:spPr bwMode="auto">
          <a:xfrm>
            <a:off x="7542214" y="3622675"/>
            <a:ext cx="1304925" cy="433388"/>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000" b="0">
                <a:solidFill>
                  <a:srgbClr val="000000"/>
                </a:solidFill>
                <a:latin typeface="Bitstream Vera Sans"/>
                <a:ea typeface="宋体" panose="02010600030101010101" pitchFamily="2" charset="-122"/>
              </a:rPr>
              <a:t>f_dentry</a:t>
            </a:r>
          </a:p>
        </p:txBody>
      </p:sp>
      <p:sp>
        <p:nvSpPr>
          <p:cNvPr id="67632" name="Rectangle 49">
            <a:extLst>
              <a:ext uri="{FF2B5EF4-FFF2-40B4-BE49-F238E27FC236}">
                <a16:creationId xmlns:a16="http://schemas.microsoft.com/office/drawing/2014/main" id="{2F571839-DA2E-41B4-A378-1F553A1EC87D}"/>
              </a:ext>
            </a:extLst>
          </p:cNvPr>
          <p:cNvSpPr>
            <a:spLocks noChangeArrowheads="1"/>
          </p:cNvSpPr>
          <p:nvPr/>
        </p:nvSpPr>
        <p:spPr bwMode="auto">
          <a:xfrm>
            <a:off x="7542214" y="4489450"/>
            <a:ext cx="1304925" cy="433388"/>
          </a:xfrm>
          <a:prstGeom prst="rect">
            <a:avLst/>
          </a:prstGeom>
          <a:solidFill>
            <a:srgbClr val="0066CC"/>
          </a:solidFill>
          <a:ln w="9525">
            <a:solidFill>
              <a:srgbClr val="000000"/>
            </a:solidFill>
            <a:round/>
            <a:headEnd/>
            <a:tailEnd/>
          </a:ln>
        </p:spPr>
        <p:txBody>
          <a:bodyPr wrap="none" lIns="81639" tIns="48363"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000" b="0">
                <a:solidFill>
                  <a:srgbClr val="000000"/>
                </a:solidFill>
                <a:latin typeface="Bitstream Vera Sans"/>
                <a:ea typeface="宋体" panose="02010600030101010101" pitchFamily="2" charset="-122"/>
              </a:rPr>
              <a:t>文件标志</a:t>
            </a:r>
          </a:p>
        </p:txBody>
      </p:sp>
      <p:sp>
        <p:nvSpPr>
          <p:cNvPr id="67633" name="Rectangle 50">
            <a:extLst>
              <a:ext uri="{FF2B5EF4-FFF2-40B4-BE49-F238E27FC236}">
                <a16:creationId xmlns:a16="http://schemas.microsoft.com/office/drawing/2014/main" id="{62B3A071-9006-478F-A201-C141F81F497B}"/>
              </a:ext>
            </a:extLst>
          </p:cNvPr>
          <p:cNvSpPr>
            <a:spLocks noChangeArrowheads="1"/>
          </p:cNvSpPr>
          <p:nvPr/>
        </p:nvSpPr>
        <p:spPr bwMode="auto">
          <a:xfrm>
            <a:off x="9164639" y="3606801"/>
            <a:ext cx="1468437" cy="434975"/>
          </a:xfrm>
          <a:prstGeom prst="rect">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索引节点号</a:t>
            </a:r>
          </a:p>
        </p:txBody>
      </p:sp>
      <p:sp>
        <p:nvSpPr>
          <p:cNvPr id="67634" name="Rectangle 51">
            <a:extLst>
              <a:ext uri="{FF2B5EF4-FFF2-40B4-BE49-F238E27FC236}">
                <a16:creationId xmlns:a16="http://schemas.microsoft.com/office/drawing/2014/main" id="{B34344D1-B028-4417-B743-A454FAABBDD9}"/>
              </a:ext>
            </a:extLst>
          </p:cNvPr>
          <p:cNvSpPr>
            <a:spLocks noChangeArrowheads="1"/>
          </p:cNvSpPr>
          <p:nvPr/>
        </p:nvSpPr>
        <p:spPr bwMode="auto">
          <a:xfrm>
            <a:off x="9164639" y="4041775"/>
            <a:ext cx="1468437" cy="433388"/>
          </a:xfrm>
          <a:prstGeom prst="rect">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文件各信息</a:t>
            </a:r>
          </a:p>
        </p:txBody>
      </p:sp>
      <p:sp>
        <p:nvSpPr>
          <p:cNvPr id="67635" name="Rectangle 52">
            <a:extLst>
              <a:ext uri="{FF2B5EF4-FFF2-40B4-BE49-F238E27FC236}">
                <a16:creationId xmlns:a16="http://schemas.microsoft.com/office/drawing/2014/main" id="{B607C750-ACED-436D-B4C0-5A568087C255}"/>
              </a:ext>
            </a:extLst>
          </p:cNvPr>
          <p:cNvSpPr>
            <a:spLocks noChangeArrowheads="1"/>
          </p:cNvSpPr>
          <p:nvPr/>
        </p:nvSpPr>
        <p:spPr bwMode="auto">
          <a:xfrm>
            <a:off x="9263064" y="3282950"/>
            <a:ext cx="13049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inode</a:t>
            </a:r>
          </a:p>
        </p:txBody>
      </p:sp>
      <p:sp>
        <p:nvSpPr>
          <p:cNvPr id="67636" name="Rectangle 53">
            <a:extLst>
              <a:ext uri="{FF2B5EF4-FFF2-40B4-BE49-F238E27FC236}">
                <a16:creationId xmlns:a16="http://schemas.microsoft.com/office/drawing/2014/main" id="{EF1452BB-5895-4791-88DB-4CA85AD2CBAF}"/>
              </a:ext>
            </a:extLst>
          </p:cNvPr>
          <p:cNvSpPr>
            <a:spLocks noChangeArrowheads="1"/>
          </p:cNvSpPr>
          <p:nvPr/>
        </p:nvSpPr>
        <p:spPr bwMode="auto">
          <a:xfrm>
            <a:off x="9066214" y="5599114"/>
            <a:ext cx="1470025" cy="433387"/>
          </a:xfrm>
          <a:prstGeom prst="rect">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索引节点号</a:t>
            </a:r>
          </a:p>
        </p:txBody>
      </p:sp>
      <p:sp>
        <p:nvSpPr>
          <p:cNvPr id="67637" name="Rectangle 54">
            <a:extLst>
              <a:ext uri="{FF2B5EF4-FFF2-40B4-BE49-F238E27FC236}">
                <a16:creationId xmlns:a16="http://schemas.microsoft.com/office/drawing/2014/main" id="{9465B7AF-1157-4D1C-95EF-4DD110B5BE79}"/>
              </a:ext>
            </a:extLst>
          </p:cNvPr>
          <p:cNvSpPr>
            <a:spLocks noChangeArrowheads="1"/>
          </p:cNvSpPr>
          <p:nvPr/>
        </p:nvSpPr>
        <p:spPr bwMode="auto">
          <a:xfrm>
            <a:off x="9066214" y="6032500"/>
            <a:ext cx="1470025" cy="433388"/>
          </a:xfrm>
          <a:prstGeom prst="rect">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文件各信息</a:t>
            </a:r>
          </a:p>
        </p:txBody>
      </p:sp>
      <p:sp>
        <p:nvSpPr>
          <p:cNvPr id="67638" name="Rectangle 55">
            <a:extLst>
              <a:ext uri="{FF2B5EF4-FFF2-40B4-BE49-F238E27FC236}">
                <a16:creationId xmlns:a16="http://schemas.microsoft.com/office/drawing/2014/main" id="{AE4365E9-1DB0-4BFE-82CE-DB3306623309}"/>
              </a:ext>
            </a:extLst>
          </p:cNvPr>
          <p:cNvSpPr>
            <a:spLocks noChangeArrowheads="1"/>
          </p:cNvSpPr>
          <p:nvPr/>
        </p:nvSpPr>
        <p:spPr bwMode="auto">
          <a:xfrm>
            <a:off x="9164638" y="5275264"/>
            <a:ext cx="130651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50419" rIns="81639" bIns="40820" anchor="ct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500" b="0">
                <a:solidFill>
                  <a:srgbClr val="000000"/>
                </a:solidFill>
                <a:latin typeface="Bitstream Vera Sans"/>
                <a:ea typeface="宋体" panose="02010600030101010101" pitchFamily="2" charset="-122"/>
              </a:rPr>
              <a:t>inode</a:t>
            </a:r>
          </a:p>
        </p:txBody>
      </p:sp>
      <p:cxnSp>
        <p:nvCxnSpPr>
          <p:cNvPr id="67639" name="AutoShape 56">
            <a:extLst>
              <a:ext uri="{FF2B5EF4-FFF2-40B4-BE49-F238E27FC236}">
                <a16:creationId xmlns:a16="http://schemas.microsoft.com/office/drawing/2014/main" id="{9C577249-BD5A-46D4-A1FA-05EDFDDFBB42}"/>
              </a:ext>
            </a:extLst>
          </p:cNvPr>
          <p:cNvCxnSpPr>
            <a:cxnSpLocks noChangeShapeType="1"/>
          </p:cNvCxnSpPr>
          <p:nvPr/>
        </p:nvCxnSpPr>
        <p:spPr bwMode="auto">
          <a:xfrm flipV="1">
            <a:off x="5299076" y="1652588"/>
            <a:ext cx="904875" cy="3441700"/>
          </a:xfrm>
          <a:prstGeom prst="curvedConnector3">
            <a:avLst>
              <a:gd name="adj1" fmla="val 50000"/>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640" name="AutoShape 57">
            <a:extLst>
              <a:ext uri="{FF2B5EF4-FFF2-40B4-BE49-F238E27FC236}">
                <a16:creationId xmlns:a16="http://schemas.microsoft.com/office/drawing/2014/main" id="{E98CC71F-A42E-4A6F-B0C3-AC71C77925FF}"/>
              </a:ext>
            </a:extLst>
          </p:cNvPr>
          <p:cNvCxnSpPr>
            <a:cxnSpLocks noChangeShapeType="1"/>
            <a:endCxn id="67629" idx="1"/>
          </p:cNvCxnSpPr>
          <p:nvPr/>
        </p:nvCxnSpPr>
        <p:spPr bwMode="auto">
          <a:xfrm>
            <a:off x="5284789" y="2662238"/>
            <a:ext cx="2257425" cy="743744"/>
          </a:xfrm>
          <a:prstGeom prst="curvedConnector3">
            <a:avLst>
              <a:gd name="adj1" fmla="val 50000"/>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641" name="AutoShape 58">
            <a:extLst>
              <a:ext uri="{FF2B5EF4-FFF2-40B4-BE49-F238E27FC236}">
                <a16:creationId xmlns:a16="http://schemas.microsoft.com/office/drawing/2014/main" id="{5E01C732-7848-4EEC-9EF8-195722F9FCFE}"/>
              </a:ext>
            </a:extLst>
          </p:cNvPr>
          <p:cNvCxnSpPr>
            <a:cxnSpLocks noChangeShapeType="1"/>
            <a:endCxn id="67629" idx="1"/>
          </p:cNvCxnSpPr>
          <p:nvPr/>
        </p:nvCxnSpPr>
        <p:spPr bwMode="auto">
          <a:xfrm flipV="1">
            <a:off x="5256213" y="3405983"/>
            <a:ext cx="2286000" cy="2107407"/>
          </a:xfrm>
          <a:prstGeom prst="curvedConnector3">
            <a:avLst>
              <a:gd name="adj1" fmla="val 50000"/>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642" name="AutoShape 59">
            <a:extLst>
              <a:ext uri="{FF2B5EF4-FFF2-40B4-BE49-F238E27FC236}">
                <a16:creationId xmlns:a16="http://schemas.microsoft.com/office/drawing/2014/main" id="{23C97868-7604-45A6-9988-424200D50877}"/>
              </a:ext>
            </a:extLst>
          </p:cNvPr>
          <p:cNvCxnSpPr>
            <a:cxnSpLocks noChangeShapeType="1"/>
            <a:endCxn id="67627" idx="1"/>
          </p:cNvCxnSpPr>
          <p:nvPr/>
        </p:nvCxnSpPr>
        <p:spPr bwMode="auto">
          <a:xfrm rot="16200000" flipH="1">
            <a:off x="4510088" y="3943351"/>
            <a:ext cx="2474913" cy="779462"/>
          </a:xfrm>
          <a:prstGeom prst="curvedConnector2">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7643" name="AutoShape 60">
            <a:extLst>
              <a:ext uri="{FF2B5EF4-FFF2-40B4-BE49-F238E27FC236}">
                <a16:creationId xmlns:a16="http://schemas.microsoft.com/office/drawing/2014/main" id="{B7CB2592-87C2-4C4D-BBD3-684F52DD809C}"/>
              </a:ext>
            </a:extLst>
          </p:cNvPr>
          <p:cNvCxnSpPr>
            <a:cxnSpLocks noChangeShapeType="1"/>
          </p:cNvCxnSpPr>
          <p:nvPr/>
        </p:nvCxnSpPr>
        <p:spPr bwMode="auto">
          <a:xfrm flipV="1">
            <a:off x="5256214" y="5588001"/>
            <a:ext cx="904875" cy="404813"/>
          </a:xfrm>
          <a:prstGeom prst="curvedConnector3">
            <a:avLst>
              <a:gd name="adj1" fmla="val 50000"/>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7644" name="Line 61">
            <a:extLst>
              <a:ext uri="{FF2B5EF4-FFF2-40B4-BE49-F238E27FC236}">
                <a16:creationId xmlns:a16="http://schemas.microsoft.com/office/drawing/2014/main" id="{CAFDA767-2B71-4495-933C-34DDC3F155F0}"/>
              </a:ext>
            </a:extLst>
          </p:cNvPr>
          <p:cNvSpPr>
            <a:spLocks noChangeShapeType="1"/>
          </p:cNvSpPr>
          <p:nvPr/>
        </p:nvSpPr>
        <p:spPr bwMode="auto">
          <a:xfrm>
            <a:off x="8870951" y="3854450"/>
            <a:ext cx="327025" cy="65088"/>
          </a:xfrm>
          <a:prstGeom prst="line">
            <a:avLst/>
          </a:prstGeom>
          <a:noFill/>
          <a:ln w="720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645" name="Line 62">
            <a:extLst>
              <a:ext uri="{FF2B5EF4-FFF2-40B4-BE49-F238E27FC236}">
                <a16:creationId xmlns:a16="http://schemas.microsoft.com/office/drawing/2014/main" id="{D525B016-BA88-4B99-BDB9-EE3A5029ADF9}"/>
              </a:ext>
            </a:extLst>
          </p:cNvPr>
          <p:cNvSpPr>
            <a:spLocks noChangeShapeType="1"/>
          </p:cNvSpPr>
          <p:nvPr/>
        </p:nvSpPr>
        <p:spPr bwMode="auto">
          <a:xfrm>
            <a:off x="7443789" y="5634038"/>
            <a:ext cx="1590675" cy="80962"/>
          </a:xfrm>
          <a:prstGeom prst="line">
            <a:avLst/>
          </a:prstGeom>
          <a:noFill/>
          <a:ln w="720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标题 1">
            <a:extLst>
              <a:ext uri="{FF2B5EF4-FFF2-40B4-BE49-F238E27FC236}">
                <a16:creationId xmlns:a16="http://schemas.microsoft.com/office/drawing/2014/main" id="{C44E99C5-1027-4F2A-8BBD-C92690815869}"/>
              </a:ext>
            </a:extLst>
          </p:cNvPr>
          <p:cNvSpPr>
            <a:spLocks noGrp="1"/>
          </p:cNvSpPr>
          <p:nvPr>
            <p:ph type="title"/>
          </p:nvPr>
        </p:nvSpPr>
        <p:spPr/>
        <p:txBody>
          <a:bodyPr/>
          <a:lstStyle/>
          <a:p>
            <a:r>
              <a:rPr lang="zh-CN" altLang="en-US" kern="0" dirty="0"/>
              <a:t>父子进程共享文件</a:t>
            </a:r>
            <a:endParaRPr lang="zh-CN" altLang="en-US" dirty="0"/>
          </a:p>
        </p:txBody>
      </p:sp>
    </p:spTree>
    <p:extLst>
      <p:ext uri="{BB962C8B-B14F-4D97-AF65-F5344CB8AC3E}">
        <p14:creationId xmlns:p14="http://schemas.microsoft.com/office/powerpoint/2010/main" val="236154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7A0E2452-CEF0-42D0-B5C7-2EEEB9EE7349}"/>
              </a:ext>
            </a:extLst>
          </p:cNvPr>
          <p:cNvSpPr>
            <a:spLocks noGrp="1" noChangeArrowheads="1"/>
          </p:cNvSpPr>
          <p:nvPr>
            <p:ph idx="1"/>
          </p:nvPr>
        </p:nvSpPr>
        <p:spPr>
          <a:xfrm>
            <a:off x="2210777" y="1209973"/>
            <a:ext cx="8457222" cy="5157643"/>
          </a:xfrm>
        </p:spPr>
        <p:txBody>
          <a:bodyPr lIns="0" tIns="10972" rIns="0" bIns="0">
            <a:normAutofit/>
          </a:bodyPr>
          <a:lstStyle/>
          <a:p>
            <a:pPr marL="57150">
              <a:spcBef>
                <a:spcPct val="0"/>
              </a:spcBef>
              <a:defRPr/>
            </a:pPr>
            <a:r>
              <a:rPr lang="zh-CN" altLang="en-US" sz="2800" dirty="0">
                <a:solidFill>
                  <a:srgbClr val="000000"/>
                </a:solidFill>
                <a:latin typeface="+mj-ea"/>
                <a:ea typeface="+mj-ea"/>
              </a:rPr>
              <a:t>父进程希望复制自己（共享代码，复制数据空间），但父子进程执行相同代码中的不同分支</a:t>
            </a:r>
          </a:p>
        </p:txBody>
      </p:sp>
      <p:sp>
        <p:nvSpPr>
          <p:cNvPr id="3" name="标题 2">
            <a:extLst>
              <a:ext uri="{FF2B5EF4-FFF2-40B4-BE49-F238E27FC236}">
                <a16:creationId xmlns:a16="http://schemas.microsoft.com/office/drawing/2014/main" id="{A5795F34-643B-4058-9FC8-852C1A77544D}"/>
              </a:ext>
            </a:extLst>
          </p:cNvPr>
          <p:cNvSpPr>
            <a:spLocks noGrp="1"/>
          </p:cNvSpPr>
          <p:nvPr>
            <p:ph type="title"/>
          </p:nvPr>
        </p:nvSpPr>
        <p:spPr/>
        <p:txBody>
          <a:bodyPr/>
          <a:lstStyle/>
          <a:p>
            <a:pPr>
              <a:defRPr/>
            </a:pPr>
            <a:r>
              <a:rPr lang="en-US" altLang="zh-CN" dirty="0"/>
              <a:t>fork</a:t>
            </a:r>
            <a:r>
              <a:rPr lang="zh-CN" altLang="en-US" dirty="0"/>
              <a:t>的用法</a:t>
            </a:r>
          </a:p>
        </p:txBody>
      </p:sp>
      <p:pic>
        <p:nvPicPr>
          <p:cNvPr id="71684" name="图片 3">
            <a:extLst>
              <a:ext uri="{FF2B5EF4-FFF2-40B4-BE49-F238E27FC236}">
                <a16:creationId xmlns:a16="http://schemas.microsoft.com/office/drawing/2014/main" id="{3C44D0B3-396D-4419-96E7-900B0976F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37" y="2263776"/>
            <a:ext cx="3878263"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19300" y="2674372"/>
            <a:ext cx="4572000" cy="2677656"/>
          </a:xfrm>
          <a:prstGeom prst="rect">
            <a:avLst/>
          </a:prstGeom>
        </p:spPr>
        <p:txBody>
          <a:bodyPr>
            <a:spAutoFit/>
          </a:bodyPr>
          <a:lstStyle/>
          <a:p>
            <a:pPr lvl="1">
              <a:spcBef>
                <a:spcPct val="0"/>
              </a:spcBef>
              <a:defRPr/>
            </a:pPr>
            <a:r>
              <a:rPr lang="zh-CN" altLang="en-US" sz="2800" dirty="0">
                <a:solidFill>
                  <a:srgbClr val="000000"/>
                </a:solidFill>
              </a:rPr>
              <a:t>网络并发服务器中，父进程等待客户端的服务请求。当请求达到，父进程调用</a:t>
            </a:r>
            <a:r>
              <a:rPr lang="en-US" altLang="zh-CN" sz="2800" dirty="0">
                <a:solidFill>
                  <a:srgbClr val="000000"/>
                </a:solidFill>
              </a:rPr>
              <a:t>fork</a:t>
            </a:r>
            <a:r>
              <a:rPr lang="zh-CN" altLang="en-US" sz="2800" dirty="0">
                <a:solidFill>
                  <a:srgbClr val="000000"/>
                </a:solidFill>
              </a:rPr>
              <a:t>创建子进程处理该请求，而父进程继续等待下一个服务请求</a:t>
            </a:r>
          </a:p>
        </p:txBody>
      </p:sp>
    </p:spTree>
    <p:extLst>
      <p:ext uri="{BB962C8B-B14F-4D97-AF65-F5344CB8AC3E}">
        <p14:creationId xmlns:p14="http://schemas.microsoft.com/office/powerpoint/2010/main" val="283968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684"/>
                                        </p:tgtEl>
                                        <p:attrNameLst>
                                          <p:attrName>style.visibility</p:attrName>
                                        </p:attrNameLst>
                                      </p:cBhvr>
                                      <p:to>
                                        <p:strVal val="visible"/>
                                      </p:to>
                                    </p:set>
                                    <p:animEffect transition="in" filter="fade">
                                      <p:cBhvr>
                                        <p:cTn id="12"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2C3B4A32-1BAE-4413-94E2-0A9A3E2A1C14}"/>
              </a:ext>
            </a:extLst>
          </p:cNvPr>
          <p:cNvSpPr>
            <a:spLocks noGrp="1" noChangeArrowheads="1"/>
          </p:cNvSpPr>
          <p:nvPr>
            <p:ph idx="1"/>
          </p:nvPr>
        </p:nvSpPr>
        <p:spPr/>
        <p:txBody>
          <a:bodyPr lIns="0" tIns="10972" rIns="0" bIns="0">
            <a:normAutofit/>
          </a:bodyPr>
          <a:lstStyle/>
          <a:p>
            <a:pPr marL="57150">
              <a:spcBef>
                <a:spcPct val="0"/>
              </a:spcBef>
              <a:defRPr/>
            </a:pPr>
            <a:r>
              <a:rPr lang="zh-CN" altLang="en-US" sz="3600" dirty="0">
                <a:solidFill>
                  <a:srgbClr val="000000"/>
                </a:solidFill>
              </a:rPr>
              <a:t>父子进程执行不同的可执行文件（父子进程具有完全不同的代码段和数据空间）</a:t>
            </a:r>
          </a:p>
          <a:p>
            <a:pPr marL="457200" lvl="1">
              <a:spcBef>
                <a:spcPct val="0"/>
              </a:spcBef>
              <a:defRPr/>
            </a:pPr>
            <a:r>
              <a:rPr lang="zh-CN" altLang="en-US" sz="3200" dirty="0">
                <a:solidFill>
                  <a:srgbClr val="000000"/>
                </a:solidFill>
              </a:rPr>
              <a:t>子进程从</a:t>
            </a:r>
            <a:r>
              <a:rPr lang="en-US" altLang="zh-CN" sz="3200" dirty="0">
                <a:solidFill>
                  <a:srgbClr val="000000"/>
                </a:solidFill>
              </a:rPr>
              <a:t>fork</a:t>
            </a:r>
            <a:r>
              <a:rPr lang="zh-CN" altLang="en-US" sz="3200" dirty="0">
                <a:solidFill>
                  <a:srgbClr val="000000"/>
                </a:solidFill>
              </a:rPr>
              <a:t>返回后，立即调用</a:t>
            </a:r>
            <a:r>
              <a:rPr lang="en-US" altLang="zh-CN" sz="3200" dirty="0">
                <a:solidFill>
                  <a:srgbClr val="000000"/>
                </a:solidFill>
              </a:rPr>
              <a:t>exec</a:t>
            </a:r>
            <a:r>
              <a:rPr lang="zh-CN" altLang="en-US" sz="3200" dirty="0">
                <a:solidFill>
                  <a:srgbClr val="000000"/>
                </a:solidFill>
              </a:rPr>
              <a:t>类函数执行另外一个可执行文件</a:t>
            </a:r>
          </a:p>
        </p:txBody>
      </p:sp>
      <p:sp>
        <p:nvSpPr>
          <p:cNvPr id="3" name="标题 2">
            <a:extLst>
              <a:ext uri="{FF2B5EF4-FFF2-40B4-BE49-F238E27FC236}">
                <a16:creationId xmlns:a16="http://schemas.microsoft.com/office/drawing/2014/main" id="{16264EB9-4F88-4D32-A1C0-27E0E2697887}"/>
              </a:ext>
            </a:extLst>
          </p:cNvPr>
          <p:cNvSpPr>
            <a:spLocks noGrp="1"/>
          </p:cNvSpPr>
          <p:nvPr>
            <p:ph type="title"/>
          </p:nvPr>
        </p:nvSpPr>
        <p:spPr/>
        <p:txBody>
          <a:bodyPr/>
          <a:lstStyle/>
          <a:p>
            <a:pPr>
              <a:defRPr/>
            </a:pPr>
            <a:r>
              <a:rPr lang="en-US" altLang="zh-CN" dirty="0"/>
              <a:t>fork</a:t>
            </a:r>
            <a:r>
              <a:rPr lang="zh-CN" altLang="en-US" dirty="0"/>
              <a:t>的用法</a:t>
            </a:r>
          </a:p>
        </p:txBody>
      </p:sp>
      <p:pic>
        <p:nvPicPr>
          <p:cNvPr id="73732" name="图片 7">
            <a:extLst>
              <a:ext uri="{FF2B5EF4-FFF2-40B4-BE49-F238E27FC236}">
                <a16:creationId xmlns:a16="http://schemas.microsoft.com/office/drawing/2014/main" id="{24AB48CD-C0B5-4F6E-AAD3-B77F6EFD4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3429001"/>
            <a:ext cx="7999412"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352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91C6EB12-7466-426D-A00D-890EA9B438FD}"/>
              </a:ext>
            </a:extLst>
          </p:cNvPr>
          <p:cNvSpPr>
            <a:spLocks noGrp="1" noChangeArrowheads="1"/>
          </p:cNvSpPr>
          <p:nvPr>
            <p:ph idx="1"/>
          </p:nvPr>
        </p:nvSpPr>
        <p:spPr>
          <a:xfrm>
            <a:off x="2159978" y="1235373"/>
            <a:ext cx="8228622" cy="5157643"/>
          </a:xfrm>
        </p:spPr>
        <p:txBody>
          <a:bodyPr lIns="0" tIns="10972" rIns="0" bIns="0"/>
          <a:lstStyle/>
          <a:p>
            <a:pPr marL="57150">
              <a:lnSpc>
                <a:spcPct val="90000"/>
              </a:lnSpc>
              <a:spcBef>
                <a:spcPct val="0"/>
              </a:spcBef>
            </a:pPr>
            <a:r>
              <a:rPr lang="en-US" altLang="zh-CN" sz="2700" dirty="0" err="1">
                <a:solidFill>
                  <a:srgbClr val="000000"/>
                </a:solidFill>
                <a:latin typeface="+mj-ea"/>
                <a:ea typeface="+mj-ea"/>
              </a:rPr>
              <a:t>vfork</a:t>
            </a:r>
            <a:r>
              <a:rPr lang="zh-CN" altLang="en-US" sz="2700" dirty="0">
                <a:solidFill>
                  <a:srgbClr val="000000"/>
                </a:solidFill>
                <a:latin typeface="+mj-ea"/>
                <a:ea typeface="+mj-ea"/>
              </a:rPr>
              <a:t>用于创建新进程，而该新进程的目的是执行另外一个可执行文件</a:t>
            </a:r>
          </a:p>
          <a:p>
            <a:pPr marL="228587" lvl="1">
              <a:spcBef>
                <a:spcPct val="0"/>
              </a:spcBef>
            </a:pPr>
            <a:r>
              <a:rPr lang="zh-CN" altLang="en-US" sz="2400" b="0" dirty="0">
                <a:solidFill>
                  <a:srgbClr val="000000"/>
                </a:solidFill>
                <a:latin typeface="+mj-ea"/>
                <a:ea typeface="+mj-ea"/>
              </a:rPr>
              <a:t>由于新程序将有自己的地址空间，因此子进程并不复制父进程的地址空间</a:t>
            </a:r>
            <a:endParaRPr lang="en-US" altLang="zh-CN" sz="2400" b="0" dirty="0">
              <a:solidFill>
                <a:srgbClr val="000000"/>
              </a:solidFill>
              <a:latin typeface="+mj-ea"/>
              <a:ea typeface="+mj-ea"/>
            </a:endParaRPr>
          </a:p>
          <a:p>
            <a:pPr marL="228587" lvl="1">
              <a:spcBef>
                <a:spcPct val="0"/>
              </a:spcBef>
            </a:pPr>
            <a:r>
              <a:rPr lang="zh-CN" altLang="en-US" sz="2400" b="0" dirty="0">
                <a:solidFill>
                  <a:srgbClr val="000000"/>
                </a:solidFill>
                <a:latin typeface="+mj-ea"/>
                <a:ea typeface="+mj-ea"/>
              </a:rPr>
              <a:t>子进程在调用</a:t>
            </a:r>
            <a:r>
              <a:rPr lang="en-US" altLang="zh-CN" sz="2400" b="0" dirty="0">
                <a:solidFill>
                  <a:srgbClr val="000000"/>
                </a:solidFill>
                <a:latin typeface="+mj-ea"/>
                <a:ea typeface="+mj-ea"/>
              </a:rPr>
              <a:t>exec</a:t>
            </a:r>
            <a:r>
              <a:rPr lang="zh-CN" altLang="en-US" sz="2400" b="0" dirty="0">
                <a:solidFill>
                  <a:srgbClr val="000000"/>
                </a:solidFill>
                <a:latin typeface="+mj-ea"/>
                <a:ea typeface="+mj-ea"/>
              </a:rPr>
              <a:t>或</a:t>
            </a:r>
            <a:r>
              <a:rPr lang="en-US" altLang="zh-CN" sz="2400" b="0" dirty="0">
                <a:solidFill>
                  <a:srgbClr val="000000"/>
                </a:solidFill>
                <a:latin typeface="+mj-ea"/>
                <a:ea typeface="+mj-ea"/>
              </a:rPr>
              <a:t>exit</a:t>
            </a:r>
            <a:r>
              <a:rPr lang="zh-CN" altLang="en-US" sz="2400" b="0" dirty="0">
                <a:solidFill>
                  <a:srgbClr val="000000"/>
                </a:solidFill>
                <a:latin typeface="+mj-ea"/>
                <a:ea typeface="+mj-ea"/>
              </a:rPr>
              <a:t>之前，在父进程的地址空间中运行</a:t>
            </a:r>
          </a:p>
          <a:p>
            <a:pPr marL="228587" lvl="1">
              <a:spcBef>
                <a:spcPct val="0"/>
              </a:spcBef>
            </a:pPr>
            <a:r>
              <a:rPr lang="en-US" altLang="zh-CN" sz="2400" b="0" dirty="0" err="1">
                <a:solidFill>
                  <a:srgbClr val="000000"/>
                </a:solidFill>
                <a:latin typeface="+mj-ea"/>
                <a:ea typeface="+mj-ea"/>
              </a:rPr>
              <a:t>vfork</a:t>
            </a:r>
            <a:r>
              <a:rPr lang="zh-CN" altLang="en-US" sz="2400" b="0" dirty="0">
                <a:solidFill>
                  <a:srgbClr val="000000"/>
                </a:solidFill>
                <a:latin typeface="+mj-ea"/>
                <a:ea typeface="+mj-ea"/>
              </a:rPr>
              <a:t>函数保证子进程先执行，在它调用</a:t>
            </a:r>
            <a:r>
              <a:rPr lang="en-US" altLang="zh-CN" sz="2400" b="0" dirty="0">
                <a:solidFill>
                  <a:srgbClr val="000000"/>
                </a:solidFill>
                <a:latin typeface="+mj-ea"/>
                <a:ea typeface="+mj-ea"/>
              </a:rPr>
              <a:t>exec</a:t>
            </a:r>
            <a:r>
              <a:rPr lang="zh-CN" altLang="en-US" sz="2400" b="0" dirty="0">
                <a:solidFill>
                  <a:srgbClr val="000000"/>
                </a:solidFill>
                <a:latin typeface="+mj-ea"/>
                <a:ea typeface="+mj-ea"/>
              </a:rPr>
              <a:t>或者</a:t>
            </a:r>
            <a:r>
              <a:rPr lang="en-US" altLang="zh-CN" sz="2400" b="0" dirty="0">
                <a:solidFill>
                  <a:srgbClr val="000000"/>
                </a:solidFill>
                <a:latin typeface="+mj-ea"/>
                <a:ea typeface="+mj-ea"/>
              </a:rPr>
              <a:t>exit</a:t>
            </a:r>
            <a:r>
              <a:rPr lang="zh-CN" altLang="en-US" sz="2400" b="0" dirty="0">
                <a:solidFill>
                  <a:srgbClr val="000000"/>
                </a:solidFill>
                <a:latin typeface="+mj-ea"/>
                <a:ea typeface="+mj-ea"/>
              </a:rPr>
              <a:t>之后，父进程才会继续被调度执行（父进程处于</a:t>
            </a:r>
            <a:r>
              <a:rPr lang="en-US" altLang="zh-CN" sz="2400" b="0" dirty="0">
                <a:solidFill>
                  <a:srgbClr val="000000"/>
                </a:solidFill>
                <a:latin typeface="+mj-ea"/>
                <a:ea typeface="+mj-ea"/>
              </a:rPr>
              <a:t>TASK_UNINTERRUPTIBLE</a:t>
            </a:r>
            <a:r>
              <a:rPr lang="zh-CN" altLang="en-US" sz="2400" b="0" dirty="0">
                <a:solidFill>
                  <a:srgbClr val="000000"/>
                </a:solidFill>
                <a:latin typeface="+mj-ea"/>
                <a:ea typeface="+mj-ea"/>
              </a:rPr>
              <a:t>状态）</a:t>
            </a:r>
          </a:p>
          <a:p>
            <a:pPr marL="57150">
              <a:lnSpc>
                <a:spcPct val="90000"/>
              </a:lnSpc>
              <a:buClr>
                <a:srgbClr val="0066CC"/>
              </a:buClr>
              <a:buSzPct val="45000"/>
              <a:buFont typeface="Wingdings" panose="05000000000000000000" pitchFamily="2" charset="2"/>
              <a:buChar char=""/>
            </a:pPr>
            <a:endParaRPr lang="en-US" altLang="zh-CN" sz="2400" dirty="0">
              <a:latin typeface="宋体" panose="02010600030101010101" pitchFamily="2" charset="-122"/>
            </a:endParaRPr>
          </a:p>
        </p:txBody>
      </p:sp>
      <p:sp>
        <p:nvSpPr>
          <p:cNvPr id="3" name="标题 2">
            <a:extLst>
              <a:ext uri="{FF2B5EF4-FFF2-40B4-BE49-F238E27FC236}">
                <a16:creationId xmlns:a16="http://schemas.microsoft.com/office/drawing/2014/main" id="{3F837DDA-275E-4D11-8D51-28A5EA41EFC8}"/>
              </a:ext>
            </a:extLst>
          </p:cNvPr>
          <p:cNvSpPr>
            <a:spLocks noGrp="1"/>
          </p:cNvSpPr>
          <p:nvPr>
            <p:ph type="title"/>
          </p:nvPr>
        </p:nvSpPr>
        <p:spPr/>
        <p:txBody>
          <a:bodyPr/>
          <a:lstStyle/>
          <a:p>
            <a:pPr>
              <a:defRPr/>
            </a:pPr>
            <a:r>
              <a:rPr lang="en-US" altLang="zh-CN" dirty="0" err="1"/>
              <a:t>vfork</a:t>
            </a:r>
            <a:r>
              <a:rPr lang="zh-CN" altLang="en-US" dirty="0"/>
              <a:t>函数</a:t>
            </a:r>
          </a:p>
        </p:txBody>
      </p:sp>
      <p:pic>
        <p:nvPicPr>
          <p:cNvPr id="75780" name="图片 3" descr="图片包含 文字&#10;&#10;已生成极高可信度的说明">
            <a:extLst>
              <a:ext uri="{FF2B5EF4-FFF2-40B4-BE49-F238E27FC236}">
                <a16:creationId xmlns:a16="http://schemas.microsoft.com/office/drawing/2014/main" id="{FB8822BB-6A01-47C6-8D6B-9375B2B13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6" y="4171950"/>
            <a:ext cx="411797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93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8">
                                            <p:txEl>
                                              <p:pRg st="1" end="1"/>
                                            </p:txEl>
                                          </p:spTgt>
                                        </p:tgtEl>
                                        <p:attrNameLst>
                                          <p:attrName>style.visibility</p:attrName>
                                        </p:attrNameLst>
                                      </p:cBhvr>
                                      <p:to>
                                        <p:strVal val="visible"/>
                                      </p:to>
                                    </p:set>
                                    <p:animEffect transition="in" filter="fade">
                                      <p:cBhvr>
                                        <p:cTn id="7" dur="500"/>
                                        <p:tgtEl>
                                          <p:spTgt spid="7577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778">
                                            <p:txEl>
                                              <p:pRg st="2" end="2"/>
                                            </p:txEl>
                                          </p:spTgt>
                                        </p:tgtEl>
                                        <p:attrNameLst>
                                          <p:attrName>style.visibility</p:attrName>
                                        </p:attrNameLst>
                                      </p:cBhvr>
                                      <p:to>
                                        <p:strVal val="visible"/>
                                      </p:to>
                                    </p:set>
                                    <p:animEffect transition="in" filter="fade">
                                      <p:cBhvr>
                                        <p:cTn id="12" dur="500"/>
                                        <p:tgtEl>
                                          <p:spTgt spid="7577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778">
                                            <p:txEl>
                                              <p:pRg st="3" end="3"/>
                                            </p:txEl>
                                          </p:spTgt>
                                        </p:tgtEl>
                                        <p:attrNameLst>
                                          <p:attrName>style.visibility</p:attrName>
                                        </p:attrNameLst>
                                      </p:cBhvr>
                                      <p:to>
                                        <p:strVal val="visible"/>
                                      </p:to>
                                    </p:set>
                                    <p:animEffect transition="in" filter="fade">
                                      <p:cBhvr>
                                        <p:cTn id="17" dur="500"/>
                                        <p:tgtEl>
                                          <p:spTgt spid="757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14C72446-37EF-4708-A952-DA6B9F8B3087}"/>
              </a:ext>
            </a:extLst>
          </p:cNvPr>
          <p:cNvSpPr>
            <a:spLocks noGrp="1" noChangeArrowheads="1"/>
          </p:cNvSpPr>
          <p:nvPr>
            <p:ph idx="1"/>
          </p:nvPr>
        </p:nvSpPr>
        <p:spPr/>
        <p:txBody>
          <a:bodyPr/>
          <a:lstStyle/>
          <a:p>
            <a:r>
              <a:rPr lang="en-US" altLang="zh-CN" dirty="0">
                <a:ea typeface="华文新魏" panose="02010800040101010101" pitchFamily="2" charset="-122"/>
              </a:rPr>
              <a:t>Linux</a:t>
            </a:r>
            <a:r>
              <a:rPr lang="zh-CN" altLang="en-US" dirty="0">
                <a:ea typeface="华文新魏" panose="02010800040101010101" pitchFamily="2" charset="-122"/>
              </a:rPr>
              <a:t>进程控制块</a:t>
            </a:r>
            <a:endParaRPr lang="en-US" altLang="zh-CN" dirty="0">
              <a:ea typeface="华文新魏" panose="02010800040101010101" pitchFamily="2" charset="-122"/>
            </a:endParaRPr>
          </a:p>
          <a:p>
            <a:r>
              <a:rPr lang="zh-CN" altLang="en-US" dirty="0">
                <a:ea typeface="华文新魏" panose="02010800040101010101" pitchFamily="2" charset="-122"/>
              </a:rPr>
              <a:t>进程的启动</a:t>
            </a:r>
            <a:endParaRPr lang="en-US" altLang="zh-CN" dirty="0">
              <a:ea typeface="华文新魏" panose="02010800040101010101" pitchFamily="2" charset="-122"/>
            </a:endParaRPr>
          </a:p>
          <a:p>
            <a:r>
              <a:rPr lang="zh-CN" altLang="en-US" dirty="0">
                <a:solidFill>
                  <a:srgbClr val="FF0000"/>
                </a:solidFill>
                <a:ea typeface="华文新魏" panose="02010800040101010101" pitchFamily="2" charset="-122"/>
              </a:rPr>
              <a:t>进程的运行控制</a:t>
            </a:r>
            <a:endParaRPr lang="en-US" altLang="zh-CN" dirty="0">
              <a:solidFill>
                <a:srgbClr val="FF0000"/>
              </a:solidFill>
              <a:ea typeface="华文新魏" panose="02010800040101010101" pitchFamily="2" charset="-122"/>
            </a:endParaRPr>
          </a:p>
          <a:p>
            <a:pPr eaLnBrk="1" hangingPunct="1"/>
            <a:r>
              <a:rPr lang="zh-CN" altLang="en-US" dirty="0">
                <a:ea typeface="华文新魏" panose="02010800040101010101" pitchFamily="2" charset="-122"/>
              </a:rPr>
              <a:t>进程的监测</a:t>
            </a:r>
            <a:endParaRPr lang="en-US" altLang="zh-CN" dirty="0">
              <a:ea typeface="华文新魏" panose="02010800040101010101" pitchFamily="2" charset="-122"/>
            </a:endParaRPr>
          </a:p>
        </p:txBody>
      </p:sp>
      <p:sp>
        <p:nvSpPr>
          <p:cNvPr id="5122" name="Rectangle 2">
            <a:extLst>
              <a:ext uri="{FF2B5EF4-FFF2-40B4-BE49-F238E27FC236}">
                <a16:creationId xmlns:a16="http://schemas.microsoft.com/office/drawing/2014/main" id="{EE35C942-B0DC-4A13-BDB9-8BE464DB6E82}"/>
              </a:ext>
            </a:extLst>
          </p:cNvPr>
          <p:cNvSpPr>
            <a:spLocks noGrp="1" noChangeArrowheads="1"/>
          </p:cNvSpPr>
          <p:nvPr>
            <p:ph type="title"/>
          </p:nvPr>
        </p:nvSpPr>
        <p:spPr/>
        <p:txBody>
          <a:bodyPr/>
          <a:lstStyle/>
          <a:p>
            <a:pPr eaLnBrk="1" hangingPunct="1">
              <a:defRPr/>
            </a:pPr>
            <a:r>
              <a:rPr lang="zh-CN" altLang="en-US" dirty="0"/>
              <a:t>主要内容</a:t>
            </a:r>
          </a:p>
        </p:txBody>
      </p:sp>
    </p:spTree>
    <p:extLst>
      <p:ext uri="{BB962C8B-B14F-4D97-AF65-F5344CB8AC3E}">
        <p14:creationId xmlns:p14="http://schemas.microsoft.com/office/powerpoint/2010/main" val="1748101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a:extLst>
              <a:ext uri="{FF2B5EF4-FFF2-40B4-BE49-F238E27FC236}">
                <a16:creationId xmlns:a16="http://schemas.microsoft.com/office/drawing/2014/main" id="{AAB64EAF-EC62-4D74-A3FE-0B99FB81463B}"/>
              </a:ext>
            </a:extLst>
          </p:cNvPr>
          <p:cNvSpPr>
            <a:spLocks noGrp="1" noChangeArrowheads="1"/>
          </p:cNvSpPr>
          <p:nvPr>
            <p:ph idx="1"/>
          </p:nvPr>
        </p:nvSpPr>
        <p:spPr/>
        <p:txBody>
          <a:bodyPr lIns="0" tIns="10972" rIns="0" bIns="0">
            <a:normAutofit/>
          </a:bodyPr>
          <a:lstStyle/>
          <a:p>
            <a:pPr marL="57150">
              <a:spcBef>
                <a:spcPct val="0"/>
              </a:spcBef>
              <a:defRPr/>
            </a:pPr>
            <a:r>
              <a:rPr lang="zh-CN" altLang="en-US" sz="2800" b="0" dirty="0">
                <a:solidFill>
                  <a:srgbClr val="000000"/>
                </a:solidFill>
                <a:latin typeface="+mj-ea"/>
                <a:ea typeface="+mj-ea"/>
              </a:rPr>
              <a:t>进程调用</a:t>
            </a:r>
            <a:r>
              <a:rPr lang="en-US" altLang="zh-CN" sz="2800" b="0" dirty="0">
                <a:solidFill>
                  <a:srgbClr val="000000"/>
                </a:solidFill>
                <a:latin typeface="+mj-ea"/>
                <a:ea typeface="+mj-ea"/>
              </a:rPr>
              <a:t>exec</a:t>
            </a:r>
            <a:r>
              <a:rPr lang="zh-CN" altLang="en-US" sz="2800" b="0" dirty="0">
                <a:solidFill>
                  <a:srgbClr val="000000"/>
                </a:solidFill>
                <a:latin typeface="+mj-ea"/>
                <a:ea typeface="+mj-ea"/>
              </a:rPr>
              <a:t>系列函数在进程中加载执行另外一个可执行文件</a:t>
            </a:r>
          </a:p>
          <a:p>
            <a:pPr marL="57150">
              <a:spcBef>
                <a:spcPct val="0"/>
              </a:spcBef>
              <a:defRPr/>
            </a:pPr>
            <a:r>
              <a:rPr lang="en-US" altLang="zh-CN" sz="2800" b="0" dirty="0">
                <a:solidFill>
                  <a:srgbClr val="000000"/>
                </a:solidFill>
                <a:latin typeface="+mj-ea"/>
                <a:ea typeface="+mj-ea"/>
              </a:rPr>
              <a:t>exec</a:t>
            </a:r>
            <a:r>
              <a:rPr lang="zh-CN" altLang="en-US" sz="2800" b="0" dirty="0">
                <a:solidFill>
                  <a:srgbClr val="000000"/>
                </a:solidFill>
                <a:latin typeface="+mj-ea"/>
                <a:ea typeface="+mj-ea"/>
              </a:rPr>
              <a:t>系列函数替换了当前进程（执行该函数的进程）的正文段、数据段、堆和栈（来源于加载的可执行文件），但并不修改</a:t>
            </a:r>
            <a:r>
              <a:rPr lang="en-US" altLang="zh-CN" sz="2800" b="0" dirty="0">
                <a:solidFill>
                  <a:srgbClr val="000000"/>
                </a:solidFill>
                <a:latin typeface="+mj-ea"/>
                <a:ea typeface="+mj-ea"/>
              </a:rPr>
              <a:t>PCB</a:t>
            </a:r>
            <a:r>
              <a:rPr lang="zh-CN" altLang="en-US" sz="2800" b="0" dirty="0">
                <a:solidFill>
                  <a:srgbClr val="000000"/>
                </a:solidFill>
                <a:latin typeface="+mj-ea"/>
                <a:ea typeface="+mj-ea"/>
              </a:rPr>
              <a:t>！</a:t>
            </a:r>
            <a:endParaRPr lang="en-US" altLang="zh-CN" sz="2800" b="0" dirty="0">
              <a:solidFill>
                <a:srgbClr val="000000"/>
              </a:solidFill>
              <a:latin typeface="+mj-ea"/>
              <a:ea typeface="+mj-ea"/>
            </a:endParaRPr>
          </a:p>
          <a:p>
            <a:pPr marL="57150">
              <a:spcBef>
                <a:spcPct val="0"/>
              </a:spcBef>
              <a:defRPr/>
            </a:pPr>
            <a:r>
              <a:rPr lang="zh-CN" altLang="en-US" sz="2800" b="0" dirty="0">
                <a:solidFill>
                  <a:srgbClr val="000000"/>
                </a:solidFill>
                <a:latin typeface="+mj-ea"/>
                <a:ea typeface="+mj-ea"/>
              </a:rPr>
              <a:t>执行</a:t>
            </a:r>
            <a:r>
              <a:rPr lang="en-US" altLang="zh-CN" sz="2800" b="0" dirty="0">
                <a:solidFill>
                  <a:srgbClr val="000000"/>
                </a:solidFill>
                <a:latin typeface="+mj-ea"/>
                <a:ea typeface="+mj-ea"/>
              </a:rPr>
              <a:t>exec</a:t>
            </a:r>
            <a:r>
              <a:rPr lang="zh-CN" altLang="en-US" sz="2800" b="0" dirty="0">
                <a:solidFill>
                  <a:srgbClr val="000000"/>
                </a:solidFill>
                <a:latin typeface="+mj-ea"/>
                <a:ea typeface="+mj-ea"/>
              </a:rPr>
              <a:t>系列函数后从加载可执行文件的</a:t>
            </a:r>
            <a:r>
              <a:rPr lang="en-US" altLang="zh-CN" sz="2800" b="0" dirty="0">
                <a:solidFill>
                  <a:srgbClr val="000000"/>
                </a:solidFill>
                <a:latin typeface="+mj-ea"/>
                <a:ea typeface="+mj-ea"/>
              </a:rPr>
              <a:t>main</a:t>
            </a:r>
            <a:r>
              <a:rPr lang="zh-CN" altLang="en-US" sz="2800" b="0" dirty="0">
                <a:solidFill>
                  <a:srgbClr val="000000"/>
                </a:solidFill>
                <a:latin typeface="+mj-ea"/>
                <a:ea typeface="+mj-ea"/>
              </a:rPr>
              <a:t>函数开始重新执行</a:t>
            </a:r>
          </a:p>
          <a:p>
            <a:pPr marL="57150">
              <a:spcBef>
                <a:spcPct val="0"/>
              </a:spcBef>
              <a:defRPr/>
            </a:pPr>
            <a:r>
              <a:rPr lang="en-US" altLang="zh-CN" sz="2800" b="0" dirty="0">
                <a:solidFill>
                  <a:srgbClr val="000000"/>
                </a:solidFill>
                <a:latin typeface="+mj-ea"/>
                <a:ea typeface="+mj-ea"/>
              </a:rPr>
              <a:t>exec</a:t>
            </a:r>
            <a:r>
              <a:rPr lang="zh-CN" altLang="en-US" sz="2800" b="0" dirty="0">
                <a:solidFill>
                  <a:srgbClr val="000000"/>
                </a:solidFill>
                <a:latin typeface="+mj-ea"/>
                <a:ea typeface="+mj-ea"/>
              </a:rPr>
              <a:t>系列函数并不创建新进程，所以在调用</a:t>
            </a:r>
            <a:r>
              <a:rPr lang="en-US" altLang="zh-CN" sz="2800" b="0" dirty="0">
                <a:solidFill>
                  <a:srgbClr val="000000"/>
                </a:solidFill>
                <a:latin typeface="+mj-ea"/>
                <a:ea typeface="+mj-ea"/>
              </a:rPr>
              <a:t>exec</a:t>
            </a:r>
            <a:r>
              <a:rPr lang="zh-CN" altLang="en-US" sz="2800" b="0" dirty="0">
                <a:solidFill>
                  <a:srgbClr val="000000"/>
                </a:solidFill>
                <a:latin typeface="+mj-ea"/>
                <a:ea typeface="+mj-ea"/>
              </a:rPr>
              <a:t>系列函数后其进程</a:t>
            </a:r>
            <a:r>
              <a:rPr lang="en-US" altLang="zh-CN" sz="2800" b="0" dirty="0">
                <a:solidFill>
                  <a:srgbClr val="000000"/>
                </a:solidFill>
                <a:latin typeface="+mj-ea"/>
                <a:ea typeface="+mj-ea"/>
              </a:rPr>
              <a:t>ID</a:t>
            </a:r>
            <a:r>
              <a:rPr lang="zh-CN" altLang="en-US" sz="2800" b="0" dirty="0">
                <a:solidFill>
                  <a:srgbClr val="000000"/>
                </a:solidFill>
                <a:latin typeface="+mj-ea"/>
                <a:ea typeface="+mj-ea"/>
              </a:rPr>
              <a:t>并未改变，已经打开的文件描述符不变</a:t>
            </a:r>
          </a:p>
        </p:txBody>
      </p:sp>
      <p:sp>
        <p:nvSpPr>
          <p:cNvPr id="3" name="标题 2">
            <a:extLst>
              <a:ext uri="{FF2B5EF4-FFF2-40B4-BE49-F238E27FC236}">
                <a16:creationId xmlns:a16="http://schemas.microsoft.com/office/drawing/2014/main" id="{0168BB93-C940-45BD-9CAD-F4A090DF22B5}"/>
              </a:ext>
            </a:extLst>
          </p:cNvPr>
          <p:cNvSpPr>
            <a:spLocks noGrp="1"/>
          </p:cNvSpPr>
          <p:nvPr>
            <p:ph type="title"/>
          </p:nvPr>
        </p:nvSpPr>
        <p:spPr/>
        <p:txBody>
          <a:bodyPr/>
          <a:lstStyle/>
          <a:p>
            <a:pPr>
              <a:defRPr/>
            </a:pPr>
            <a:r>
              <a:rPr lang="en-US" altLang="zh-CN" dirty="0"/>
              <a:t>exec</a:t>
            </a:r>
            <a:r>
              <a:rPr lang="zh-CN" altLang="en-US" dirty="0"/>
              <a:t>系列函数</a:t>
            </a:r>
          </a:p>
        </p:txBody>
      </p:sp>
    </p:spTree>
    <p:extLst>
      <p:ext uri="{BB962C8B-B14F-4D97-AF65-F5344CB8AC3E}">
        <p14:creationId xmlns:p14="http://schemas.microsoft.com/office/powerpoint/2010/main" val="231653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Effect transition="in" filter="fade">
                                      <p:cBhvr>
                                        <p:cTn id="7" dur="500"/>
                                        <p:tgtEl>
                                          <p:spTgt spid="113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666">
                                            <p:txEl>
                                              <p:pRg st="1" end="1"/>
                                            </p:txEl>
                                          </p:spTgt>
                                        </p:tgtEl>
                                        <p:attrNameLst>
                                          <p:attrName>style.visibility</p:attrName>
                                        </p:attrNameLst>
                                      </p:cBhvr>
                                      <p:to>
                                        <p:strVal val="visible"/>
                                      </p:to>
                                    </p:set>
                                    <p:animEffect transition="in" filter="fade">
                                      <p:cBhvr>
                                        <p:cTn id="12" dur="500"/>
                                        <p:tgtEl>
                                          <p:spTgt spid="1136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666">
                                            <p:txEl>
                                              <p:pRg st="2" end="2"/>
                                            </p:txEl>
                                          </p:spTgt>
                                        </p:tgtEl>
                                        <p:attrNameLst>
                                          <p:attrName>style.visibility</p:attrName>
                                        </p:attrNameLst>
                                      </p:cBhvr>
                                      <p:to>
                                        <p:strVal val="visible"/>
                                      </p:to>
                                    </p:set>
                                    <p:animEffect transition="in" filter="fade">
                                      <p:cBhvr>
                                        <p:cTn id="17" dur="500"/>
                                        <p:tgtEl>
                                          <p:spTgt spid="1136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666">
                                            <p:txEl>
                                              <p:pRg st="3" end="3"/>
                                            </p:txEl>
                                          </p:spTgt>
                                        </p:tgtEl>
                                        <p:attrNameLst>
                                          <p:attrName>style.visibility</p:attrName>
                                        </p:attrNameLst>
                                      </p:cBhvr>
                                      <p:to>
                                        <p:strVal val="visible"/>
                                      </p:to>
                                    </p:set>
                                    <p:animEffect transition="in" filter="fade">
                                      <p:cBhvr>
                                        <p:cTn id="22" dur="500"/>
                                        <p:tgtEl>
                                          <p:spTgt spid="1136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EDC5C68E-8655-47B7-A3A6-B00D5CAF5D2E}"/>
              </a:ext>
            </a:extLst>
          </p:cNvPr>
          <p:cNvSpPr>
            <a:spLocks noGrp="1" noChangeArrowheads="1"/>
          </p:cNvSpPr>
          <p:nvPr>
            <p:ph idx="1"/>
          </p:nvPr>
        </p:nvSpPr>
        <p:spPr/>
        <p:txBody>
          <a:bodyPr>
            <a:noAutofit/>
          </a:bodyPr>
          <a:lstStyle/>
          <a:p>
            <a:pPr marL="42863">
              <a:spcBef>
                <a:spcPct val="0"/>
              </a:spcBef>
              <a:defRPr/>
            </a:pPr>
            <a:r>
              <a:rPr lang="en-US" altLang="zh-CN" sz="2800" dirty="0" err="1">
                <a:solidFill>
                  <a:srgbClr val="000000"/>
                </a:solidFill>
                <a:latin typeface="+mj-ea"/>
                <a:ea typeface="+mj-ea"/>
              </a:rPr>
              <a:t>exec</a:t>
            </a:r>
            <a:r>
              <a:rPr lang="en-US" altLang="zh-CN" sz="2800" dirty="0" err="1">
                <a:solidFill>
                  <a:srgbClr val="FF0000"/>
                </a:solidFill>
                <a:latin typeface="+mj-ea"/>
                <a:ea typeface="+mj-ea"/>
              </a:rPr>
              <a:t>l</a:t>
            </a:r>
            <a:r>
              <a:rPr lang="en-US" altLang="zh-CN" sz="2800" dirty="0">
                <a:solidFill>
                  <a:srgbClr val="000000"/>
                </a:solidFill>
                <a:latin typeface="+mj-ea"/>
                <a:ea typeface="+mj-ea"/>
              </a:rPr>
              <a:t> </a:t>
            </a:r>
            <a:r>
              <a:rPr lang="en-US" altLang="zh-CN" sz="2800" dirty="0" err="1">
                <a:solidFill>
                  <a:srgbClr val="000000"/>
                </a:solidFill>
                <a:latin typeface="+mj-ea"/>
                <a:ea typeface="+mj-ea"/>
              </a:rPr>
              <a:t>exec</a:t>
            </a:r>
            <a:r>
              <a:rPr lang="en-US" altLang="zh-CN" sz="2800" dirty="0" err="1">
                <a:solidFill>
                  <a:srgbClr val="FF0000"/>
                </a:solidFill>
                <a:latin typeface="+mj-ea"/>
                <a:ea typeface="+mj-ea"/>
              </a:rPr>
              <a:t>le</a:t>
            </a:r>
            <a:r>
              <a:rPr lang="en-US" altLang="zh-CN" sz="2800" dirty="0">
                <a:solidFill>
                  <a:srgbClr val="000000"/>
                </a:solidFill>
                <a:latin typeface="+mj-ea"/>
                <a:ea typeface="+mj-ea"/>
              </a:rPr>
              <a:t> </a:t>
            </a:r>
            <a:r>
              <a:rPr lang="en-US" altLang="zh-CN" sz="2800" dirty="0" err="1">
                <a:solidFill>
                  <a:srgbClr val="000000"/>
                </a:solidFill>
                <a:latin typeface="+mj-ea"/>
                <a:ea typeface="+mj-ea"/>
              </a:rPr>
              <a:t>exec</a:t>
            </a:r>
            <a:r>
              <a:rPr lang="en-US" altLang="zh-CN" sz="2800" dirty="0" err="1">
                <a:solidFill>
                  <a:srgbClr val="FF0000"/>
                </a:solidFill>
                <a:latin typeface="+mj-ea"/>
                <a:ea typeface="+mj-ea"/>
              </a:rPr>
              <a:t>lp</a:t>
            </a:r>
            <a:r>
              <a:rPr lang="en-US" altLang="zh-CN" sz="2800" dirty="0">
                <a:solidFill>
                  <a:srgbClr val="000000"/>
                </a:solidFill>
                <a:latin typeface="+mj-ea"/>
                <a:ea typeface="+mj-ea"/>
              </a:rPr>
              <a:t> </a:t>
            </a:r>
            <a:r>
              <a:rPr lang="en-US" altLang="zh-CN" sz="2800" dirty="0" err="1">
                <a:solidFill>
                  <a:srgbClr val="000000"/>
                </a:solidFill>
                <a:latin typeface="+mj-ea"/>
                <a:ea typeface="+mj-ea"/>
              </a:rPr>
              <a:t>exec</a:t>
            </a:r>
            <a:r>
              <a:rPr lang="en-US" altLang="zh-CN" sz="2800" dirty="0" err="1">
                <a:solidFill>
                  <a:srgbClr val="FF0000"/>
                </a:solidFill>
                <a:latin typeface="+mj-ea"/>
                <a:ea typeface="+mj-ea"/>
              </a:rPr>
              <a:t>v</a:t>
            </a:r>
            <a:r>
              <a:rPr lang="en-US" altLang="zh-CN" sz="2800" dirty="0">
                <a:solidFill>
                  <a:srgbClr val="000000"/>
                </a:solidFill>
                <a:latin typeface="+mj-ea"/>
                <a:ea typeface="+mj-ea"/>
              </a:rPr>
              <a:t> </a:t>
            </a:r>
            <a:r>
              <a:rPr lang="en-US" altLang="zh-CN" sz="2800" dirty="0" err="1">
                <a:solidFill>
                  <a:srgbClr val="000000"/>
                </a:solidFill>
                <a:latin typeface="+mj-ea"/>
                <a:ea typeface="+mj-ea"/>
              </a:rPr>
              <a:t>exec</a:t>
            </a:r>
            <a:r>
              <a:rPr lang="en-US" altLang="zh-CN" sz="2800" dirty="0" err="1">
                <a:solidFill>
                  <a:srgbClr val="FF0000"/>
                </a:solidFill>
                <a:latin typeface="+mj-ea"/>
                <a:ea typeface="+mj-ea"/>
              </a:rPr>
              <a:t>ve</a:t>
            </a:r>
            <a:r>
              <a:rPr lang="en-US" altLang="zh-CN" sz="2800" dirty="0">
                <a:solidFill>
                  <a:srgbClr val="000000"/>
                </a:solidFill>
                <a:latin typeface="+mj-ea"/>
                <a:ea typeface="+mj-ea"/>
              </a:rPr>
              <a:t> </a:t>
            </a:r>
            <a:r>
              <a:rPr lang="en-US" altLang="zh-CN" sz="2800" dirty="0" err="1">
                <a:solidFill>
                  <a:srgbClr val="000000"/>
                </a:solidFill>
                <a:latin typeface="+mj-ea"/>
                <a:ea typeface="+mj-ea"/>
              </a:rPr>
              <a:t>exec</a:t>
            </a:r>
            <a:r>
              <a:rPr lang="en-US" altLang="zh-CN" sz="2800" dirty="0" err="1">
                <a:solidFill>
                  <a:srgbClr val="FF0000"/>
                </a:solidFill>
                <a:latin typeface="+mj-ea"/>
                <a:ea typeface="+mj-ea"/>
              </a:rPr>
              <a:t>vp</a:t>
            </a:r>
            <a:endParaRPr lang="en-US" altLang="zh-CN" sz="2800" dirty="0">
              <a:solidFill>
                <a:srgbClr val="FF0000"/>
              </a:solidFill>
              <a:latin typeface="+mj-ea"/>
              <a:ea typeface="+mj-ea"/>
            </a:endParaRPr>
          </a:p>
          <a:p>
            <a:pPr marL="42863">
              <a:spcBef>
                <a:spcPct val="0"/>
              </a:spcBef>
              <a:defRPr/>
            </a:pPr>
            <a:r>
              <a:rPr lang="zh-CN" altLang="en-US" dirty="0">
                <a:solidFill>
                  <a:srgbClr val="000000"/>
                </a:solidFill>
              </a:rPr>
              <a:t>六个函数开头均为</a:t>
            </a:r>
            <a:r>
              <a:rPr lang="en-US" altLang="zh-CN" dirty="0">
                <a:solidFill>
                  <a:srgbClr val="000000"/>
                </a:solidFill>
              </a:rPr>
              <a:t>exec</a:t>
            </a:r>
            <a:r>
              <a:rPr lang="zh-CN" altLang="en-US" dirty="0">
                <a:solidFill>
                  <a:srgbClr val="000000"/>
                </a:solidFill>
              </a:rPr>
              <a:t>，所以称为</a:t>
            </a:r>
            <a:r>
              <a:rPr lang="en-US" altLang="zh-CN" dirty="0">
                <a:solidFill>
                  <a:srgbClr val="000000"/>
                </a:solidFill>
              </a:rPr>
              <a:t>exec</a:t>
            </a:r>
            <a:r>
              <a:rPr lang="zh-CN" altLang="en-US" dirty="0">
                <a:solidFill>
                  <a:srgbClr val="000000"/>
                </a:solidFill>
              </a:rPr>
              <a:t>系列函数</a:t>
            </a:r>
          </a:p>
          <a:p>
            <a:pPr lvl="1">
              <a:defRPr/>
            </a:pPr>
            <a:r>
              <a:rPr lang="en-US" altLang="zh-CN" dirty="0"/>
              <a:t>l</a:t>
            </a:r>
            <a:r>
              <a:rPr lang="zh-CN" altLang="en-US" dirty="0"/>
              <a:t>：表示</a:t>
            </a:r>
            <a:r>
              <a:rPr lang="en-US" altLang="zh-CN" dirty="0"/>
              <a:t>list</a:t>
            </a:r>
            <a:r>
              <a:rPr lang="zh-CN" altLang="en-US" dirty="0"/>
              <a:t>，每个命令行参数都说明为一个单独的参数</a:t>
            </a:r>
          </a:p>
          <a:p>
            <a:pPr lvl="1">
              <a:defRPr/>
            </a:pPr>
            <a:r>
              <a:rPr lang="en-US" altLang="zh-CN" dirty="0"/>
              <a:t>v</a:t>
            </a:r>
            <a:r>
              <a:rPr lang="zh-CN" altLang="en-US" dirty="0"/>
              <a:t>：表示</a:t>
            </a:r>
            <a:r>
              <a:rPr lang="en-US" altLang="zh-CN" dirty="0"/>
              <a:t>vector</a:t>
            </a:r>
            <a:r>
              <a:rPr lang="zh-CN" altLang="en-US" dirty="0"/>
              <a:t>，命令行参数放在数组中</a:t>
            </a:r>
          </a:p>
          <a:p>
            <a:pPr lvl="1">
              <a:defRPr/>
            </a:pPr>
            <a:r>
              <a:rPr lang="en-US" altLang="zh-CN" dirty="0"/>
              <a:t>e</a:t>
            </a:r>
            <a:r>
              <a:rPr lang="zh-CN" altLang="en-US" dirty="0"/>
              <a:t>：表示由函数调用者提供环境变量表</a:t>
            </a:r>
          </a:p>
          <a:p>
            <a:pPr lvl="1">
              <a:defRPr/>
            </a:pPr>
            <a:r>
              <a:rPr lang="en-US" altLang="zh-CN" dirty="0"/>
              <a:t>p</a:t>
            </a:r>
            <a:r>
              <a:rPr lang="zh-CN" altLang="en-US" dirty="0"/>
              <a:t>：表示通过环境变量</a:t>
            </a:r>
            <a:r>
              <a:rPr lang="en-US" altLang="zh-CN" dirty="0"/>
              <a:t>PATH</a:t>
            </a:r>
            <a:r>
              <a:rPr lang="zh-CN" altLang="en-US" dirty="0"/>
              <a:t>来指定路径，查找可执行文件</a:t>
            </a:r>
          </a:p>
        </p:txBody>
      </p:sp>
      <p:sp>
        <p:nvSpPr>
          <p:cNvPr id="3" name="标题 2">
            <a:extLst>
              <a:ext uri="{FF2B5EF4-FFF2-40B4-BE49-F238E27FC236}">
                <a16:creationId xmlns:a16="http://schemas.microsoft.com/office/drawing/2014/main" id="{E6BADB3E-4DE5-42CD-BB84-B9E36C24C2C1}"/>
              </a:ext>
            </a:extLst>
          </p:cNvPr>
          <p:cNvSpPr>
            <a:spLocks noGrp="1"/>
          </p:cNvSpPr>
          <p:nvPr>
            <p:ph type="title"/>
          </p:nvPr>
        </p:nvSpPr>
        <p:spPr/>
        <p:txBody>
          <a:bodyPr/>
          <a:lstStyle/>
          <a:p>
            <a:pPr>
              <a:defRPr/>
            </a:pPr>
            <a:r>
              <a:rPr lang="en-US" altLang="zh-CN" dirty="0"/>
              <a:t>exec</a:t>
            </a:r>
            <a:r>
              <a:rPr lang="zh-CN" altLang="en-US" dirty="0"/>
              <a:t>系列函数</a:t>
            </a:r>
          </a:p>
        </p:txBody>
      </p:sp>
    </p:spTree>
    <p:extLst>
      <p:ext uri="{BB962C8B-B14F-4D97-AF65-F5344CB8AC3E}">
        <p14:creationId xmlns:p14="http://schemas.microsoft.com/office/powerpoint/2010/main" val="2153025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additive="base">
                                        <p:cTn id="7" dur="500" fill="hold"/>
                                        <p:tgtEl>
                                          <p:spTgt spid="266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6">
                                            <p:txEl>
                                              <p:pRg st="1" end="1"/>
                                            </p:txEl>
                                          </p:spTgt>
                                        </p:tgtEl>
                                        <p:attrNameLst>
                                          <p:attrName>style.visibility</p:attrName>
                                        </p:attrNameLst>
                                      </p:cBhvr>
                                      <p:to>
                                        <p:strVal val="visible"/>
                                      </p:to>
                                    </p:set>
                                    <p:anim calcmode="lin" valueType="num">
                                      <p:cBhvr additive="base">
                                        <p:cTn id="13" dur="500" fill="hold"/>
                                        <p:tgtEl>
                                          <p:spTgt spid="266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6626">
                                            <p:txEl>
                                              <p:pRg st="2" end="2"/>
                                            </p:txEl>
                                          </p:spTgt>
                                        </p:tgtEl>
                                        <p:attrNameLst>
                                          <p:attrName>style.visibility</p:attrName>
                                        </p:attrNameLst>
                                      </p:cBhvr>
                                      <p:to>
                                        <p:strVal val="visible"/>
                                      </p:to>
                                    </p:set>
                                    <p:anim calcmode="lin" valueType="num">
                                      <p:cBhvr additive="base">
                                        <p:cTn id="17" dur="500" fill="hold"/>
                                        <p:tgtEl>
                                          <p:spTgt spid="2662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62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626">
                                            <p:txEl>
                                              <p:pRg st="3" end="3"/>
                                            </p:txEl>
                                          </p:spTgt>
                                        </p:tgtEl>
                                        <p:attrNameLst>
                                          <p:attrName>style.visibility</p:attrName>
                                        </p:attrNameLst>
                                      </p:cBhvr>
                                      <p:to>
                                        <p:strVal val="visible"/>
                                      </p:to>
                                    </p:set>
                                    <p:anim calcmode="lin" valueType="num">
                                      <p:cBhvr additive="base">
                                        <p:cTn id="21" dur="500" fill="hold"/>
                                        <p:tgtEl>
                                          <p:spTgt spid="2662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62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626">
                                            <p:txEl>
                                              <p:pRg st="4" end="4"/>
                                            </p:txEl>
                                          </p:spTgt>
                                        </p:tgtEl>
                                        <p:attrNameLst>
                                          <p:attrName>style.visibility</p:attrName>
                                        </p:attrNameLst>
                                      </p:cBhvr>
                                      <p:to>
                                        <p:strVal val="visible"/>
                                      </p:to>
                                    </p:set>
                                    <p:anim calcmode="lin" valueType="num">
                                      <p:cBhvr additive="base">
                                        <p:cTn id="25" dur="500" fill="hold"/>
                                        <p:tgtEl>
                                          <p:spTgt spid="266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626">
                                            <p:txEl>
                                              <p:pRg st="5" end="5"/>
                                            </p:txEl>
                                          </p:spTgt>
                                        </p:tgtEl>
                                        <p:attrNameLst>
                                          <p:attrName>style.visibility</p:attrName>
                                        </p:attrNameLst>
                                      </p:cBhvr>
                                      <p:to>
                                        <p:strVal val="visible"/>
                                      </p:to>
                                    </p:set>
                                    <p:anim calcmode="lin" valueType="num">
                                      <p:cBhvr additive="base">
                                        <p:cTn id="29" dur="500" fill="hold"/>
                                        <p:tgtEl>
                                          <p:spTgt spid="2662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62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C8279E5-8B1F-4A2A-A124-003FD420594C}"/>
              </a:ext>
            </a:extLst>
          </p:cNvPr>
          <p:cNvPicPr>
            <a:picLocks noGrp="1" noChangeAspect="1"/>
          </p:cNvPicPr>
          <p:nvPr>
            <p:ph idx="1"/>
          </p:nvPr>
        </p:nvPicPr>
        <p:blipFill>
          <a:blip r:embed="rId3"/>
          <a:stretch>
            <a:fillRect/>
          </a:stretch>
        </p:blipFill>
        <p:spPr>
          <a:xfrm>
            <a:off x="1858298" y="2093027"/>
            <a:ext cx="8424147" cy="3594285"/>
          </a:xfrm>
        </p:spPr>
      </p:pic>
      <p:sp>
        <p:nvSpPr>
          <p:cNvPr id="3" name="标题 2">
            <a:extLst>
              <a:ext uri="{FF2B5EF4-FFF2-40B4-BE49-F238E27FC236}">
                <a16:creationId xmlns:a16="http://schemas.microsoft.com/office/drawing/2014/main" id="{4F5BD480-05E6-4717-AAA4-03782878FF54}"/>
              </a:ext>
            </a:extLst>
          </p:cNvPr>
          <p:cNvSpPr>
            <a:spLocks noGrp="1"/>
          </p:cNvSpPr>
          <p:nvPr>
            <p:ph type="title"/>
          </p:nvPr>
        </p:nvSpPr>
        <p:spPr/>
        <p:txBody>
          <a:bodyPr/>
          <a:lstStyle/>
          <a:p>
            <a:r>
              <a:rPr lang="en-US" altLang="zh-CN" dirty="0"/>
              <a:t>exec</a:t>
            </a:r>
            <a:r>
              <a:rPr lang="zh-CN" altLang="en-US" dirty="0"/>
              <a:t>系列函数调用关系</a:t>
            </a:r>
          </a:p>
        </p:txBody>
      </p:sp>
    </p:spTree>
    <p:extLst>
      <p:ext uri="{BB962C8B-B14F-4D97-AF65-F5344CB8AC3E}">
        <p14:creationId xmlns:p14="http://schemas.microsoft.com/office/powerpoint/2010/main" val="206388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a16="http://schemas.microsoft.com/office/drawing/2014/main" id="{7AAFAF54-4FCF-418B-9450-A2DCC910EF42}"/>
              </a:ext>
            </a:extLst>
          </p:cNvPr>
          <p:cNvSpPr>
            <a:spLocks noGrp="1" noChangeArrowheads="1"/>
          </p:cNvSpPr>
          <p:nvPr>
            <p:ph idx="1"/>
          </p:nvPr>
        </p:nvSpPr>
        <p:spPr/>
        <p:txBody>
          <a:bodyPr lIns="0" tIns="10972" rIns="0" bIns="0">
            <a:normAutofit/>
          </a:bodyPr>
          <a:lstStyle/>
          <a:p>
            <a:pPr marL="57150">
              <a:spcBef>
                <a:spcPct val="0"/>
              </a:spcBef>
              <a:defRPr/>
            </a:pPr>
            <a:r>
              <a:rPr lang="zh-CN" altLang="en-US" dirty="0">
                <a:solidFill>
                  <a:srgbClr val="000000"/>
                </a:solidFill>
                <a:latin typeface="+mj-ea"/>
                <a:ea typeface="+mj-ea"/>
              </a:rPr>
              <a:t>函数原型</a:t>
            </a:r>
            <a:endParaRPr lang="en-US" altLang="zh-CN" dirty="0">
              <a:solidFill>
                <a:srgbClr val="000000"/>
              </a:solidFill>
              <a:latin typeface="+mj-ea"/>
              <a:ea typeface="+mj-ea"/>
            </a:endParaRPr>
          </a:p>
          <a:p>
            <a:pPr lvl="1">
              <a:defRPr/>
            </a:pPr>
            <a:r>
              <a:rPr lang="zh-CN" altLang="en-US" sz="2400" b="0" dirty="0">
                <a:latin typeface="+mj-ea"/>
                <a:ea typeface="+mj-ea"/>
              </a:rPr>
              <a:t>头文件：</a:t>
            </a:r>
            <a:r>
              <a:rPr lang="en-US" altLang="zh-CN" sz="2400" b="0" dirty="0" err="1">
                <a:latin typeface="+mj-ea"/>
                <a:ea typeface="+mj-ea"/>
              </a:rPr>
              <a:t>unistd.h</a:t>
            </a:r>
            <a:endParaRPr lang="zh-CN" altLang="en-US" sz="2400" b="0" dirty="0">
              <a:latin typeface="+mj-ea"/>
              <a:ea typeface="+mj-ea"/>
            </a:endParaRPr>
          </a:p>
          <a:p>
            <a:pPr lvl="1">
              <a:defRPr/>
            </a:pPr>
            <a:r>
              <a:rPr lang="en-US" altLang="zh-CN" sz="2400" b="0" dirty="0">
                <a:latin typeface="+mj-ea"/>
                <a:ea typeface="+mj-ea"/>
              </a:rPr>
              <a:t>int </a:t>
            </a:r>
            <a:r>
              <a:rPr lang="en-US" altLang="zh-CN" sz="2400" b="0" dirty="0" err="1">
                <a:latin typeface="+mj-ea"/>
                <a:ea typeface="+mj-ea"/>
              </a:rPr>
              <a:t>execl</a:t>
            </a:r>
            <a:r>
              <a:rPr lang="en-US" altLang="zh-CN" sz="2400" b="0" dirty="0">
                <a:latin typeface="+mj-ea"/>
                <a:ea typeface="+mj-ea"/>
              </a:rPr>
              <a:t>(const char *pathname, </a:t>
            </a:r>
            <a:r>
              <a:rPr lang="en-US" altLang="zh-CN" sz="2400" b="0" dirty="0" err="1">
                <a:latin typeface="+mj-ea"/>
                <a:ea typeface="+mj-ea"/>
              </a:rPr>
              <a:t>const</a:t>
            </a:r>
            <a:r>
              <a:rPr lang="en-US" altLang="zh-CN" sz="2400" b="0" dirty="0">
                <a:latin typeface="+mj-ea"/>
                <a:ea typeface="+mj-ea"/>
              </a:rPr>
              <a:t> char *arg0, ...,NULL);</a:t>
            </a:r>
          </a:p>
          <a:p>
            <a:pPr marL="57150">
              <a:spcBef>
                <a:spcPct val="0"/>
              </a:spcBef>
              <a:defRPr/>
            </a:pPr>
            <a:r>
              <a:rPr lang="zh-CN" altLang="en-US" dirty="0">
                <a:solidFill>
                  <a:srgbClr val="000000"/>
                </a:solidFill>
                <a:latin typeface="+mj-ea"/>
                <a:ea typeface="+mj-ea"/>
              </a:rPr>
              <a:t>参数</a:t>
            </a:r>
          </a:p>
          <a:p>
            <a:pPr lvl="1">
              <a:defRPr/>
            </a:pPr>
            <a:r>
              <a:rPr lang="en-US" altLang="zh-CN" sz="2400" b="0" dirty="0">
                <a:latin typeface="+mj-ea"/>
                <a:ea typeface="+mj-ea"/>
              </a:rPr>
              <a:t>pathname</a:t>
            </a:r>
            <a:r>
              <a:rPr lang="zh-CN" altLang="en-US" sz="2400" b="0" dirty="0">
                <a:latin typeface="+mj-ea"/>
                <a:ea typeface="+mj-ea"/>
              </a:rPr>
              <a:t>：要执行程序的绝对路径名</a:t>
            </a:r>
          </a:p>
          <a:p>
            <a:pPr lvl="1">
              <a:defRPr/>
            </a:pPr>
            <a:r>
              <a:rPr lang="zh-CN" altLang="en-US" sz="2400" b="0" dirty="0">
                <a:latin typeface="+mj-ea"/>
                <a:ea typeface="+mj-ea"/>
              </a:rPr>
              <a:t>可变参数：要执行程序的命令行参数，以空指针结束</a:t>
            </a:r>
            <a:endParaRPr lang="en-US" altLang="zh-CN" sz="2400" b="0" dirty="0">
              <a:latin typeface="+mj-ea"/>
              <a:ea typeface="+mj-ea"/>
            </a:endParaRPr>
          </a:p>
          <a:p>
            <a:pPr marL="57150">
              <a:spcBef>
                <a:spcPct val="0"/>
              </a:spcBef>
              <a:defRPr/>
            </a:pPr>
            <a:r>
              <a:rPr lang="zh-CN" altLang="en-US" dirty="0">
                <a:solidFill>
                  <a:srgbClr val="000000"/>
                </a:solidFill>
                <a:latin typeface="+mj-ea"/>
                <a:ea typeface="+mj-ea"/>
              </a:rPr>
              <a:t>返回值</a:t>
            </a:r>
          </a:p>
          <a:p>
            <a:pPr lvl="1">
              <a:defRPr/>
            </a:pPr>
            <a:r>
              <a:rPr lang="zh-CN" altLang="en-US" sz="2400" b="0" dirty="0">
                <a:latin typeface="+mj-ea"/>
                <a:ea typeface="+mj-ea"/>
              </a:rPr>
              <a:t>出错返回</a:t>
            </a:r>
            <a:r>
              <a:rPr lang="en-US" altLang="zh-CN" sz="2400" b="0" dirty="0">
                <a:latin typeface="+mj-ea"/>
                <a:ea typeface="+mj-ea"/>
              </a:rPr>
              <a:t>-1</a:t>
            </a:r>
          </a:p>
          <a:p>
            <a:pPr lvl="1">
              <a:defRPr/>
            </a:pPr>
            <a:r>
              <a:rPr lang="zh-CN" altLang="en-US" sz="2400" b="0" dirty="0">
                <a:latin typeface="+mj-ea"/>
                <a:ea typeface="+mj-ea"/>
              </a:rPr>
              <a:t>成功该函数不返回！</a:t>
            </a:r>
            <a:endParaRPr lang="en-US" altLang="zh-CN" sz="2400" b="0" dirty="0">
              <a:latin typeface="+mj-ea"/>
              <a:ea typeface="+mj-ea"/>
            </a:endParaRPr>
          </a:p>
        </p:txBody>
      </p:sp>
      <p:sp>
        <p:nvSpPr>
          <p:cNvPr id="4" name="标题 2">
            <a:extLst>
              <a:ext uri="{FF2B5EF4-FFF2-40B4-BE49-F238E27FC236}">
                <a16:creationId xmlns:a16="http://schemas.microsoft.com/office/drawing/2014/main" id="{6AA0E7B2-4166-418B-9DBF-E6FB7E7A1A07}"/>
              </a:ext>
            </a:extLst>
          </p:cNvPr>
          <p:cNvSpPr>
            <a:spLocks noGrp="1"/>
          </p:cNvSpPr>
          <p:nvPr>
            <p:ph type="title"/>
          </p:nvPr>
        </p:nvSpPr>
        <p:spPr/>
        <p:txBody>
          <a:bodyPr/>
          <a:lstStyle/>
          <a:p>
            <a:pPr>
              <a:defRPr/>
            </a:pPr>
            <a:r>
              <a:rPr lang="en-US" altLang="zh-CN" dirty="0" err="1"/>
              <a:t>execl</a:t>
            </a:r>
            <a:r>
              <a:rPr lang="zh-CN" altLang="en-US" dirty="0"/>
              <a:t>函数</a:t>
            </a:r>
          </a:p>
        </p:txBody>
      </p:sp>
    </p:spTree>
    <p:extLst>
      <p:ext uri="{BB962C8B-B14F-4D97-AF65-F5344CB8AC3E}">
        <p14:creationId xmlns:p14="http://schemas.microsoft.com/office/powerpoint/2010/main" val="98458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a:extLst>
              <a:ext uri="{FF2B5EF4-FFF2-40B4-BE49-F238E27FC236}">
                <a16:creationId xmlns:a16="http://schemas.microsoft.com/office/drawing/2014/main" id="{0F366949-4B5D-44F7-9043-65BC22C8CE8D}"/>
              </a:ext>
            </a:extLst>
          </p:cNvPr>
          <p:cNvSpPr>
            <a:spLocks noGrp="1" noChangeArrowheads="1"/>
          </p:cNvSpPr>
          <p:nvPr>
            <p:ph idx="1"/>
          </p:nvPr>
        </p:nvSpPr>
        <p:spPr/>
        <p:txBody>
          <a:bodyPr lIns="0" tIns="10972" rIns="0" bIns="0"/>
          <a:lstStyle/>
          <a:p>
            <a:pPr marL="431800"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sz="2800" dirty="0" err="1">
                <a:latin typeface="+mj-ea"/>
                <a:ea typeface="+mj-ea"/>
              </a:rPr>
              <a:t>int</a:t>
            </a:r>
            <a:r>
              <a:rPr lang="en-US" altLang="zh-CN" sz="2800" dirty="0">
                <a:latin typeface="+mj-ea"/>
                <a:ea typeface="+mj-ea"/>
              </a:rPr>
              <a:t> main(void)</a:t>
            </a:r>
          </a:p>
          <a:p>
            <a:pPr marL="431800"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sz="2800" dirty="0">
                <a:latin typeface="+mj-ea"/>
                <a:ea typeface="+mj-ea"/>
              </a:rPr>
              <a:t>{</a:t>
            </a:r>
          </a:p>
          <a:p>
            <a:pPr marL="831850" lvl="1"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err="1">
                <a:latin typeface="+mj-ea"/>
                <a:ea typeface="+mj-ea"/>
              </a:rPr>
              <a:t>printf</a:t>
            </a:r>
            <a:r>
              <a:rPr lang="en-US" altLang="zh-CN" dirty="0">
                <a:latin typeface="+mj-ea"/>
                <a:ea typeface="+mj-ea"/>
              </a:rPr>
              <a:t>("entering main process---\n");</a:t>
            </a:r>
          </a:p>
          <a:p>
            <a:pPr marL="831850" lvl="1"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a:latin typeface="+mj-ea"/>
                <a:ea typeface="+mj-ea"/>
              </a:rPr>
              <a:t>if(fork()==0){</a:t>
            </a:r>
          </a:p>
          <a:p>
            <a:pPr marL="831850" lvl="1"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err="1">
                <a:latin typeface="+mj-ea"/>
                <a:ea typeface="+mj-ea"/>
              </a:rPr>
              <a:t>execl</a:t>
            </a:r>
            <a:r>
              <a:rPr lang="en-US" altLang="zh-CN" dirty="0">
                <a:latin typeface="+mj-ea"/>
                <a:ea typeface="+mj-ea"/>
              </a:rPr>
              <a:t>("/bin/</a:t>
            </a:r>
            <a:r>
              <a:rPr lang="en-US" altLang="zh-CN" dirty="0" err="1">
                <a:latin typeface="+mj-ea"/>
                <a:ea typeface="+mj-ea"/>
              </a:rPr>
              <a:t>ls","ls","-l",NULL</a:t>
            </a:r>
            <a:r>
              <a:rPr lang="en-US" altLang="zh-CN" dirty="0">
                <a:latin typeface="+mj-ea"/>
                <a:ea typeface="+mj-ea"/>
              </a:rPr>
              <a:t>); </a:t>
            </a:r>
          </a:p>
          <a:p>
            <a:pPr marL="831850" lvl="1"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err="1">
                <a:solidFill>
                  <a:srgbClr val="FF0000"/>
                </a:solidFill>
                <a:latin typeface="+mj-ea"/>
                <a:ea typeface="+mj-ea"/>
              </a:rPr>
              <a:t>printf</a:t>
            </a:r>
            <a:r>
              <a:rPr lang="en-US" altLang="zh-CN" dirty="0">
                <a:solidFill>
                  <a:srgbClr val="FF0000"/>
                </a:solidFill>
                <a:latin typeface="+mj-ea"/>
                <a:ea typeface="+mj-ea"/>
              </a:rPr>
              <a:t>("exiting main process ----\n");}</a:t>
            </a:r>
          </a:p>
          <a:p>
            <a:pPr marL="831850" lvl="1"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dirty="0">
                <a:latin typeface="+mj-ea"/>
                <a:ea typeface="+mj-ea"/>
              </a:rPr>
              <a:t> return 0; </a:t>
            </a:r>
          </a:p>
          <a:p>
            <a:pPr marL="431800" indent="-323850" defTabSz="449263">
              <a:lnSpc>
                <a:spcPct val="98000"/>
              </a:lnSpc>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sz="2800" dirty="0">
                <a:latin typeface="+mj-ea"/>
                <a:ea typeface="+mj-ea"/>
              </a:rPr>
              <a:t>}</a:t>
            </a:r>
          </a:p>
        </p:txBody>
      </p:sp>
      <p:sp>
        <p:nvSpPr>
          <p:cNvPr id="5" name="标题 2">
            <a:extLst>
              <a:ext uri="{FF2B5EF4-FFF2-40B4-BE49-F238E27FC236}">
                <a16:creationId xmlns:a16="http://schemas.microsoft.com/office/drawing/2014/main" id="{BECCDAD8-6E43-48BD-A77D-9EA0215D5CEB}"/>
              </a:ext>
            </a:extLst>
          </p:cNvPr>
          <p:cNvSpPr>
            <a:spLocks noGrp="1"/>
          </p:cNvSpPr>
          <p:nvPr>
            <p:ph type="title"/>
          </p:nvPr>
        </p:nvSpPr>
        <p:spPr/>
        <p:txBody>
          <a:bodyPr/>
          <a:lstStyle/>
          <a:p>
            <a:pPr>
              <a:defRPr/>
            </a:pPr>
            <a:r>
              <a:rPr lang="zh-CN" altLang="en-US" dirty="0"/>
              <a:t>示例代码：</a:t>
            </a:r>
            <a:r>
              <a:rPr lang="en-US" altLang="zh-CN" dirty="0" err="1"/>
              <a:t>execl</a:t>
            </a:r>
            <a:endParaRPr lang="zh-CN" altLang="en-US" dirty="0"/>
          </a:p>
        </p:txBody>
      </p:sp>
      <p:pic>
        <p:nvPicPr>
          <p:cNvPr id="93187" name="图片 3">
            <a:extLst>
              <a:ext uri="{FF2B5EF4-FFF2-40B4-BE49-F238E27FC236}">
                <a16:creationId xmlns:a16="http://schemas.microsoft.com/office/drawing/2014/main" id="{76440364-777C-408E-A166-092A36FF18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091114"/>
            <a:ext cx="54673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887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en-US" altLang="zh-CN" dirty="0"/>
              <a:t>Linux</a:t>
            </a:r>
            <a:r>
              <a:rPr lang="zh-CN" altLang="en-US" dirty="0"/>
              <a:t>核心特征：多用户、多进程</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r>
              <a:rPr lang="zh-CN" altLang="en-US" dirty="0"/>
              <a:t>（</a:t>
            </a:r>
            <a:r>
              <a:rPr lang="en-US" altLang="zh-CN" dirty="0"/>
              <a:t>3</a:t>
            </a:r>
            <a:r>
              <a:rPr lang="zh-CN" altLang="en-US" dirty="0"/>
              <a:t>）进程管理</a:t>
            </a:r>
          </a:p>
          <a:p>
            <a:pPr marL="457189" lvl="2" indent="0" algn="just">
              <a:lnSpc>
                <a:spcPct val="120000"/>
              </a:lnSpc>
              <a:buNone/>
            </a:pPr>
            <a:r>
              <a:rPr lang="zh-CN" altLang="en-US" b="0" kern="100" dirty="0">
                <a:solidFill>
                  <a:srgbClr val="000000"/>
                </a:solidFill>
                <a:latin typeface="+mj-ea"/>
                <a:ea typeface="+mj-ea"/>
                <a:cs typeface="Times New Roman" panose="02020603050405020304" pitchFamily="18" charset="0"/>
              </a:rPr>
              <a:t>    进程控制是</a:t>
            </a:r>
            <a:r>
              <a:rPr lang="en-US" altLang="zh-CN" b="0" kern="100" dirty="0">
                <a:solidFill>
                  <a:srgbClr val="000000"/>
                </a:solidFill>
                <a:latin typeface="+mj-ea"/>
                <a:ea typeface="+mj-ea"/>
                <a:cs typeface="Times New Roman" panose="02020603050405020304" pitchFamily="18" charset="0"/>
              </a:rPr>
              <a:t>Shell</a:t>
            </a:r>
            <a:r>
              <a:rPr lang="zh-CN" altLang="en-US" b="0" kern="100" dirty="0">
                <a:solidFill>
                  <a:srgbClr val="000000"/>
                </a:solidFill>
                <a:latin typeface="+mj-ea"/>
                <a:ea typeface="+mj-ea"/>
                <a:cs typeface="Times New Roman" panose="02020603050405020304" pitchFamily="18" charset="0"/>
              </a:rPr>
              <a:t>的一个特性，使用户能在多个独立进程间进行切换。</a:t>
            </a:r>
            <a:endParaRPr lang="en-US" altLang="zh-CN" b="0" kern="100" dirty="0">
              <a:solidFill>
                <a:srgbClr val="000000"/>
              </a:solidFill>
              <a:latin typeface="+mj-ea"/>
              <a:ea typeface="+mj-ea"/>
              <a:cs typeface="Times New Roman" panose="02020603050405020304" pitchFamily="18" charset="0"/>
            </a:endParaRPr>
          </a:p>
          <a:p>
            <a:pPr marL="457189" lvl="2" indent="0" algn="just">
              <a:lnSpc>
                <a:spcPct val="120000"/>
              </a:lnSpc>
              <a:buNone/>
            </a:pPr>
            <a:r>
              <a:rPr lang="zh-CN" altLang="en-US" b="0" kern="100" dirty="0">
                <a:solidFill>
                  <a:srgbClr val="000000"/>
                </a:solidFill>
                <a:latin typeface="+mj-ea"/>
                <a:ea typeface="+mj-ea"/>
                <a:cs typeface="Times New Roman" panose="02020603050405020304" pitchFamily="18" charset="0"/>
              </a:rPr>
              <a:t>例如，用户可以挂起一个正在运行的进程，稍后再恢复其运行。</a:t>
            </a:r>
            <a:r>
              <a:rPr lang="en-US" altLang="zh-CN" b="0" kern="100" dirty="0">
                <a:solidFill>
                  <a:srgbClr val="000000"/>
                </a:solidFill>
                <a:latin typeface="+mj-ea"/>
                <a:ea typeface="+mj-ea"/>
                <a:cs typeface="Times New Roman" panose="02020603050405020304" pitchFamily="18" charset="0"/>
              </a:rPr>
              <a:t>bash</a:t>
            </a:r>
            <a:r>
              <a:rPr lang="zh-CN" altLang="en-US" b="0" kern="100" dirty="0">
                <a:solidFill>
                  <a:srgbClr val="000000"/>
                </a:solidFill>
                <a:latin typeface="+mj-ea"/>
                <a:ea typeface="+mj-ea"/>
                <a:cs typeface="Times New Roman" panose="02020603050405020304" pitchFamily="18" charset="0"/>
              </a:rPr>
              <a:t>记录所有启动的进程并保持对所有已启动的进程的跟踪，在每一个正在运行的进程生命期内的任何时候，用户可以任意地挂起进程或重新启动进程恢复运行。</a:t>
            </a:r>
          </a:p>
          <a:p>
            <a:endParaRPr lang="en-US" altLang="zh-CN" dirty="0"/>
          </a:p>
        </p:txBody>
      </p:sp>
    </p:spTree>
    <p:custDataLst>
      <p:tags r:id="rId1"/>
    </p:custDataLst>
    <p:extLst>
      <p:ext uri="{BB962C8B-B14F-4D97-AF65-F5344CB8AC3E}">
        <p14:creationId xmlns:p14="http://schemas.microsoft.com/office/powerpoint/2010/main" val="10714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a:extLst>
              <a:ext uri="{FF2B5EF4-FFF2-40B4-BE49-F238E27FC236}">
                <a16:creationId xmlns:a16="http://schemas.microsoft.com/office/drawing/2014/main" id="{DD6FA830-A0C0-468D-B501-28DDE7430A50}"/>
              </a:ext>
            </a:extLst>
          </p:cNvPr>
          <p:cNvSpPr>
            <a:spLocks noGrp="1" noChangeArrowheads="1"/>
          </p:cNvSpPr>
          <p:nvPr>
            <p:ph idx="1"/>
          </p:nvPr>
        </p:nvSpPr>
        <p:spPr/>
        <p:txBody>
          <a:bodyPr lIns="0" tIns="10972" rIns="0" bIns="0">
            <a:normAutofit fontScale="92500" lnSpcReduction="10000"/>
          </a:bodyPr>
          <a:lstStyle/>
          <a:p>
            <a:pPr marL="57150">
              <a:spcBef>
                <a:spcPct val="0"/>
              </a:spcBef>
              <a:defRPr/>
            </a:pPr>
            <a:r>
              <a:rPr lang="zh-CN" altLang="en-US" sz="3600" dirty="0">
                <a:solidFill>
                  <a:srgbClr val="000000"/>
                </a:solidFill>
                <a:latin typeface="+mj-ea"/>
                <a:ea typeface="+mj-ea"/>
              </a:rPr>
              <a:t>函数原型</a:t>
            </a:r>
          </a:p>
          <a:p>
            <a:pPr lvl="1">
              <a:defRPr/>
            </a:pPr>
            <a:r>
              <a:rPr lang="zh-CN" altLang="en-US" b="0" dirty="0">
                <a:latin typeface="+mj-ea"/>
                <a:ea typeface="+mj-ea"/>
              </a:rPr>
              <a:t>头文件：</a:t>
            </a:r>
            <a:r>
              <a:rPr lang="en-US" altLang="zh-CN" b="0" dirty="0" err="1">
                <a:latin typeface="+mj-ea"/>
                <a:ea typeface="+mj-ea"/>
              </a:rPr>
              <a:t>unistd.h</a:t>
            </a:r>
            <a:endParaRPr lang="en-US" altLang="zh-CN" b="0" dirty="0">
              <a:latin typeface="+mj-ea"/>
              <a:ea typeface="+mj-ea"/>
            </a:endParaRPr>
          </a:p>
          <a:p>
            <a:pPr lvl="1">
              <a:defRPr/>
            </a:pPr>
            <a:r>
              <a:rPr lang="en-US" altLang="zh-CN" b="0" dirty="0">
                <a:latin typeface="+mj-ea"/>
                <a:ea typeface="+mj-ea"/>
              </a:rPr>
              <a:t>int </a:t>
            </a:r>
            <a:r>
              <a:rPr lang="en-US" altLang="zh-CN" b="0" dirty="0" err="1">
                <a:latin typeface="+mj-ea"/>
                <a:ea typeface="+mj-ea"/>
              </a:rPr>
              <a:t>execv</a:t>
            </a:r>
            <a:r>
              <a:rPr lang="en-US" altLang="zh-CN" b="0" dirty="0">
                <a:latin typeface="+mj-ea"/>
                <a:ea typeface="+mj-ea"/>
              </a:rPr>
              <a:t>(const char *pathname, char *const </a:t>
            </a:r>
            <a:r>
              <a:rPr lang="en-US" altLang="zh-CN" b="0" dirty="0" err="1">
                <a:latin typeface="+mj-ea"/>
                <a:ea typeface="+mj-ea"/>
              </a:rPr>
              <a:t>argv</a:t>
            </a:r>
            <a:r>
              <a:rPr lang="en-US" altLang="zh-CN" b="0" dirty="0">
                <a:latin typeface="+mj-ea"/>
                <a:ea typeface="+mj-ea"/>
              </a:rPr>
              <a:t>[]);</a:t>
            </a:r>
          </a:p>
          <a:p>
            <a:pPr marL="57150">
              <a:spcBef>
                <a:spcPct val="0"/>
              </a:spcBef>
              <a:defRPr/>
            </a:pPr>
            <a:r>
              <a:rPr lang="zh-CN" altLang="en-US" sz="3600" dirty="0">
                <a:solidFill>
                  <a:srgbClr val="000000"/>
                </a:solidFill>
                <a:latin typeface="+mj-ea"/>
                <a:ea typeface="+mj-ea"/>
              </a:rPr>
              <a:t>参数</a:t>
            </a:r>
          </a:p>
          <a:p>
            <a:pPr lvl="1">
              <a:defRPr/>
            </a:pPr>
            <a:r>
              <a:rPr lang="en-US" altLang="zh-CN" b="0" dirty="0">
                <a:latin typeface="+mj-ea"/>
                <a:ea typeface="+mj-ea"/>
              </a:rPr>
              <a:t>pathname</a:t>
            </a:r>
            <a:r>
              <a:rPr lang="zh-CN" altLang="en-US" b="0" dirty="0">
                <a:latin typeface="+mj-ea"/>
                <a:ea typeface="+mj-ea"/>
              </a:rPr>
              <a:t>：要执行程序的绝对路径名</a:t>
            </a:r>
          </a:p>
          <a:p>
            <a:pPr lvl="1">
              <a:defRPr/>
            </a:pPr>
            <a:r>
              <a:rPr lang="en-US" altLang="zh-CN" b="0" dirty="0" err="1">
                <a:latin typeface="+mj-ea"/>
                <a:ea typeface="+mj-ea"/>
              </a:rPr>
              <a:t>argv</a:t>
            </a:r>
            <a:r>
              <a:rPr lang="zh-CN" altLang="en-US" b="0" dirty="0">
                <a:latin typeface="+mj-ea"/>
                <a:ea typeface="+mj-ea"/>
              </a:rPr>
              <a:t>：数组指针维护的程序命令行参数列表，该数组的最后一个成员必须为空指针</a:t>
            </a:r>
            <a:endParaRPr lang="en-US" altLang="zh-CN" b="0" dirty="0">
              <a:latin typeface="+mj-ea"/>
              <a:ea typeface="+mj-ea"/>
            </a:endParaRPr>
          </a:p>
          <a:p>
            <a:pPr marL="57150">
              <a:spcBef>
                <a:spcPct val="0"/>
              </a:spcBef>
              <a:defRPr/>
            </a:pPr>
            <a:r>
              <a:rPr lang="zh-CN" altLang="en-US" sz="3600" dirty="0">
                <a:solidFill>
                  <a:srgbClr val="000000"/>
                </a:solidFill>
                <a:latin typeface="+mj-ea"/>
                <a:ea typeface="+mj-ea"/>
              </a:rPr>
              <a:t>返回值</a:t>
            </a:r>
          </a:p>
          <a:p>
            <a:pPr lvl="1">
              <a:defRPr/>
            </a:pPr>
            <a:r>
              <a:rPr lang="zh-CN" altLang="en-US" b="0" dirty="0">
                <a:latin typeface="+mj-ea"/>
                <a:ea typeface="+mj-ea"/>
              </a:rPr>
              <a:t>出错返回</a:t>
            </a:r>
            <a:r>
              <a:rPr lang="en-US" altLang="zh-CN" b="0" dirty="0">
                <a:latin typeface="+mj-ea"/>
                <a:ea typeface="+mj-ea"/>
              </a:rPr>
              <a:t>-1</a:t>
            </a:r>
          </a:p>
          <a:p>
            <a:pPr lvl="1">
              <a:defRPr/>
            </a:pPr>
            <a:r>
              <a:rPr lang="zh-CN" altLang="en-US" b="0" dirty="0">
                <a:latin typeface="+mj-ea"/>
                <a:ea typeface="+mj-ea"/>
              </a:rPr>
              <a:t>成功该函数不返回</a:t>
            </a:r>
          </a:p>
        </p:txBody>
      </p:sp>
      <p:sp>
        <p:nvSpPr>
          <p:cNvPr id="3" name="标题 2">
            <a:extLst>
              <a:ext uri="{FF2B5EF4-FFF2-40B4-BE49-F238E27FC236}">
                <a16:creationId xmlns:a16="http://schemas.microsoft.com/office/drawing/2014/main" id="{A94A140A-421F-443E-B768-8A74658488C6}"/>
              </a:ext>
            </a:extLst>
          </p:cNvPr>
          <p:cNvSpPr>
            <a:spLocks noGrp="1"/>
          </p:cNvSpPr>
          <p:nvPr>
            <p:ph type="title"/>
          </p:nvPr>
        </p:nvSpPr>
        <p:spPr/>
        <p:txBody>
          <a:bodyPr/>
          <a:lstStyle/>
          <a:p>
            <a:pPr>
              <a:defRPr/>
            </a:pPr>
            <a:r>
              <a:rPr lang="en-US" altLang="zh-CN" dirty="0" err="1"/>
              <a:t>execv</a:t>
            </a:r>
            <a:r>
              <a:rPr lang="zh-CN" altLang="en-US" dirty="0"/>
              <a:t>函数</a:t>
            </a:r>
          </a:p>
        </p:txBody>
      </p:sp>
    </p:spTree>
    <p:extLst>
      <p:ext uri="{BB962C8B-B14F-4D97-AF65-F5344CB8AC3E}">
        <p14:creationId xmlns:p14="http://schemas.microsoft.com/office/powerpoint/2010/main" val="2608263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9810">
                                            <p:txEl>
                                              <p:pRg st="1" end="1"/>
                                            </p:txEl>
                                          </p:spTgt>
                                        </p:tgtEl>
                                        <p:attrNameLst>
                                          <p:attrName>style.visibility</p:attrName>
                                        </p:attrNameLst>
                                      </p:cBhvr>
                                      <p:to>
                                        <p:strVal val="visible"/>
                                      </p:to>
                                    </p:set>
                                    <p:animEffect transition="in" filter="fade">
                                      <p:cBhvr>
                                        <p:cTn id="10" dur="500"/>
                                        <p:tgtEl>
                                          <p:spTgt spid="1198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9810">
                                            <p:txEl>
                                              <p:pRg st="2" end="2"/>
                                            </p:txEl>
                                          </p:spTgt>
                                        </p:tgtEl>
                                        <p:attrNameLst>
                                          <p:attrName>style.visibility</p:attrName>
                                        </p:attrNameLst>
                                      </p:cBhvr>
                                      <p:to>
                                        <p:strVal val="visible"/>
                                      </p:to>
                                    </p:set>
                                    <p:animEffect transition="in" filter="fade">
                                      <p:cBhvr>
                                        <p:cTn id="13" dur="500"/>
                                        <p:tgtEl>
                                          <p:spTgt spid="1198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9810">
                                            <p:txEl>
                                              <p:pRg st="3" end="3"/>
                                            </p:txEl>
                                          </p:spTgt>
                                        </p:tgtEl>
                                        <p:attrNameLst>
                                          <p:attrName>style.visibility</p:attrName>
                                        </p:attrNameLst>
                                      </p:cBhvr>
                                      <p:to>
                                        <p:strVal val="visible"/>
                                      </p:to>
                                    </p:set>
                                    <p:animEffect transition="in" filter="fade">
                                      <p:cBhvr>
                                        <p:cTn id="18" dur="500"/>
                                        <p:tgtEl>
                                          <p:spTgt spid="119810">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9810">
                                            <p:txEl>
                                              <p:pRg st="4" end="4"/>
                                            </p:txEl>
                                          </p:spTgt>
                                        </p:tgtEl>
                                        <p:attrNameLst>
                                          <p:attrName>style.visibility</p:attrName>
                                        </p:attrNameLst>
                                      </p:cBhvr>
                                      <p:to>
                                        <p:strVal val="visible"/>
                                      </p:to>
                                    </p:set>
                                    <p:animEffect transition="in" filter="fade">
                                      <p:cBhvr>
                                        <p:cTn id="21" dur="500"/>
                                        <p:tgtEl>
                                          <p:spTgt spid="119810">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9810">
                                            <p:txEl>
                                              <p:pRg st="5" end="5"/>
                                            </p:txEl>
                                          </p:spTgt>
                                        </p:tgtEl>
                                        <p:attrNameLst>
                                          <p:attrName>style.visibility</p:attrName>
                                        </p:attrNameLst>
                                      </p:cBhvr>
                                      <p:to>
                                        <p:strVal val="visible"/>
                                      </p:to>
                                    </p:set>
                                    <p:animEffect transition="in" filter="fade">
                                      <p:cBhvr>
                                        <p:cTn id="24" dur="500"/>
                                        <p:tgtEl>
                                          <p:spTgt spid="119810">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9810">
                                            <p:txEl>
                                              <p:pRg st="6" end="6"/>
                                            </p:txEl>
                                          </p:spTgt>
                                        </p:tgtEl>
                                        <p:attrNameLst>
                                          <p:attrName>style.visibility</p:attrName>
                                        </p:attrNameLst>
                                      </p:cBhvr>
                                      <p:to>
                                        <p:strVal val="visible"/>
                                      </p:to>
                                    </p:set>
                                    <p:animEffect transition="in" filter="fade">
                                      <p:cBhvr>
                                        <p:cTn id="29" dur="500"/>
                                        <p:tgtEl>
                                          <p:spTgt spid="119810">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9810">
                                            <p:txEl>
                                              <p:pRg st="7" end="7"/>
                                            </p:txEl>
                                          </p:spTgt>
                                        </p:tgtEl>
                                        <p:attrNameLst>
                                          <p:attrName>style.visibility</p:attrName>
                                        </p:attrNameLst>
                                      </p:cBhvr>
                                      <p:to>
                                        <p:strVal val="visible"/>
                                      </p:to>
                                    </p:set>
                                    <p:animEffect transition="in" filter="fade">
                                      <p:cBhvr>
                                        <p:cTn id="32" dur="500"/>
                                        <p:tgtEl>
                                          <p:spTgt spid="119810">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9810">
                                            <p:txEl>
                                              <p:pRg st="8" end="8"/>
                                            </p:txEl>
                                          </p:spTgt>
                                        </p:tgtEl>
                                        <p:attrNameLst>
                                          <p:attrName>style.visibility</p:attrName>
                                        </p:attrNameLst>
                                      </p:cBhvr>
                                      <p:to>
                                        <p:strVal val="visible"/>
                                      </p:to>
                                    </p:set>
                                    <p:animEffect transition="in" filter="fade">
                                      <p:cBhvr>
                                        <p:cTn id="35" dur="500"/>
                                        <p:tgtEl>
                                          <p:spTgt spid="1198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0F61D9F8-4709-479A-8FA2-B34D3741A08F}"/>
              </a:ext>
            </a:extLst>
          </p:cNvPr>
          <p:cNvSpPr txBox="1">
            <a:spLocks noChangeArrowheads="1"/>
          </p:cNvSpPr>
          <p:nvPr/>
        </p:nvSpPr>
        <p:spPr bwMode="auto">
          <a:xfrm>
            <a:off x="1631951" y="1268413"/>
            <a:ext cx="8785225" cy="4392612"/>
          </a:xfrm>
          <a:prstGeom prst="rect">
            <a:avLst/>
          </a:prstGeom>
          <a:noFill/>
          <a:ln w="9525">
            <a:noFill/>
            <a:miter lim="800000"/>
            <a:headEnd/>
            <a:tailEnd/>
          </a:ln>
        </p:spPr>
        <p:txBody>
          <a:bodyPr lIns="0" tIns="10972" rIns="0" bIns="0">
            <a:normAutofit fontScale="92500" lnSpcReduction="20000"/>
          </a:bodyPr>
          <a:lstStyle/>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kern="0" dirty="0"/>
              <a:t>int main(void)</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kern="0" dirty="0"/>
              <a:t>{</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sz="2800" dirty="0">
                <a:latin typeface="Arial" charset="0"/>
              </a:rPr>
              <a:t>	int ret;</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sz="2800" dirty="0">
                <a:latin typeface="Arial" charset="0"/>
              </a:rPr>
              <a:t>	char *</a:t>
            </a:r>
            <a:r>
              <a:rPr lang="en-US" altLang="zh-CN" sz="2800" dirty="0" err="1">
                <a:latin typeface="Arial" charset="0"/>
              </a:rPr>
              <a:t>argv</a:t>
            </a:r>
            <a:r>
              <a:rPr lang="en-US" altLang="zh-CN" sz="2800" dirty="0">
                <a:latin typeface="Arial" charset="0"/>
              </a:rPr>
              <a:t>[] = {"ls","-</a:t>
            </a:r>
            <a:r>
              <a:rPr lang="en-US" altLang="zh-CN" sz="2800" dirty="0" err="1">
                <a:latin typeface="Arial" charset="0"/>
              </a:rPr>
              <a:t>l",NULL</a:t>
            </a:r>
            <a:r>
              <a:rPr lang="en-US" altLang="zh-CN" sz="2800" dirty="0">
                <a:latin typeface="Arial" charset="0"/>
              </a:rPr>
              <a:t>};</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kern="0" dirty="0"/>
              <a:t>	</a:t>
            </a:r>
            <a:r>
              <a:rPr lang="en-US" sz="3000" dirty="0" err="1">
                <a:latin typeface="Arial" charset="0"/>
              </a:rPr>
              <a:t>printf</a:t>
            </a:r>
            <a:r>
              <a:rPr lang="en-US" sz="3000" dirty="0">
                <a:latin typeface="Arial" charset="0"/>
              </a:rPr>
              <a:t>("entering main process---\n");</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3000" dirty="0">
                <a:latin typeface="Arial" charset="0"/>
              </a:rPr>
              <a:t>	</a:t>
            </a:r>
            <a:r>
              <a:rPr lang="en-US" altLang="zh-CN" sz="3000" dirty="0"/>
              <a:t>if(fork()==0) {</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3000" dirty="0">
                <a:latin typeface="Arial" charset="0"/>
              </a:rPr>
              <a:t>    ret = </a:t>
            </a:r>
            <a:r>
              <a:rPr lang="en-US" sz="3000" dirty="0" err="1">
                <a:latin typeface="Arial" charset="0"/>
              </a:rPr>
              <a:t>execv</a:t>
            </a:r>
            <a:r>
              <a:rPr lang="en-US" sz="3000" dirty="0">
                <a:latin typeface="Arial" charset="0"/>
              </a:rPr>
              <a:t>(“/bin/ls”,</a:t>
            </a:r>
            <a:r>
              <a:rPr lang="en-US" sz="3000" dirty="0" err="1">
                <a:latin typeface="Arial" charset="0"/>
              </a:rPr>
              <a:t>argv</a:t>
            </a:r>
            <a:r>
              <a:rPr lang="en-US" sz="3000" dirty="0">
                <a:latin typeface="Arial" charset="0"/>
              </a:rPr>
              <a:t>);</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3000" dirty="0">
                <a:latin typeface="Arial" charset="0"/>
              </a:rPr>
              <a:t>	if(ret == -1) </a:t>
            </a:r>
            <a:r>
              <a:rPr lang="en-US" sz="3000" dirty="0" err="1">
                <a:latin typeface="Arial" charset="0"/>
              </a:rPr>
              <a:t>perror</a:t>
            </a:r>
            <a:r>
              <a:rPr lang="en-US" sz="3000" dirty="0">
                <a:latin typeface="Arial" charset="0"/>
              </a:rPr>
              <a:t>("</a:t>
            </a:r>
            <a:r>
              <a:rPr lang="en-US" sz="3000" dirty="0" err="1">
                <a:latin typeface="Arial" charset="0"/>
              </a:rPr>
              <a:t>execl</a:t>
            </a:r>
            <a:r>
              <a:rPr lang="en-US" sz="3000" dirty="0">
                <a:latin typeface="Arial" charset="0"/>
              </a:rPr>
              <a:t> error");</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3000" dirty="0">
                <a:latin typeface="Arial" charset="0"/>
              </a:rPr>
              <a:t>	</a:t>
            </a:r>
            <a:r>
              <a:rPr lang="en-US" sz="3000" dirty="0" err="1">
                <a:latin typeface="Arial" charset="0"/>
              </a:rPr>
              <a:t>printf</a:t>
            </a:r>
            <a:r>
              <a:rPr lang="en-US" sz="3000" dirty="0">
                <a:latin typeface="Arial" charset="0"/>
              </a:rPr>
              <a:t>("exiting main process ----\n");}</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3000" dirty="0">
                <a:latin typeface="Arial" charset="0"/>
              </a:rPr>
              <a:t>	return 0;</a:t>
            </a:r>
          </a:p>
          <a:p>
            <a:pPr marL="431800" indent="-323850" defTabSz="449263">
              <a:lnSpc>
                <a:spcPct val="98000"/>
              </a:lnSpc>
              <a:spcBef>
                <a:spcPct val="20000"/>
              </a:spcBef>
              <a:buClr>
                <a:srgbClr val="0066CC"/>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kern="0" dirty="0"/>
              <a:t>}</a:t>
            </a:r>
            <a:endParaRPr lang="en-US" sz="2800" b="1" kern="0" dirty="0">
              <a:latin typeface="宋体" pitchFamily="2" charset="-122"/>
            </a:endParaRPr>
          </a:p>
        </p:txBody>
      </p:sp>
      <p:pic>
        <p:nvPicPr>
          <p:cNvPr id="99331" name="Picture 2" descr="QQ截图20130712230956">
            <a:extLst>
              <a:ext uri="{FF2B5EF4-FFF2-40B4-BE49-F238E27FC236}">
                <a16:creationId xmlns:a16="http://schemas.microsoft.com/office/drawing/2014/main" id="{B4F71FA6-46DF-4D79-9994-D62EB3556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938" y="5229226"/>
            <a:ext cx="56578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2">
            <a:extLst>
              <a:ext uri="{FF2B5EF4-FFF2-40B4-BE49-F238E27FC236}">
                <a16:creationId xmlns:a16="http://schemas.microsoft.com/office/drawing/2014/main" id="{00DA5EB8-62AB-435C-A130-C7D024DC9067}"/>
              </a:ext>
            </a:extLst>
          </p:cNvPr>
          <p:cNvSpPr>
            <a:spLocks noGrp="1"/>
          </p:cNvSpPr>
          <p:nvPr>
            <p:ph type="title"/>
          </p:nvPr>
        </p:nvSpPr>
        <p:spPr/>
        <p:txBody>
          <a:bodyPr/>
          <a:lstStyle/>
          <a:p>
            <a:pPr>
              <a:defRPr/>
            </a:pPr>
            <a:r>
              <a:rPr lang="zh-CN" altLang="en-US" dirty="0"/>
              <a:t>示例代码：</a:t>
            </a:r>
            <a:r>
              <a:rPr lang="en-US" altLang="zh-CN" dirty="0" err="1"/>
              <a:t>execv</a:t>
            </a:r>
            <a:endParaRPr lang="zh-CN" altLang="en-US" dirty="0"/>
          </a:p>
        </p:txBody>
      </p:sp>
    </p:spTree>
    <p:extLst>
      <p:ext uri="{BB962C8B-B14F-4D97-AF65-F5344CB8AC3E}">
        <p14:creationId xmlns:p14="http://schemas.microsoft.com/office/powerpoint/2010/main" val="256204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a:extLst>
              <a:ext uri="{FF2B5EF4-FFF2-40B4-BE49-F238E27FC236}">
                <a16:creationId xmlns:a16="http://schemas.microsoft.com/office/drawing/2014/main" id="{23166E1D-1334-4E4C-BCD4-DE00E6539DB8}"/>
              </a:ext>
            </a:extLst>
          </p:cNvPr>
          <p:cNvSpPr>
            <a:spLocks noGrp="1" noChangeArrowheads="1"/>
          </p:cNvSpPr>
          <p:nvPr>
            <p:ph idx="1"/>
          </p:nvPr>
        </p:nvSpPr>
        <p:spPr/>
        <p:txBody>
          <a:bodyPr lIns="0" tIns="10972" rIns="0" bIns="0"/>
          <a:lstStyle/>
          <a:p>
            <a:pPr marL="57150">
              <a:lnSpc>
                <a:spcPct val="90000"/>
              </a:lnSpc>
              <a:spcBef>
                <a:spcPct val="0"/>
              </a:spcBef>
            </a:pPr>
            <a:r>
              <a:rPr lang="zh-CN" altLang="en-US" dirty="0">
                <a:solidFill>
                  <a:srgbClr val="000000"/>
                </a:solidFill>
                <a:latin typeface="+mj-ea"/>
                <a:ea typeface="+mj-ea"/>
              </a:rPr>
              <a:t>函数原型</a:t>
            </a:r>
          </a:p>
          <a:p>
            <a:pPr lvl="1">
              <a:lnSpc>
                <a:spcPct val="90000"/>
              </a:lnSpc>
            </a:pPr>
            <a:r>
              <a:rPr lang="zh-CN" altLang="en-US" sz="2400" b="0" dirty="0">
                <a:latin typeface="+mj-ea"/>
                <a:ea typeface="+mj-ea"/>
              </a:rPr>
              <a:t>头文件：</a:t>
            </a:r>
            <a:r>
              <a:rPr lang="en-US" altLang="zh-CN" sz="2400" b="0" dirty="0" err="1">
                <a:latin typeface="+mj-ea"/>
                <a:ea typeface="+mj-ea"/>
              </a:rPr>
              <a:t>unistd.h</a:t>
            </a:r>
            <a:endParaRPr lang="en-US" altLang="zh-CN" sz="2400" b="0" dirty="0">
              <a:latin typeface="+mj-ea"/>
              <a:ea typeface="+mj-ea"/>
            </a:endParaRPr>
          </a:p>
          <a:p>
            <a:pPr lvl="1">
              <a:lnSpc>
                <a:spcPct val="90000"/>
              </a:lnSpc>
            </a:pPr>
            <a:r>
              <a:rPr lang="en-US" altLang="zh-CN" sz="2400" b="0" dirty="0" err="1">
                <a:latin typeface="+mj-ea"/>
                <a:ea typeface="+mj-ea"/>
              </a:rPr>
              <a:t>int</a:t>
            </a:r>
            <a:r>
              <a:rPr lang="en-US" altLang="zh-CN" sz="2400" b="0" dirty="0">
                <a:latin typeface="+mj-ea"/>
                <a:ea typeface="+mj-ea"/>
              </a:rPr>
              <a:t> </a:t>
            </a:r>
            <a:r>
              <a:rPr lang="en-US" altLang="zh-CN" sz="2400" b="0" dirty="0" err="1">
                <a:latin typeface="+mj-ea"/>
                <a:ea typeface="+mj-ea"/>
              </a:rPr>
              <a:t>execle</a:t>
            </a:r>
            <a:r>
              <a:rPr lang="en-US" altLang="zh-CN" sz="2400" b="0" dirty="0">
                <a:latin typeface="+mj-ea"/>
                <a:ea typeface="+mj-ea"/>
              </a:rPr>
              <a:t>(</a:t>
            </a:r>
            <a:r>
              <a:rPr lang="en-US" altLang="zh-CN" sz="2400" b="0" dirty="0" err="1">
                <a:latin typeface="+mj-ea"/>
                <a:ea typeface="+mj-ea"/>
              </a:rPr>
              <a:t>const</a:t>
            </a:r>
            <a:r>
              <a:rPr lang="en-US" altLang="zh-CN" sz="2400" b="0" dirty="0">
                <a:latin typeface="+mj-ea"/>
                <a:ea typeface="+mj-ea"/>
              </a:rPr>
              <a:t> char *pathname, </a:t>
            </a:r>
            <a:r>
              <a:rPr lang="en-US" altLang="zh-CN" sz="2400" b="0" dirty="0" err="1">
                <a:latin typeface="+mj-ea"/>
                <a:ea typeface="+mj-ea"/>
              </a:rPr>
              <a:t>const</a:t>
            </a:r>
            <a:r>
              <a:rPr lang="en-US" altLang="zh-CN" sz="2400" b="0" dirty="0">
                <a:latin typeface="+mj-ea"/>
                <a:ea typeface="+mj-ea"/>
              </a:rPr>
              <a:t> char *arg0,... NULL, char *</a:t>
            </a:r>
            <a:r>
              <a:rPr lang="en-US" altLang="zh-CN" sz="2400" b="0" dirty="0" err="1">
                <a:latin typeface="+mj-ea"/>
                <a:ea typeface="+mj-ea"/>
              </a:rPr>
              <a:t>const</a:t>
            </a:r>
            <a:r>
              <a:rPr lang="en-US" altLang="zh-CN" sz="2400" b="0" dirty="0">
                <a:latin typeface="+mj-ea"/>
                <a:ea typeface="+mj-ea"/>
              </a:rPr>
              <a:t> </a:t>
            </a:r>
            <a:r>
              <a:rPr lang="en-US" altLang="zh-CN" sz="2400" b="0" dirty="0" err="1">
                <a:latin typeface="+mj-ea"/>
                <a:ea typeface="+mj-ea"/>
              </a:rPr>
              <a:t>envp</a:t>
            </a:r>
            <a:r>
              <a:rPr lang="en-US" altLang="zh-CN" sz="2400" b="0" dirty="0">
                <a:latin typeface="+mj-ea"/>
                <a:ea typeface="+mj-ea"/>
              </a:rPr>
              <a:t>[]);</a:t>
            </a:r>
          </a:p>
          <a:p>
            <a:pPr marL="57150">
              <a:lnSpc>
                <a:spcPct val="90000"/>
              </a:lnSpc>
              <a:spcBef>
                <a:spcPct val="0"/>
              </a:spcBef>
            </a:pPr>
            <a:r>
              <a:rPr lang="zh-CN" altLang="en-US" dirty="0">
                <a:solidFill>
                  <a:srgbClr val="000000"/>
                </a:solidFill>
                <a:latin typeface="+mj-ea"/>
                <a:ea typeface="+mj-ea"/>
              </a:rPr>
              <a:t>参数</a:t>
            </a:r>
          </a:p>
          <a:p>
            <a:pPr lvl="1">
              <a:lnSpc>
                <a:spcPct val="90000"/>
              </a:lnSpc>
            </a:pPr>
            <a:r>
              <a:rPr lang="en-US" altLang="zh-CN" sz="2400" b="0" dirty="0">
                <a:latin typeface="+mj-ea"/>
                <a:ea typeface="+mj-ea"/>
              </a:rPr>
              <a:t>pathname</a:t>
            </a:r>
            <a:r>
              <a:rPr lang="zh-CN" altLang="en-US" sz="2400" b="0" dirty="0">
                <a:latin typeface="+mj-ea"/>
                <a:ea typeface="+mj-ea"/>
              </a:rPr>
              <a:t>：要执行程序的绝对路径名</a:t>
            </a:r>
            <a:endParaRPr lang="en-US" altLang="zh-CN" sz="2400" b="0" dirty="0">
              <a:latin typeface="+mj-ea"/>
              <a:ea typeface="+mj-ea"/>
            </a:endParaRPr>
          </a:p>
          <a:p>
            <a:pPr lvl="1">
              <a:lnSpc>
                <a:spcPct val="90000"/>
              </a:lnSpc>
            </a:pPr>
            <a:r>
              <a:rPr lang="zh-CN" altLang="en-US" sz="2400" b="0" dirty="0">
                <a:latin typeface="+mj-ea"/>
                <a:ea typeface="+mj-ea"/>
              </a:rPr>
              <a:t>可变参数：要执行程序的命令行参数，以空指针结束</a:t>
            </a:r>
            <a:endParaRPr lang="en-US" altLang="zh-CN" sz="2400" b="0" dirty="0">
              <a:latin typeface="+mj-ea"/>
              <a:ea typeface="+mj-ea"/>
            </a:endParaRPr>
          </a:p>
          <a:p>
            <a:pPr lvl="1">
              <a:lnSpc>
                <a:spcPct val="90000"/>
              </a:lnSpc>
            </a:pPr>
            <a:r>
              <a:rPr lang="en-US" altLang="zh-CN" sz="2400" b="0" dirty="0" err="1">
                <a:latin typeface="+mj-ea"/>
                <a:ea typeface="+mj-ea"/>
              </a:rPr>
              <a:t>envp</a:t>
            </a:r>
            <a:r>
              <a:rPr lang="en-US" altLang="zh-CN" sz="2400" b="0" dirty="0">
                <a:latin typeface="+mj-ea"/>
                <a:ea typeface="+mj-ea"/>
              </a:rPr>
              <a:t>:</a:t>
            </a:r>
            <a:r>
              <a:rPr lang="zh-CN" altLang="en-US" sz="2400" b="0" dirty="0">
                <a:latin typeface="+mj-ea"/>
                <a:ea typeface="+mj-ea"/>
              </a:rPr>
              <a:t>：指向环境字符串数组的指针，该数组的最后一个成员必须为空指针</a:t>
            </a:r>
            <a:endParaRPr lang="en-US" altLang="zh-CN" sz="2400" b="0" dirty="0">
              <a:latin typeface="+mj-ea"/>
              <a:ea typeface="+mj-ea"/>
            </a:endParaRPr>
          </a:p>
          <a:p>
            <a:pPr marL="57150">
              <a:lnSpc>
                <a:spcPct val="90000"/>
              </a:lnSpc>
              <a:spcBef>
                <a:spcPct val="0"/>
              </a:spcBef>
            </a:pPr>
            <a:r>
              <a:rPr lang="zh-CN" altLang="en-US" dirty="0">
                <a:solidFill>
                  <a:srgbClr val="000000"/>
                </a:solidFill>
                <a:latin typeface="+mj-ea"/>
                <a:ea typeface="+mj-ea"/>
              </a:rPr>
              <a:t>返回值</a:t>
            </a:r>
          </a:p>
          <a:p>
            <a:pPr lvl="1">
              <a:lnSpc>
                <a:spcPct val="90000"/>
              </a:lnSpc>
            </a:pPr>
            <a:r>
              <a:rPr lang="zh-CN" altLang="en-US" sz="2400" b="0" dirty="0">
                <a:latin typeface="+mj-ea"/>
                <a:ea typeface="+mj-ea"/>
              </a:rPr>
              <a:t>出错返回</a:t>
            </a:r>
            <a:r>
              <a:rPr lang="en-US" altLang="zh-CN" sz="2400" b="0" dirty="0">
                <a:latin typeface="+mj-ea"/>
                <a:ea typeface="+mj-ea"/>
              </a:rPr>
              <a:t>-1</a:t>
            </a:r>
          </a:p>
          <a:p>
            <a:pPr lvl="1">
              <a:lnSpc>
                <a:spcPct val="90000"/>
              </a:lnSpc>
            </a:pPr>
            <a:r>
              <a:rPr lang="zh-CN" altLang="en-US" sz="2400" b="0" dirty="0">
                <a:latin typeface="+mj-ea"/>
                <a:ea typeface="+mj-ea"/>
              </a:rPr>
              <a:t>成功该函数不返回</a:t>
            </a:r>
          </a:p>
          <a:p>
            <a:pPr lvl="1">
              <a:lnSpc>
                <a:spcPct val="90000"/>
              </a:lnSpc>
              <a:buClr>
                <a:srgbClr val="0066CC"/>
              </a:buClr>
              <a:buSzPct val="45000"/>
              <a:buFont typeface="Wingdings" panose="05000000000000000000" pitchFamily="2" charset="2"/>
              <a:buChar char=""/>
            </a:pPr>
            <a:endParaRPr lang="zh-CN" altLang="en-US" sz="2000" dirty="0">
              <a:latin typeface="宋体" panose="02010600030101010101" pitchFamily="2" charset="-122"/>
            </a:endParaRPr>
          </a:p>
        </p:txBody>
      </p:sp>
      <p:sp>
        <p:nvSpPr>
          <p:cNvPr id="4" name="标题 2">
            <a:extLst>
              <a:ext uri="{FF2B5EF4-FFF2-40B4-BE49-F238E27FC236}">
                <a16:creationId xmlns:a16="http://schemas.microsoft.com/office/drawing/2014/main" id="{060C527D-FF86-4C08-880D-6FE2BA165B3E}"/>
              </a:ext>
            </a:extLst>
          </p:cNvPr>
          <p:cNvSpPr>
            <a:spLocks noGrp="1"/>
          </p:cNvSpPr>
          <p:nvPr>
            <p:ph type="title"/>
          </p:nvPr>
        </p:nvSpPr>
        <p:spPr/>
        <p:txBody>
          <a:bodyPr/>
          <a:lstStyle/>
          <a:p>
            <a:pPr>
              <a:defRPr/>
            </a:pPr>
            <a:r>
              <a:rPr lang="en-US" altLang="zh-CN" dirty="0" err="1"/>
              <a:t>execle</a:t>
            </a:r>
            <a:r>
              <a:rPr lang="zh-CN" altLang="en-US" dirty="0"/>
              <a:t>函数</a:t>
            </a:r>
          </a:p>
        </p:txBody>
      </p:sp>
    </p:spTree>
    <p:extLst>
      <p:ext uri="{BB962C8B-B14F-4D97-AF65-F5344CB8AC3E}">
        <p14:creationId xmlns:p14="http://schemas.microsoft.com/office/powerpoint/2010/main" val="492724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animEffect transition="in" filter="fade">
                                      <p:cBhvr>
                                        <p:cTn id="7" dur="500"/>
                                        <p:tgtEl>
                                          <p:spTgt spid="10137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378">
                                            <p:txEl>
                                              <p:pRg st="1" end="1"/>
                                            </p:txEl>
                                          </p:spTgt>
                                        </p:tgtEl>
                                        <p:attrNameLst>
                                          <p:attrName>style.visibility</p:attrName>
                                        </p:attrNameLst>
                                      </p:cBhvr>
                                      <p:to>
                                        <p:strVal val="visible"/>
                                      </p:to>
                                    </p:set>
                                    <p:animEffect transition="in" filter="fade">
                                      <p:cBhvr>
                                        <p:cTn id="10" dur="500"/>
                                        <p:tgtEl>
                                          <p:spTgt spid="10137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1378">
                                            <p:txEl>
                                              <p:pRg st="2" end="2"/>
                                            </p:txEl>
                                          </p:spTgt>
                                        </p:tgtEl>
                                        <p:attrNameLst>
                                          <p:attrName>style.visibility</p:attrName>
                                        </p:attrNameLst>
                                      </p:cBhvr>
                                      <p:to>
                                        <p:strVal val="visible"/>
                                      </p:to>
                                    </p:set>
                                    <p:animEffect transition="in" filter="fade">
                                      <p:cBhvr>
                                        <p:cTn id="13" dur="500"/>
                                        <p:tgtEl>
                                          <p:spTgt spid="10137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1378">
                                            <p:txEl>
                                              <p:pRg st="3" end="3"/>
                                            </p:txEl>
                                          </p:spTgt>
                                        </p:tgtEl>
                                        <p:attrNameLst>
                                          <p:attrName>style.visibility</p:attrName>
                                        </p:attrNameLst>
                                      </p:cBhvr>
                                      <p:to>
                                        <p:strVal val="visible"/>
                                      </p:to>
                                    </p:set>
                                    <p:animEffect transition="in" filter="fade">
                                      <p:cBhvr>
                                        <p:cTn id="18" dur="500"/>
                                        <p:tgtEl>
                                          <p:spTgt spid="10137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1378">
                                            <p:txEl>
                                              <p:pRg st="4" end="4"/>
                                            </p:txEl>
                                          </p:spTgt>
                                        </p:tgtEl>
                                        <p:attrNameLst>
                                          <p:attrName>style.visibility</p:attrName>
                                        </p:attrNameLst>
                                      </p:cBhvr>
                                      <p:to>
                                        <p:strVal val="visible"/>
                                      </p:to>
                                    </p:set>
                                    <p:animEffect transition="in" filter="fade">
                                      <p:cBhvr>
                                        <p:cTn id="21" dur="500"/>
                                        <p:tgtEl>
                                          <p:spTgt spid="10137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1378">
                                            <p:txEl>
                                              <p:pRg st="5" end="5"/>
                                            </p:txEl>
                                          </p:spTgt>
                                        </p:tgtEl>
                                        <p:attrNameLst>
                                          <p:attrName>style.visibility</p:attrName>
                                        </p:attrNameLst>
                                      </p:cBhvr>
                                      <p:to>
                                        <p:strVal val="visible"/>
                                      </p:to>
                                    </p:set>
                                    <p:animEffect transition="in" filter="fade">
                                      <p:cBhvr>
                                        <p:cTn id="26" dur="500"/>
                                        <p:tgtEl>
                                          <p:spTgt spid="10137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1378">
                                            <p:txEl>
                                              <p:pRg st="6" end="6"/>
                                            </p:txEl>
                                          </p:spTgt>
                                        </p:tgtEl>
                                        <p:attrNameLst>
                                          <p:attrName>style.visibility</p:attrName>
                                        </p:attrNameLst>
                                      </p:cBhvr>
                                      <p:to>
                                        <p:strVal val="visible"/>
                                      </p:to>
                                    </p:set>
                                    <p:animEffect transition="in" filter="fade">
                                      <p:cBhvr>
                                        <p:cTn id="29" dur="500"/>
                                        <p:tgtEl>
                                          <p:spTgt spid="10137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1378">
                                            <p:txEl>
                                              <p:pRg st="7" end="7"/>
                                            </p:txEl>
                                          </p:spTgt>
                                        </p:tgtEl>
                                        <p:attrNameLst>
                                          <p:attrName>style.visibility</p:attrName>
                                        </p:attrNameLst>
                                      </p:cBhvr>
                                      <p:to>
                                        <p:strVal val="visible"/>
                                      </p:to>
                                    </p:set>
                                    <p:animEffect transition="in" filter="fade">
                                      <p:cBhvr>
                                        <p:cTn id="34" dur="500"/>
                                        <p:tgtEl>
                                          <p:spTgt spid="101378">
                                            <p:txEl>
                                              <p:pRg st="7" end="7"/>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101378">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3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a:extLst>
              <a:ext uri="{FF2B5EF4-FFF2-40B4-BE49-F238E27FC236}">
                <a16:creationId xmlns:a16="http://schemas.microsoft.com/office/drawing/2014/main" id="{E9C0C92D-5884-4FD6-9B36-45EBD9BBC78E}"/>
              </a:ext>
            </a:extLst>
          </p:cNvPr>
          <p:cNvSpPr>
            <a:spLocks noGrp="1" noChangeArrowheads="1"/>
          </p:cNvSpPr>
          <p:nvPr>
            <p:ph idx="1"/>
          </p:nvPr>
        </p:nvSpPr>
        <p:spPr/>
        <p:txBody>
          <a:bodyPr lIns="0" tIns="10972" rIns="0" bIns="0"/>
          <a:lstStyle/>
          <a:p>
            <a:pPr marL="431800"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CN" sz="2000" dirty="0">
                <a:latin typeface="+mj-ea"/>
                <a:ea typeface="+mj-ea"/>
              </a:rPr>
              <a:t>    #include&lt;</a:t>
            </a:r>
            <a:r>
              <a:rPr lang="en-US" altLang="zh-CN" sz="2000" dirty="0" err="1">
                <a:latin typeface="+mj-ea"/>
                <a:ea typeface="+mj-ea"/>
              </a:rPr>
              <a:t>unistd.h</a:t>
            </a:r>
            <a:r>
              <a:rPr lang="en-US" altLang="zh-CN" sz="2000" dirty="0">
                <a:latin typeface="+mj-ea"/>
                <a:ea typeface="+mj-ea"/>
              </a:rPr>
              <a:t>&gt;</a:t>
            </a:r>
            <a:br>
              <a:rPr lang="en-US" altLang="zh-CN" sz="2000" dirty="0">
                <a:latin typeface="+mj-ea"/>
                <a:ea typeface="+mj-ea"/>
              </a:rPr>
            </a:br>
            <a:r>
              <a:rPr lang="en-US" altLang="zh-CN" sz="2000" dirty="0">
                <a:latin typeface="+mj-ea"/>
                <a:ea typeface="+mj-ea"/>
              </a:rPr>
              <a:t>#include&lt;</a:t>
            </a:r>
            <a:r>
              <a:rPr lang="en-US" altLang="zh-CN" sz="2000" dirty="0" err="1">
                <a:latin typeface="+mj-ea"/>
                <a:ea typeface="+mj-ea"/>
              </a:rPr>
              <a:t>stdio.h</a:t>
            </a:r>
            <a:r>
              <a:rPr lang="en-US" altLang="zh-CN" sz="2000" dirty="0">
                <a:latin typeface="+mj-ea"/>
                <a:ea typeface="+mj-ea"/>
              </a:rPr>
              <a:t>&gt;</a:t>
            </a:r>
            <a:br>
              <a:rPr lang="en-US" altLang="zh-CN" sz="2000" dirty="0">
                <a:latin typeface="+mj-ea"/>
                <a:ea typeface="+mj-ea"/>
              </a:rPr>
            </a:br>
            <a:r>
              <a:rPr lang="en-US" altLang="zh-CN" sz="2000" dirty="0">
                <a:latin typeface="+mj-ea"/>
                <a:ea typeface="+mj-ea"/>
              </a:rPr>
              <a:t>#include&lt;</a:t>
            </a:r>
            <a:r>
              <a:rPr lang="en-US" altLang="zh-CN" sz="2000" dirty="0" err="1">
                <a:latin typeface="+mj-ea"/>
                <a:ea typeface="+mj-ea"/>
              </a:rPr>
              <a:t>stdlib.h</a:t>
            </a:r>
            <a:r>
              <a:rPr lang="en-US" altLang="zh-CN" sz="2000" dirty="0">
                <a:latin typeface="+mj-ea"/>
                <a:ea typeface="+mj-ea"/>
              </a:rPr>
              <a:t>&gt;</a:t>
            </a:r>
            <a:br>
              <a:rPr lang="en-US" altLang="zh-CN" sz="2000" dirty="0">
                <a:latin typeface="+mj-ea"/>
                <a:ea typeface="+mj-ea"/>
              </a:rPr>
            </a:br>
            <a:r>
              <a:rPr lang="en-US" altLang="zh-CN" sz="2000" dirty="0" err="1">
                <a:latin typeface="+mj-ea"/>
                <a:ea typeface="+mj-ea"/>
              </a:rPr>
              <a:t>int</a:t>
            </a:r>
            <a:r>
              <a:rPr lang="en-US" altLang="zh-CN" sz="2000" dirty="0">
                <a:latin typeface="+mj-ea"/>
                <a:ea typeface="+mj-ea"/>
              </a:rPr>
              <a:t> main()</a:t>
            </a:r>
            <a:br>
              <a:rPr lang="en-US" altLang="zh-CN" sz="2000" dirty="0">
                <a:latin typeface="+mj-ea"/>
                <a:ea typeface="+mj-ea"/>
              </a:rPr>
            </a:br>
            <a:r>
              <a:rPr lang="en-US" altLang="zh-CN" sz="2000" dirty="0">
                <a:latin typeface="+mj-ea"/>
                <a:ea typeface="+mj-ea"/>
              </a:rPr>
              <a:t>{</a:t>
            </a:r>
            <a:br>
              <a:rPr lang="en-US" altLang="zh-CN" sz="2000" dirty="0">
                <a:latin typeface="+mj-ea"/>
                <a:ea typeface="+mj-ea"/>
              </a:rPr>
            </a:br>
            <a:r>
              <a:rPr lang="en-US" altLang="zh-CN" sz="2000" dirty="0">
                <a:latin typeface="+mj-ea"/>
                <a:ea typeface="+mj-ea"/>
              </a:rPr>
              <a:t>	char *</a:t>
            </a:r>
            <a:r>
              <a:rPr lang="en-US" altLang="zh-CN" sz="2000" dirty="0" err="1">
                <a:latin typeface="+mj-ea"/>
                <a:ea typeface="+mj-ea"/>
              </a:rPr>
              <a:t>envp</a:t>
            </a:r>
            <a:r>
              <a:rPr lang="en-US" altLang="zh-CN" sz="2000" dirty="0">
                <a:latin typeface="+mj-ea"/>
                <a:ea typeface="+mj-ea"/>
              </a:rPr>
              <a:t>[]={“PATH=/</a:t>
            </a:r>
            <a:r>
              <a:rPr lang="en-US" altLang="zh-CN" sz="2000" dirty="0" err="1">
                <a:latin typeface="+mj-ea"/>
                <a:ea typeface="+mj-ea"/>
              </a:rPr>
              <a:t>tmp</a:t>
            </a:r>
            <a:r>
              <a:rPr lang="en-US" altLang="zh-CN" sz="2000" dirty="0">
                <a:latin typeface="+mj-ea"/>
                <a:ea typeface="+mj-ea"/>
              </a:rPr>
              <a:t>”,“USER=</a:t>
            </a:r>
            <a:r>
              <a:rPr lang="en-US" altLang="zh-CN" sz="2000" dirty="0" err="1">
                <a:latin typeface="+mj-ea"/>
                <a:ea typeface="+mj-ea"/>
              </a:rPr>
              <a:t>shan</a:t>
            </a:r>
            <a:r>
              <a:rPr lang="en-US" altLang="zh-CN" sz="2000" dirty="0">
                <a:latin typeface="+mj-ea"/>
                <a:ea typeface="+mj-ea"/>
              </a:rPr>
              <a:t>”,NULL};</a:t>
            </a:r>
            <a:br>
              <a:rPr lang="en-US" altLang="zh-CN" sz="2000" dirty="0">
                <a:latin typeface="+mj-ea"/>
                <a:ea typeface="+mj-ea"/>
              </a:rPr>
            </a:br>
            <a:r>
              <a:rPr lang="en-US" altLang="zh-CN" sz="2000" dirty="0">
                <a:latin typeface="+mj-ea"/>
                <a:ea typeface="+mj-ea"/>
              </a:rPr>
              <a:t>	if(fork()==0)</a:t>
            </a:r>
            <a:br>
              <a:rPr lang="en-US" altLang="zh-CN" sz="2000" dirty="0">
                <a:latin typeface="+mj-ea"/>
                <a:ea typeface="+mj-ea"/>
              </a:rPr>
            </a:br>
            <a:r>
              <a:rPr lang="en-US" altLang="zh-CN" sz="2000" dirty="0">
                <a:latin typeface="+mj-ea"/>
                <a:ea typeface="+mj-ea"/>
              </a:rPr>
              <a:t>	{</a:t>
            </a:r>
            <a:br>
              <a:rPr lang="en-US" altLang="zh-CN" sz="2000" dirty="0">
                <a:latin typeface="+mj-ea"/>
                <a:ea typeface="+mj-ea"/>
              </a:rPr>
            </a:br>
            <a:r>
              <a:rPr lang="en-US" altLang="zh-CN" sz="2000" dirty="0">
                <a:latin typeface="+mj-ea"/>
                <a:ea typeface="+mj-ea"/>
              </a:rPr>
              <a:t>		if(</a:t>
            </a:r>
            <a:r>
              <a:rPr lang="en-US" altLang="zh-CN" sz="2000" dirty="0" err="1">
                <a:latin typeface="+mj-ea"/>
                <a:ea typeface="+mj-ea"/>
              </a:rPr>
              <a:t>execle</a:t>
            </a:r>
            <a:r>
              <a:rPr lang="en-US" altLang="zh-CN" sz="2000" dirty="0">
                <a:latin typeface="+mj-ea"/>
                <a:ea typeface="+mj-ea"/>
              </a:rPr>
              <a:t>(“/bin/</a:t>
            </a:r>
            <a:r>
              <a:rPr lang="en-US" altLang="zh-CN" sz="2000" dirty="0" err="1">
                <a:latin typeface="+mj-ea"/>
                <a:ea typeface="+mj-ea"/>
              </a:rPr>
              <a:t>ls”,“ls</a:t>
            </a:r>
            <a:r>
              <a:rPr lang="en-US" altLang="zh-CN" sz="2000" dirty="0">
                <a:latin typeface="+mj-ea"/>
                <a:ea typeface="+mj-ea"/>
              </a:rPr>
              <a:t>”, “-</a:t>
            </a:r>
            <a:r>
              <a:rPr lang="en-US" altLang="zh-CN" sz="2000" dirty="0" err="1">
                <a:latin typeface="+mj-ea"/>
                <a:ea typeface="+mj-ea"/>
              </a:rPr>
              <a:t>l”,NULL</a:t>
            </a:r>
            <a:r>
              <a:rPr lang="en-US" altLang="zh-CN" sz="2000" dirty="0">
                <a:latin typeface="+mj-ea"/>
                <a:ea typeface="+mj-ea"/>
              </a:rPr>
              <a:t>, </a:t>
            </a:r>
            <a:r>
              <a:rPr lang="en-US" altLang="zh-CN" sz="2000" dirty="0" err="1">
                <a:latin typeface="+mj-ea"/>
                <a:ea typeface="+mj-ea"/>
              </a:rPr>
              <a:t>envp</a:t>
            </a:r>
            <a:r>
              <a:rPr lang="en-US" altLang="zh-CN" sz="2000" dirty="0">
                <a:latin typeface="+mj-ea"/>
                <a:ea typeface="+mj-ea"/>
              </a:rPr>
              <a:t>)&lt;0)</a:t>
            </a:r>
            <a:br>
              <a:rPr lang="en-US" altLang="zh-CN" sz="2000" dirty="0">
                <a:latin typeface="+mj-ea"/>
                <a:ea typeface="+mj-ea"/>
              </a:rPr>
            </a:br>
            <a:r>
              <a:rPr lang="en-US" altLang="zh-CN" sz="2000" dirty="0">
                <a:latin typeface="+mj-ea"/>
                <a:ea typeface="+mj-ea"/>
              </a:rPr>
              <a:t>		</a:t>
            </a:r>
            <a:r>
              <a:rPr lang="en-US" altLang="zh-CN" sz="2000" dirty="0" err="1">
                <a:latin typeface="+mj-ea"/>
                <a:ea typeface="+mj-ea"/>
              </a:rPr>
              <a:t>perror</a:t>
            </a:r>
            <a:r>
              <a:rPr lang="en-US" altLang="zh-CN" sz="2000" dirty="0">
                <a:latin typeface="+mj-ea"/>
                <a:ea typeface="+mj-ea"/>
              </a:rPr>
              <a:t>("</a:t>
            </a:r>
            <a:r>
              <a:rPr lang="en-US" altLang="zh-CN" sz="2000" dirty="0" err="1">
                <a:latin typeface="+mj-ea"/>
                <a:ea typeface="+mj-ea"/>
              </a:rPr>
              <a:t>execle</a:t>
            </a:r>
            <a:r>
              <a:rPr lang="en-US" altLang="zh-CN" sz="2000" dirty="0">
                <a:latin typeface="+mj-ea"/>
                <a:ea typeface="+mj-ea"/>
              </a:rPr>
              <a:t> error!");</a:t>
            </a:r>
            <a:br>
              <a:rPr lang="en-US" altLang="zh-CN" sz="2000" dirty="0">
                <a:latin typeface="+mj-ea"/>
                <a:ea typeface="+mj-ea"/>
              </a:rPr>
            </a:br>
            <a:r>
              <a:rPr lang="en-US" altLang="zh-CN" sz="2000" dirty="0">
                <a:latin typeface="+mj-ea"/>
                <a:ea typeface="+mj-ea"/>
              </a:rPr>
              <a:t>	}</a:t>
            </a:r>
            <a:br>
              <a:rPr lang="en-US" altLang="zh-CN" sz="2000" dirty="0">
                <a:latin typeface="+mj-ea"/>
                <a:ea typeface="+mj-ea"/>
              </a:rPr>
            </a:br>
            <a:r>
              <a:rPr lang="en-US" altLang="zh-CN" sz="2000" dirty="0">
                <a:latin typeface="+mj-ea"/>
                <a:ea typeface="+mj-ea"/>
              </a:rPr>
              <a:t>	return 0;</a:t>
            </a:r>
            <a:br>
              <a:rPr lang="en-US" altLang="zh-CN" sz="2000" dirty="0">
                <a:latin typeface="+mj-ea"/>
                <a:ea typeface="+mj-ea"/>
              </a:rPr>
            </a:br>
            <a:r>
              <a:rPr lang="en-US" altLang="zh-CN" sz="2000" dirty="0">
                <a:latin typeface="+mj-ea"/>
                <a:ea typeface="+mj-ea"/>
              </a:rPr>
              <a:t>}</a:t>
            </a:r>
            <a:endParaRPr lang="zh-CN" altLang="en-US" sz="2000" dirty="0">
              <a:latin typeface="+mj-ea"/>
              <a:ea typeface="+mj-ea"/>
            </a:endParaRPr>
          </a:p>
        </p:txBody>
      </p:sp>
      <p:sp>
        <p:nvSpPr>
          <p:cNvPr id="4" name="标题 2">
            <a:extLst>
              <a:ext uri="{FF2B5EF4-FFF2-40B4-BE49-F238E27FC236}">
                <a16:creationId xmlns:a16="http://schemas.microsoft.com/office/drawing/2014/main" id="{876FCE9C-75CE-4B8A-A674-910E1AABAE8B}"/>
              </a:ext>
            </a:extLst>
          </p:cNvPr>
          <p:cNvSpPr>
            <a:spLocks noGrp="1"/>
          </p:cNvSpPr>
          <p:nvPr>
            <p:ph type="title"/>
          </p:nvPr>
        </p:nvSpPr>
        <p:spPr/>
        <p:txBody>
          <a:bodyPr/>
          <a:lstStyle/>
          <a:p>
            <a:pPr>
              <a:defRPr/>
            </a:pPr>
            <a:r>
              <a:rPr lang="zh-CN" altLang="en-US" dirty="0"/>
              <a:t>示例代码：</a:t>
            </a:r>
            <a:r>
              <a:rPr lang="en-US" altLang="zh-CN" dirty="0" err="1"/>
              <a:t>execle</a:t>
            </a:r>
            <a:endParaRPr lang="zh-CN" altLang="en-US" dirty="0"/>
          </a:p>
        </p:txBody>
      </p:sp>
    </p:spTree>
    <p:extLst>
      <p:ext uri="{BB962C8B-B14F-4D97-AF65-F5344CB8AC3E}">
        <p14:creationId xmlns:p14="http://schemas.microsoft.com/office/powerpoint/2010/main" val="3095912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a:extLst>
              <a:ext uri="{FF2B5EF4-FFF2-40B4-BE49-F238E27FC236}">
                <a16:creationId xmlns:a16="http://schemas.microsoft.com/office/drawing/2014/main" id="{7BC74A21-F8A5-41AB-AAEC-15D69B2DA6B3}"/>
              </a:ext>
            </a:extLst>
          </p:cNvPr>
          <p:cNvSpPr>
            <a:spLocks noGrp="1" noChangeArrowheads="1"/>
          </p:cNvSpPr>
          <p:nvPr>
            <p:ph idx="1"/>
          </p:nvPr>
        </p:nvSpPr>
        <p:spPr>
          <a:xfrm>
            <a:off x="2236178" y="1194613"/>
            <a:ext cx="8077986" cy="5157643"/>
          </a:xfrm>
        </p:spPr>
        <p:txBody>
          <a:bodyPr lIns="0" tIns="10972" rIns="0" bIns="0"/>
          <a:lstStyle/>
          <a:p>
            <a:pPr marL="57150">
              <a:lnSpc>
                <a:spcPct val="90000"/>
              </a:lnSpc>
              <a:spcBef>
                <a:spcPct val="0"/>
              </a:spcBef>
            </a:pPr>
            <a:r>
              <a:rPr lang="en-US" altLang="zh-CN" dirty="0" err="1">
                <a:solidFill>
                  <a:srgbClr val="000000"/>
                </a:solidFill>
                <a:latin typeface="+mj-ea"/>
                <a:ea typeface="+mj-ea"/>
              </a:rPr>
              <a:t>execve</a:t>
            </a:r>
            <a:r>
              <a:rPr lang="zh-CN" altLang="en-US" dirty="0">
                <a:solidFill>
                  <a:srgbClr val="000000"/>
                </a:solidFill>
                <a:latin typeface="+mj-ea"/>
                <a:ea typeface="+mj-ea"/>
              </a:rPr>
              <a:t>函数</a:t>
            </a:r>
          </a:p>
          <a:p>
            <a:pPr lvl="1">
              <a:lnSpc>
                <a:spcPct val="90000"/>
              </a:lnSpc>
            </a:pPr>
            <a:r>
              <a:rPr lang="en-US" altLang="zh-CN" sz="2400" b="0" dirty="0">
                <a:latin typeface="+mj-ea"/>
                <a:ea typeface="+mj-ea"/>
              </a:rPr>
              <a:t>int </a:t>
            </a:r>
            <a:r>
              <a:rPr lang="en-US" altLang="zh-CN" sz="2400" b="0" dirty="0" err="1">
                <a:latin typeface="+mj-ea"/>
                <a:ea typeface="+mj-ea"/>
              </a:rPr>
              <a:t>execve</a:t>
            </a:r>
            <a:r>
              <a:rPr lang="en-US" altLang="zh-CN" sz="2400" b="0" dirty="0">
                <a:latin typeface="+mj-ea"/>
                <a:ea typeface="+mj-ea"/>
              </a:rPr>
              <a:t>(const char *</a:t>
            </a:r>
            <a:r>
              <a:rPr lang="en-US" altLang="zh-CN" sz="2400" b="0" dirty="0" err="1">
                <a:latin typeface="+mj-ea"/>
                <a:ea typeface="+mj-ea"/>
              </a:rPr>
              <a:t>pathname,char</a:t>
            </a:r>
            <a:r>
              <a:rPr lang="en-US" altLang="zh-CN" sz="2400" b="0" dirty="0">
                <a:latin typeface="+mj-ea"/>
                <a:ea typeface="+mj-ea"/>
              </a:rPr>
              <a:t> *const </a:t>
            </a:r>
            <a:r>
              <a:rPr lang="en-US" altLang="zh-CN" sz="2400" b="0" dirty="0" err="1">
                <a:latin typeface="+mj-ea"/>
                <a:ea typeface="+mj-ea"/>
              </a:rPr>
              <a:t>argv</a:t>
            </a:r>
            <a:r>
              <a:rPr lang="en-US" altLang="zh-CN" sz="2400" b="0" dirty="0">
                <a:latin typeface="+mj-ea"/>
                <a:ea typeface="+mj-ea"/>
              </a:rPr>
              <a:t>[], char *const </a:t>
            </a:r>
            <a:r>
              <a:rPr lang="en-US" altLang="zh-CN" sz="2400" b="0" dirty="0" err="1">
                <a:latin typeface="+mj-ea"/>
                <a:ea typeface="+mj-ea"/>
              </a:rPr>
              <a:t>envp</a:t>
            </a:r>
            <a:r>
              <a:rPr lang="en-US" altLang="zh-CN" sz="2400" b="0" dirty="0">
                <a:latin typeface="+mj-ea"/>
                <a:ea typeface="+mj-ea"/>
              </a:rPr>
              <a:t>[]);</a:t>
            </a:r>
          </a:p>
          <a:p>
            <a:pPr marL="57150">
              <a:lnSpc>
                <a:spcPct val="90000"/>
              </a:lnSpc>
              <a:spcBef>
                <a:spcPct val="0"/>
              </a:spcBef>
            </a:pPr>
            <a:r>
              <a:rPr lang="en-US" altLang="zh-CN" dirty="0" err="1">
                <a:solidFill>
                  <a:srgbClr val="000000"/>
                </a:solidFill>
                <a:latin typeface="+mj-ea"/>
                <a:ea typeface="+mj-ea"/>
              </a:rPr>
              <a:t>execlp</a:t>
            </a:r>
            <a:r>
              <a:rPr lang="zh-CN" altLang="en-US" dirty="0">
                <a:solidFill>
                  <a:srgbClr val="000000"/>
                </a:solidFill>
                <a:latin typeface="+mj-ea"/>
                <a:ea typeface="+mj-ea"/>
              </a:rPr>
              <a:t>函数</a:t>
            </a:r>
          </a:p>
          <a:p>
            <a:pPr lvl="1">
              <a:lnSpc>
                <a:spcPct val="90000"/>
              </a:lnSpc>
            </a:pPr>
            <a:r>
              <a:rPr lang="en-US" altLang="zh-CN" sz="2400" b="0" dirty="0">
                <a:latin typeface="+mj-ea"/>
                <a:ea typeface="+mj-ea"/>
              </a:rPr>
              <a:t>int </a:t>
            </a:r>
            <a:r>
              <a:rPr lang="en-US" altLang="zh-CN" sz="2400" b="0" dirty="0" err="1">
                <a:latin typeface="+mj-ea"/>
                <a:ea typeface="+mj-ea"/>
              </a:rPr>
              <a:t>execlp</a:t>
            </a:r>
            <a:r>
              <a:rPr lang="en-US" altLang="zh-CN" sz="2400" b="0" dirty="0">
                <a:latin typeface="+mj-ea"/>
                <a:ea typeface="+mj-ea"/>
              </a:rPr>
              <a:t>(const char *</a:t>
            </a:r>
            <a:r>
              <a:rPr lang="en-US" altLang="zh-CN" sz="2400" b="0" dirty="0" err="1">
                <a:latin typeface="+mj-ea"/>
                <a:ea typeface="+mj-ea"/>
              </a:rPr>
              <a:t>filename,const</a:t>
            </a:r>
            <a:r>
              <a:rPr lang="en-US" altLang="zh-CN" sz="2400" b="0" dirty="0">
                <a:latin typeface="+mj-ea"/>
                <a:ea typeface="+mj-ea"/>
              </a:rPr>
              <a:t> char *arg0, ...,NULL);</a:t>
            </a:r>
          </a:p>
          <a:p>
            <a:pPr lvl="1">
              <a:lnSpc>
                <a:spcPct val="90000"/>
              </a:lnSpc>
            </a:pPr>
            <a:r>
              <a:rPr lang="en-US" altLang="zh-CN" sz="2400" b="0" dirty="0">
                <a:latin typeface="+mj-ea"/>
                <a:ea typeface="+mj-ea"/>
              </a:rPr>
              <a:t>filename</a:t>
            </a:r>
            <a:r>
              <a:rPr lang="zh-CN" altLang="en-US" sz="2400" b="0" dirty="0">
                <a:latin typeface="+mj-ea"/>
                <a:ea typeface="+mj-ea"/>
              </a:rPr>
              <a:t>参数可以是相对路径（路径信息从环境变量</a:t>
            </a:r>
            <a:r>
              <a:rPr lang="en-US" altLang="zh-CN" sz="2400" b="0" dirty="0">
                <a:latin typeface="+mj-ea"/>
                <a:ea typeface="+mj-ea"/>
              </a:rPr>
              <a:t>PATH</a:t>
            </a:r>
            <a:r>
              <a:rPr lang="zh-CN" altLang="en-US" sz="2400" b="0" dirty="0">
                <a:latin typeface="+mj-ea"/>
                <a:ea typeface="+mj-ea"/>
              </a:rPr>
              <a:t>中获取）</a:t>
            </a:r>
          </a:p>
          <a:p>
            <a:pPr lvl="1">
              <a:lnSpc>
                <a:spcPct val="90000"/>
              </a:lnSpc>
            </a:pPr>
            <a:r>
              <a:rPr lang="zh-CN" altLang="en-US" sz="2400" b="0" dirty="0">
                <a:latin typeface="+mj-ea"/>
                <a:ea typeface="+mj-ea"/>
              </a:rPr>
              <a:t>例如默认环境变量中包含的</a:t>
            </a:r>
            <a:r>
              <a:rPr lang="en-US" altLang="zh-CN" sz="2400" b="0" dirty="0">
                <a:latin typeface="+mj-ea"/>
                <a:ea typeface="+mj-ea"/>
              </a:rPr>
              <a:t>PATH=/bin:/</a:t>
            </a:r>
            <a:r>
              <a:rPr lang="en-US" altLang="zh-CN" sz="2400" b="0" dirty="0" err="1">
                <a:latin typeface="+mj-ea"/>
                <a:ea typeface="+mj-ea"/>
              </a:rPr>
              <a:t>usr</a:t>
            </a:r>
            <a:r>
              <a:rPr lang="en-US" altLang="zh-CN" sz="2400" b="0" dirty="0">
                <a:latin typeface="+mj-ea"/>
                <a:ea typeface="+mj-ea"/>
              </a:rPr>
              <a:t>/bin:/</a:t>
            </a:r>
            <a:r>
              <a:rPr lang="en-US" altLang="zh-CN" sz="2400" b="0" dirty="0" err="1">
                <a:latin typeface="+mj-ea"/>
                <a:ea typeface="+mj-ea"/>
              </a:rPr>
              <a:t>usr</a:t>
            </a:r>
            <a:r>
              <a:rPr lang="en-US" altLang="zh-CN" sz="2400" b="0" dirty="0">
                <a:latin typeface="+mj-ea"/>
                <a:ea typeface="+mj-ea"/>
              </a:rPr>
              <a:t>/local/bin/</a:t>
            </a:r>
          </a:p>
          <a:p>
            <a:pPr marL="57150">
              <a:lnSpc>
                <a:spcPct val="90000"/>
              </a:lnSpc>
              <a:spcBef>
                <a:spcPct val="0"/>
              </a:spcBef>
            </a:pPr>
            <a:r>
              <a:rPr lang="en-US" altLang="zh-CN" dirty="0" err="1">
                <a:solidFill>
                  <a:srgbClr val="000000"/>
                </a:solidFill>
                <a:latin typeface="+mj-ea"/>
                <a:ea typeface="+mj-ea"/>
              </a:rPr>
              <a:t>execvp</a:t>
            </a:r>
            <a:r>
              <a:rPr lang="zh-CN" altLang="en-US" dirty="0">
                <a:solidFill>
                  <a:srgbClr val="000000"/>
                </a:solidFill>
                <a:latin typeface="+mj-ea"/>
                <a:ea typeface="+mj-ea"/>
              </a:rPr>
              <a:t>函数</a:t>
            </a:r>
          </a:p>
          <a:p>
            <a:pPr lvl="1">
              <a:lnSpc>
                <a:spcPct val="90000"/>
              </a:lnSpc>
            </a:pPr>
            <a:r>
              <a:rPr lang="en-US" altLang="zh-CN" sz="2400" b="0" dirty="0">
                <a:latin typeface="+mj-ea"/>
                <a:ea typeface="+mj-ea"/>
              </a:rPr>
              <a:t>int </a:t>
            </a:r>
            <a:r>
              <a:rPr lang="en-US" altLang="zh-CN" sz="2400" b="0" dirty="0" err="1">
                <a:latin typeface="+mj-ea"/>
                <a:ea typeface="+mj-ea"/>
              </a:rPr>
              <a:t>execvp</a:t>
            </a:r>
            <a:r>
              <a:rPr lang="en-US" altLang="zh-CN" sz="2400" b="0" dirty="0">
                <a:latin typeface="+mj-ea"/>
                <a:ea typeface="+mj-ea"/>
              </a:rPr>
              <a:t>(const char *</a:t>
            </a:r>
            <a:r>
              <a:rPr lang="en-US" altLang="zh-CN" sz="2400" b="0" dirty="0" err="1">
                <a:latin typeface="+mj-ea"/>
                <a:ea typeface="+mj-ea"/>
              </a:rPr>
              <a:t>filename,char</a:t>
            </a:r>
            <a:r>
              <a:rPr lang="en-US" altLang="zh-CN" sz="2400" b="0" dirty="0">
                <a:latin typeface="+mj-ea"/>
                <a:ea typeface="+mj-ea"/>
              </a:rPr>
              <a:t> *const </a:t>
            </a:r>
            <a:r>
              <a:rPr lang="en-US" altLang="zh-CN" sz="2400" b="0" dirty="0" err="1">
                <a:latin typeface="+mj-ea"/>
                <a:ea typeface="+mj-ea"/>
              </a:rPr>
              <a:t>argv</a:t>
            </a:r>
            <a:r>
              <a:rPr lang="en-US" altLang="zh-CN" sz="2400" b="0" dirty="0">
                <a:latin typeface="+mj-ea"/>
                <a:ea typeface="+mj-ea"/>
              </a:rPr>
              <a:t>[]);</a:t>
            </a:r>
          </a:p>
          <a:p>
            <a:pPr lvl="1">
              <a:lnSpc>
                <a:spcPct val="90000"/>
              </a:lnSpc>
              <a:buClr>
                <a:srgbClr val="0066CC"/>
              </a:buClr>
              <a:buSzPct val="45000"/>
              <a:buFont typeface="Wingdings" panose="05000000000000000000" pitchFamily="2" charset="2"/>
              <a:buChar char=""/>
            </a:pPr>
            <a:endParaRPr lang="en-US" altLang="zh-CN" sz="1800" dirty="0">
              <a:latin typeface="宋体" panose="02010600030101010101" pitchFamily="2" charset="-122"/>
            </a:endParaRPr>
          </a:p>
        </p:txBody>
      </p:sp>
      <p:sp>
        <p:nvSpPr>
          <p:cNvPr id="4" name="标题 2">
            <a:extLst>
              <a:ext uri="{FF2B5EF4-FFF2-40B4-BE49-F238E27FC236}">
                <a16:creationId xmlns:a16="http://schemas.microsoft.com/office/drawing/2014/main" id="{94A046CC-A4A3-4B53-AE36-4759975FCA80}"/>
              </a:ext>
            </a:extLst>
          </p:cNvPr>
          <p:cNvSpPr>
            <a:spLocks noGrp="1"/>
          </p:cNvSpPr>
          <p:nvPr>
            <p:ph type="title"/>
          </p:nvPr>
        </p:nvSpPr>
        <p:spPr/>
        <p:txBody>
          <a:bodyPr/>
          <a:lstStyle/>
          <a:p>
            <a:pPr>
              <a:defRPr/>
            </a:pPr>
            <a:r>
              <a:rPr lang="zh-CN" altLang="en-US" dirty="0"/>
              <a:t>其他</a:t>
            </a:r>
            <a:r>
              <a:rPr lang="en-US" altLang="zh-CN" dirty="0"/>
              <a:t>exec</a:t>
            </a:r>
            <a:r>
              <a:rPr lang="zh-CN" altLang="en-US" dirty="0"/>
              <a:t>函数</a:t>
            </a:r>
          </a:p>
        </p:txBody>
      </p:sp>
    </p:spTree>
    <p:extLst>
      <p:ext uri="{BB962C8B-B14F-4D97-AF65-F5344CB8AC3E}">
        <p14:creationId xmlns:p14="http://schemas.microsoft.com/office/powerpoint/2010/main" val="166906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 calcmode="lin" valueType="num">
                                      <p:cBhvr additive="base">
                                        <p:cTn id="7" dur="500" fill="hold"/>
                                        <p:tgtEl>
                                          <p:spTgt spid="1054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47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5474">
                                            <p:txEl>
                                              <p:pRg st="1" end="1"/>
                                            </p:txEl>
                                          </p:spTgt>
                                        </p:tgtEl>
                                        <p:attrNameLst>
                                          <p:attrName>style.visibility</p:attrName>
                                        </p:attrNameLst>
                                      </p:cBhvr>
                                      <p:to>
                                        <p:strVal val="visible"/>
                                      </p:to>
                                    </p:set>
                                    <p:anim calcmode="lin" valueType="num">
                                      <p:cBhvr additive="base">
                                        <p:cTn id="11" dur="500" fill="hold"/>
                                        <p:tgtEl>
                                          <p:spTgt spid="10547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54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5474">
                                            <p:txEl>
                                              <p:pRg st="2" end="2"/>
                                            </p:txEl>
                                          </p:spTgt>
                                        </p:tgtEl>
                                        <p:attrNameLst>
                                          <p:attrName>style.visibility</p:attrName>
                                        </p:attrNameLst>
                                      </p:cBhvr>
                                      <p:to>
                                        <p:strVal val="visible"/>
                                      </p:to>
                                    </p:set>
                                    <p:anim calcmode="lin" valueType="num">
                                      <p:cBhvr additive="base">
                                        <p:cTn id="17" dur="500" fill="hold"/>
                                        <p:tgtEl>
                                          <p:spTgt spid="10547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547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5474">
                                            <p:txEl>
                                              <p:pRg st="3" end="3"/>
                                            </p:txEl>
                                          </p:spTgt>
                                        </p:tgtEl>
                                        <p:attrNameLst>
                                          <p:attrName>style.visibility</p:attrName>
                                        </p:attrNameLst>
                                      </p:cBhvr>
                                      <p:to>
                                        <p:strVal val="visible"/>
                                      </p:to>
                                    </p:set>
                                    <p:anim calcmode="lin" valueType="num">
                                      <p:cBhvr additive="base">
                                        <p:cTn id="21" dur="500" fill="hold"/>
                                        <p:tgtEl>
                                          <p:spTgt spid="10547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547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5474">
                                            <p:txEl>
                                              <p:pRg st="4" end="4"/>
                                            </p:txEl>
                                          </p:spTgt>
                                        </p:tgtEl>
                                        <p:attrNameLst>
                                          <p:attrName>style.visibility</p:attrName>
                                        </p:attrNameLst>
                                      </p:cBhvr>
                                      <p:to>
                                        <p:strVal val="visible"/>
                                      </p:to>
                                    </p:set>
                                    <p:anim calcmode="lin" valueType="num">
                                      <p:cBhvr additive="base">
                                        <p:cTn id="25" dur="500" fill="hold"/>
                                        <p:tgtEl>
                                          <p:spTgt spid="10547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47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5474">
                                            <p:txEl>
                                              <p:pRg st="5" end="5"/>
                                            </p:txEl>
                                          </p:spTgt>
                                        </p:tgtEl>
                                        <p:attrNameLst>
                                          <p:attrName>style.visibility</p:attrName>
                                        </p:attrNameLst>
                                      </p:cBhvr>
                                      <p:to>
                                        <p:strVal val="visible"/>
                                      </p:to>
                                    </p:set>
                                    <p:anim calcmode="lin" valueType="num">
                                      <p:cBhvr additive="base">
                                        <p:cTn id="29" dur="500" fill="hold"/>
                                        <p:tgtEl>
                                          <p:spTgt spid="10547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547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5474">
                                            <p:txEl>
                                              <p:pRg st="6" end="6"/>
                                            </p:txEl>
                                          </p:spTgt>
                                        </p:tgtEl>
                                        <p:attrNameLst>
                                          <p:attrName>style.visibility</p:attrName>
                                        </p:attrNameLst>
                                      </p:cBhvr>
                                      <p:to>
                                        <p:strVal val="visible"/>
                                      </p:to>
                                    </p:set>
                                    <p:anim calcmode="lin" valueType="num">
                                      <p:cBhvr additive="base">
                                        <p:cTn id="35" dur="500" fill="hold"/>
                                        <p:tgtEl>
                                          <p:spTgt spid="10547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5474">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5474">
                                            <p:txEl>
                                              <p:pRg st="7" end="7"/>
                                            </p:txEl>
                                          </p:spTgt>
                                        </p:tgtEl>
                                        <p:attrNameLst>
                                          <p:attrName>style.visibility</p:attrName>
                                        </p:attrNameLst>
                                      </p:cBhvr>
                                      <p:to>
                                        <p:strVal val="visible"/>
                                      </p:to>
                                    </p:set>
                                    <p:anim calcmode="lin" valueType="num">
                                      <p:cBhvr additive="base">
                                        <p:cTn id="39" dur="500" fill="hold"/>
                                        <p:tgtEl>
                                          <p:spTgt spid="10547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547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14C72446-37EF-4708-A952-DA6B9F8B3087}"/>
              </a:ext>
            </a:extLst>
          </p:cNvPr>
          <p:cNvSpPr>
            <a:spLocks noGrp="1" noChangeArrowheads="1"/>
          </p:cNvSpPr>
          <p:nvPr>
            <p:ph idx="1"/>
          </p:nvPr>
        </p:nvSpPr>
        <p:spPr/>
        <p:txBody>
          <a:bodyPr/>
          <a:lstStyle/>
          <a:p>
            <a:r>
              <a:rPr lang="en-US" altLang="zh-CN" dirty="0">
                <a:ea typeface="华文新魏" panose="02010800040101010101" pitchFamily="2" charset="-122"/>
              </a:rPr>
              <a:t>Linux</a:t>
            </a:r>
            <a:r>
              <a:rPr lang="zh-CN" altLang="en-US" dirty="0">
                <a:ea typeface="华文新魏" panose="02010800040101010101" pitchFamily="2" charset="-122"/>
              </a:rPr>
              <a:t>进程控制块</a:t>
            </a:r>
            <a:endParaRPr lang="en-US" altLang="zh-CN" dirty="0">
              <a:ea typeface="华文新魏" panose="02010800040101010101" pitchFamily="2" charset="-122"/>
            </a:endParaRPr>
          </a:p>
          <a:p>
            <a:r>
              <a:rPr lang="zh-CN" altLang="en-US" dirty="0">
                <a:ea typeface="华文新魏" panose="02010800040101010101" pitchFamily="2" charset="-122"/>
              </a:rPr>
              <a:t>进程的启动</a:t>
            </a:r>
            <a:endParaRPr lang="en-US" altLang="zh-CN" dirty="0">
              <a:ea typeface="华文新魏" panose="02010800040101010101" pitchFamily="2" charset="-122"/>
            </a:endParaRPr>
          </a:p>
          <a:p>
            <a:r>
              <a:rPr lang="zh-CN" altLang="en-US" dirty="0">
                <a:ea typeface="华文新魏" panose="02010800040101010101" pitchFamily="2" charset="-122"/>
              </a:rPr>
              <a:t>进程的运行控制</a:t>
            </a:r>
            <a:endParaRPr lang="en-US" altLang="zh-CN" dirty="0">
              <a:ea typeface="华文新魏" panose="02010800040101010101" pitchFamily="2" charset="-122"/>
            </a:endParaRPr>
          </a:p>
          <a:p>
            <a:pPr eaLnBrk="1" hangingPunct="1"/>
            <a:r>
              <a:rPr lang="zh-CN" altLang="en-US" dirty="0">
                <a:solidFill>
                  <a:srgbClr val="FF0000"/>
                </a:solidFill>
                <a:ea typeface="华文新魏" panose="02010800040101010101" pitchFamily="2" charset="-122"/>
              </a:rPr>
              <a:t>进程的监测</a:t>
            </a:r>
            <a:endParaRPr lang="en-US" altLang="zh-CN" dirty="0">
              <a:solidFill>
                <a:srgbClr val="FF0000"/>
              </a:solidFill>
              <a:ea typeface="华文新魏" panose="02010800040101010101" pitchFamily="2" charset="-122"/>
            </a:endParaRPr>
          </a:p>
        </p:txBody>
      </p:sp>
      <p:sp>
        <p:nvSpPr>
          <p:cNvPr id="5122" name="Rectangle 2">
            <a:extLst>
              <a:ext uri="{FF2B5EF4-FFF2-40B4-BE49-F238E27FC236}">
                <a16:creationId xmlns:a16="http://schemas.microsoft.com/office/drawing/2014/main" id="{EE35C942-B0DC-4A13-BDB9-8BE464DB6E82}"/>
              </a:ext>
            </a:extLst>
          </p:cNvPr>
          <p:cNvSpPr>
            <a:spLocks noGrp="1" noChangeArrowheads="1"/>
          </p:cNvSpPr>
          <p:nvPr>
            <p:ph type="title"/>
          </p:nvPr>
        </p:nvSpPr>
        <p:spPr/>
        <p:txBody>
          <a:bodyPr/>
          <a:lstStyle/>
          <a:p>
            <a:pPr eaLnBrk="1" hangingPunct="1">
              <a:defRPr/>
            </a:pPr>
            <a:r>
              <a:rPr lang="zh-CN" altLang="en-US" dirty="0"/>
              <a:t>主要内容</a:t>
            </a:r>
          </a:p>
        </p:txBody>
      </p:sp>
    </p:spTree>
    <p:extLst>
      <p:ext uri="{BB962C8B-B14F-4D97-AF65-F5344CB8AC3E}">
        <p14:creationId xmlns:p14="http://schemas.microsoft.com/office/powerpoint/2010/main" val="2529122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D4F8D6-86B5-4766-9A97-5543ACEC3A40}"/>
              </a:ext>
            </a:extLst>
          </p:cNvPr>
          <p:cNvSpPr>
            <a:spLocks noGrp="1"/>
          </p:cNvSpPr>
          <p:nvPr>
            <p:ph idx="1"/>
          </p:nvPr>
        </p:nvSpPr>
        <p:spPr/>
        <p:txBody>
          <a:bodyPr/>
          <a:lstStyle/>
          <a:p>
            <a:pPr eaLnBrk="1" hangingPunct="1"/>
            <a:r>
              <a:rPr lang="zh-CN" altLang="en-US" dirty="0">
                <a:latin typeface="+mj-ea"/>
                <a:ea typeface="+mj-ea"/>
              </a:rPr>
              <a:t>进程启动：子进程和父进程共享代码段，从</a:t>
            </a:r>
            <a:r>
              <a:rPr lang="en-US" altLang="zh-CN" dirty="0">
                <a:latin typeface="+mj-ea"/>
                <a:ea typeface="+mj-ea"/>
              </a:rPr>
              <a:t>fork</a:t>
            </a:r>
            <a:r>
              <a:rPr lang="zh-CN" altLang="en-US" dirty="0">
                <a:latin typeface="+mj-ea"/>
                <a:ea typeface="+mj-ea"/>
              </a:rPr>
              <a:t>函数执行之后的代码处开始执行；</a:t>
            </a:r>
            <a:r>
              <a:rPr lang="en-US" altLang="zh-CN" dirty="0">
                <a:latin typeface="+mj-ea"/>
                <a:ea typeface="+mj-ea"/>
              </a:rPr>
              <a:t>exec</a:t>
            </a:r>
            <a:r>
              <a:rPr lang="zh-CN" altLang="en-US" dirty="0">
                <a:latin typeface="+mj-ea"/>
                <a:ea typeface="+mj-ea"/>
              </a:rPr>
              <a:t>类函数会让进程从可执行文件的</a:t>
            </a:r>
            <a:r>
              <a:rPr lang="en-US" altLang="zh-CN" dirty="0">
                <a:latin typeface="+mj-ea"/>
                <a:ea typeface="+mj-ea"/>
              </a:rPr>
              <a:t>main</a:t>
            </a:r>
            <a:r>
              <a:rPr lang="zh-CN" altLang="en-US" dirty="0">
                <a:latin typeface="+mj-ea"/>
                <a:ea typeface="+mj-ea"/>
              </a:rPr>
              <a:t>函数开始重新执行</a:t>
            </a:r>
            <a:endParaRPr lang="en-US" altLang="zh-CN" dirty="0">
              <a:latin typeface="+mj-ea"/>
              <a:ea typeface="+mj-ea"/>
            </a:endParaRPr>
          </a:p>
          <a:p>
            <a:pPr eaLnBrk="1" hangingPunct="1">
              <a:defRPr/>
            </a:pPr>
            <a:r>
              <a:rPr lang="zh-CN" altLang="en-US" dirty="0">
                <a:latin typeface="+mj-ea"/>
                <a:ea typeface="+mj-ea"/>
              </a:rPr>
              <a:t>进程退出：</a:t>
            </a:r>
            <a:endParaRPr lang="en-US" altLang="zh-CN" dirty="0">
              <a:latin typeface="+mj-ea"/>
              <a:ea typeface="+mj-ea"/>
            </a:endParaRPr>
          </a:p>
          <a:p>
            <a:pPr lvl="1">
              <a:defRPr/>
            </a:pPr>
            <a:r>
              <a:rPr lang="en-US" altLang="zh-CN" dirty="0">
                <a:latin typeface="+mj-ea"/>
                <a:ea typeface="+mj-ea"/>
              </a:rPr>
              <a:t>1. </a:t>
            </a:r>
            <a:r>
              <a:rPr lang="zh-CN" altLang="en-US" dirty="0">
                <a:latin typeface="+mj-ea"/>
                <a:ea typeface="+mj-ea"/>
              </a:rPr>
              <a:t>正常终止</a:t>
            </a:r>
            <a:r>
              <a:rPr lang="en-US" altLang="zh-CN" dirty="0">
                <a:latin typeface="+mj-ea"/>
                <a:ea typeface="+mj-ea"/>
              </a:rPr>
              <a:t>:</a:t>
            </a:r>
            <a:endParaRPr lang="zh-CN" altLang="en-US" dirty="0">
              <a:latin typeface="+mj-ea"/>
              <a:ea typeface="+mj-ea"/>
            </a:endParaRPr>
          </a:p>
          <a:p>
            <a:pPr lvl="2">
              <a:defRPr/>
            </a:pPr>
            <a:r>
              <a:rPr lang="zh-CN" altLang="en-US" sz="2100" dirty="0">
                <a:latin typeface="+mj-ea"/>
                <a:ea typeface="+mj-ea"/>
              </a:rPr>
              <a:t>从</a:t>
            </a:r>
            <a:r>
              <a:rPr lang="en-US" altLang="zh-CN" sz="2100" dirty="0">
                <a:latin typeface="+mj-ea"/>
                <a:ea typeface="+mj-ea"/>
              </a:rPr>
              <a:t>main</a:t>
            </a:r>
            <a:r>
              <a:rPr lang="zh-CN" altLang="en-US" sz="2100" dirty="0">
                <a:latin typeface="+mj-ea"/>
                <a:ea typeface="+mj-ea"/>
              </a:rPr>
              <a:t>函数中执行</a:t>
            </a:r>
            <a:r>
              <a:rPr lang="en-US" altLang="zh-CN" sz="2100" dirty="0">
                <a:latin typeface="+mj-ea"/>
                <a:ea typeface="+mj-ea"/>
              </a:rPr>
              <a:t>return</a:t>
            </a:r>
            <a:r>
              <a:rPr lang="zh-CN" altLang="en-US" sz="2100" dirty="0">
                <a:latin typeface="+mj-ea"/>
                <a:ea typeface="+mj-ea"/>
              </a:rPr>
              <a:t>返回</a:t>
            </a:r>
          </a:p>
          <a:p>
            <a:pPr lvl="2">
              <a:defRPr/>
            </a:pPr>
            <a:r>
              <a:rPr lang="zh-CN" altLang="en-US" sz="2100" dirty="0">
                <a:latin typeface="+mj-ea"/>
                <a:ea typeface="+mj-ea"/>
              </a:rPr>
              <a:t>在任意代码中调用</a:t>
            </a:r>
            <a:r>
              <a:rPr lang="en-US" altLang="zh-CN" sz="2100" dirty="0">
                <a:latin typeface="+mj-ea"/>
                <a:ea typeface="+mj-ea"/>
              </a:rPr>
              <a:t>exit</a:t>
            </a:r>
            <a:r>
              <a:rPr lang="zh-CN" altLang="en-US" sz="2100" dirty="0">
                <a:latin typeface="+mj-ea"/>
                <a:ea typeface="+mj-ea"/>
              </a:rPr>
              <a:t>函数或</a:t>
            </a:r>
            <a:r>
              <a:rPr lang="en-US" altLang="zh-CN" sz="2100" dirty="0">
                <a:latin typeface="+mj-ea"/>
                <a:ea typeface="+mj-ea"/>
              </a:rPr>
              <a:t>_exit</a:t>
            </a:r>
            <a:r>
              <a:rPr lang="zh-CN" altLang="en-US" sz="2100" dirty="0">
                <a:latin typeface="+mj-ea"/>
                <a:ea typeface="+mj-ea"/>
              </a:rPr>
              <a:t>函数</a:t>
            </a:r>
          </a:p>
          <a:p>
            <a:pPr lvl="1">
              <a:defRPr/>
            </a:pPr>
            <a:r>
              <a:rPr lang="en-US" altLang="zh-CN" dirty="0">
                <a:latin typeface="+mj-ea"/>
                <a:ea typeface="+mj-ea"/>
              </a:rPr>
              <a:t>2. </a:t>
            </a:r>
            <a:r>
              <a:rPr lang="zh-CN" altLang="en-US" dirty="0">
                <a:latin typeface="+mj-ea"/>
                <a:ea typeface="+mj-ea"/>
              </a:rPr>
              <a:t>异常终止</a:t>
            </a:r>
            <a:r>
              <a:rPr lang="en-US" altLang="zh-CN" dirty="0">
                <a:latin typeface="+mj-ea"/>
                <a:ea typeface="+mj-ea"/>
              </a:rPr>
              <a:t>:</a:t>
            </a:r>
            <a:endParaRPr lang="zh-CN" altLang="en-US" dirty="0">
              <a:latin typeface="+mj-ea"/>
              <a:ea typeface="+mj-ea"/>
            </a:endParaRPr>
          </a:p>
          <a:p>
            <a:pPr lvl="2">
              <a:defRPr/>
            </a:pPr>
            <a:r>
              <a:rPr lang="zh-CN" altLang="en-US" sz="2100" dirty="0">
                <a:latin typeface="+mj-ea"/>
                <a:ea typeface="+mj-ea"/>
              </a:rPr>
              <a:t>在任意代码中调用</a:t>
            </a:r>
            <a:r>
              <a:rPr lang="en-US" altLang="zh-CN" sz="2100" dirty="0">
                <a:latin typeface="+mj-ea"/>
                <a:ea typeface="+mj-ea"/>
              </a:rPr>
              <a:t>abort</a:t>
            </a:r>
            <a:r>
              <a:rPr lang="zh-CN" altLang="en-US" sz="2100" dirty="0">
                <a:latin typeface="+mj-ea"/>
                <a:ea typeface="+mj-ea"/>
              </a:rPr>
              <a:t>函数</a:t>
            </a:r>
          </a:p>
          <a:p>
            <a:pPr lvl="2">
              <a:defRPr/>
            </a:pPr>
            <a:r>
              <a:rPr lang="zh-CN" altLang="en-US" sz="2100" dirty="0">
                <a:latin typeface="+mj-ea"/>
                <a:ea typeface="+mj-ea"/>
              </a:rPr>
              <a:t>接收到终止信号</a:t>
            </a:r>
          </a:p>
          <a:p>
            <a:endParaRPr lang="zh-CN" altLang="en-US" dirty="0"/>
          </a:p>
        </p:txBody>
      </p:sp>
      <p:sp>
        <p:nvSpPr>
          <p:cNvPr id="3" name="标题 2">
            <a:extLst>
              <a:ext uri="{FF2B5EF4-FFF2-40B4-BE49-F238E27FC236}">
                <a16:creationId xmlns:a16="http://schemas.microsoft.com/office/drawing/2014/main" id="{569AF87A-8348-4FCE-B641-33C54914FB4B}"/>
              </a:ext>
            </a:extLst>
          </p:cNvPr>
          <p:cNvSpPr>
            <a:spLocks noGrp="1"/>
          </p:cNvSpPr>
          <p:nvPr>
            <p:ph type="title"/>
          </p:nvPr>
        </p:nvSpPr>
        <p:spPr/>
        <p:txBody>
          <a:bodyPr/>
          <a:lstStyle/>
          <a:p>
            <a:r>
              <a:rPr lang="zh-CN" altLang="en-US" dirty="0"/>
              <a:t>进程启动与终止</a:t>
            </a:r>
          </a:p>
        </p:txBody>
      </p:sp>
    </p:spTree>
    <p:extLst>
      <p:ext uri="{BB962C8B-B14F-4D97-AF65-F5344CB8AC3E}">
        <p14:creationId xmlns:p14="http://schemas.microsoft.com/office/powerpoint/2010/main" val="175453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6910518-223E-4887-B791-7F8F2D8F762C}"/>
              </a:ext>
            </a:extLst>
          </p:cNvPr>
          <p:cNvSpPr>
            <a:spLocks noGrp="1"/>
          </p:cNvSpPr>
          <p:nvPr>
            <p:ph idx="1"/>
          </p:nvPr>
        </p:nvSpPr>
        <p:spPr/>
        <p:txBody>
          <a:bodyPr/>
          <a:lstStyle/>
          <a:p>
            <a:pPr marL="0" indent="0">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exit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return </a:t>
            </a:r>
            <a:r>
              <a:rPr lang="zh-CN" altLang="en-US" sz="2800" dirty="0">
                <a:latin typeface="微软雅黑" panose="020B0503020204020204" pitchFamily="34" charset="-122"/>
                <a:ea typeface="微软雅黑" panose="020B0503020204020204" pitchFamily="34" charset="-122"/>
              </a:rPr>
              <a:t>的区别：</a:t>
            </a:r>
            <a:endParaRPr lang="en-US" altLang="zh-CN" sz="28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en-US" altLang="zh-CN" sz="2400" dirty="0"/>
              <a:t>exit</a:t>
            </a:r>
            <a:r>
              <a:rPr lang="zh-CN" altLang="en-US" sz="2400" dirty="0"/>
              <a:t>是一个函数，有参数。</a:t>
            </a:r>
            <a:r>
              <a:rPr lang="en-US" altLang="zh-CN" sz="2400" dirty="0"/>
              <a:t>exit</a:t>
            </a:r>
            <a:r>
              <a:rPr lang="zh-CN" altLang="en-US" sz="2400" dirty="0"/>
              <a:t>执行完后把控制权交给系统。</a:t>
            </a:r>
            <a:endParaRPr lang="en-US" altLang="zh-CN" sz="2400" dirty="0"/>
          </a:p>
          <a:p>
            <a:pPr lvl="1">
              <a:buFont typeface="Wingdings" panose="05000000000000000000" pitchFamily="2" charset="2"/>
              <a:buChar char="l"/>
            </a:pPr>
            <a:r>
              <a:rPr lang="zh-CN" altLang="en-US" sz="2400" dirty="0"/>
              <a:t> </a:t>
            </a:r>
            <a:r>
              <a:rPr lang="en-US" altLang="zh-CN" sz="2400" dirty="0"/>
              <a:t>return</a:t>
            </a:r>
            <a:r>
              <a:rPr lang="zh-CN" altLang="en-US" sz="2400" dirty="0"/>
              <a:t>是函数执行完后的返回。</a:t>
            </a:r>
            <a:r>
              <a:rPr lang="en-US" altLang="zh-CN" sz="2400" dirty="0"/>
              <a:t>return</a:t>
            </a:r>
            <a:r>
              <a:rPr lang="zh-CN" altLang="en-US" sz="2400" dirty="0"/>
              <a:t>执行完后把控制权交给调用函数。 </a:t>
            </a:r>
            <a:endParaRPr lang="en-US" altLang="zh-CN" sz="2400" dirty="0"/>
          </a:p>
          <a:p>
            <a:pPr marL="0" indent="0">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exit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abort</a:t>
            </a:r>
            <a:r>
              <a:rPr lang="zh-CN" altLang="en-US" sz="2800" dirty="0">
                <a:latin typeface="微软雅黑" panose="020B0503020204020204" pitchFamily="34" charset="-122"/>
                <a:ea typeface="微软雅黑" panose="020B0503020204020204" pitchFamily="34" charset="-122"/>
              </a:rPr>
              <a:t>的区别：</a:t>
            </a:r>
            <a:endParaRPr lang="en-US" altLang="zh-CN" sz="28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en-US" altLang="zh-CN" sz="2400" dirty="0"/>
              <a:t>exit</a:t>
            </a:r>
            <a:r>
              <a:rPr lang="zh-CN" altLang="en-US" sz="2400" dirty="0"/>
              <a:t>是正常终止进程，</a:t>
            </a:r>
            <a:r>
              <a:rPr lang="en-US" altLang="zh-CN" sz="2400" dirty="0"/>
              <a:t>abort</a:t>
            </a:r>
            <a:r>
              <a:rPr lang="zh-CN" altLang="en-US" sz="2400" dirty="0"/>
              <a:t>是异常终止。</a:t>
            </a:r>
          </a:p>
        </p:txBody>
      </p:sp>
      <p:sp>
        <p:nvSpPr>
          <p:cNvPr id="3" name="标题 2">
            <a:extLst>
              <a:ext uri="{FF2B5EF4-FFF2-40B4-BE49-F238E27FC236}">
                <a16:creationId xmlns:a16="http://schemas.microsoft.com/office/drawing/2014/main" id="{207B3131-CA67-42BF-821D-2B5690BAABDF}"/>
              </a:ext>
            </a:extLst>
          </p:cNvPr>
          <p:cNvSpPr>
            <a:spLocks noGrp="1"/>
          </p:cNvSpPr>
          <p:nvPr>
            <p:ph type="title"/>
          </p:nvPr>
        </p:nvSpPr>
        <p:spPr/>
        <p:txBody>
          <a:bodyPr/>
          <a:lstStyle/>
          <a:p>
            <a:r>
              <a:rPr lang="zh-CN" altLang="en-US" dirty="0"/>
              <a:t>进程终止</a:t>
            </a:r>
          </a:p>
        </p:txBody>
      </p:sp>
    </p:spTree>
    <p:extLst>
      <p:ext uri="{BB962C8B-B14F-4D97-AF65-F5344CB8AC3E}">
        <p14:creationId xmlns:p14="http://schemas.microsoft.com/office/powerpoint/2010/main" val="419701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a:extLst>
              <a:ext uri="{FF2B5EF4-FFF2-40B4-BE49-F238E27FC236}">
                <a16:creationId xmlns:a16="http://schemas.microsoft.com/office/drawing/2014/main" id="{355FD46A-04FF-4549-BC06-8CA1A0CA39AB}"/>
              </a:ext>
            </a:extLst>
          </p:cNvPr>
          <p:cNvSpPr>
            <a:spLocks noGrp="1" noChangeArrowheads="1"/>
          </p:cNvSpPr>
          <p:nvPr>
            <p:ph type="title"/>
          </p:nvPr>
        </p:nvSpPr>
        <p:spPr/>
        <p:txBody>
          <a:bodyPr/>
          <a:lstStyle/>
          <a:p>
            <a:pPr>
              <a:defRPr/>
            </a:pPr>
            <a:r>
              <a:rPr lang="zh-CN" altLang="en-US" dirty="0"/>
              <a:t>进程的启动与终止</a:t>
            </a:r>
          </a:p>
        </p:txBody>
      </p:sp>
      <p:sp>
        <p:nvSpPr>
          <p:cNvPr id="463875" name="Rectangle 3">
            <a:extLst>
              <a:ext uri="{FF2B5EF4-FFF2-40B4-BE49-F238E27FC236}">
                <a16:creationId xmlns:a16="http://schemas.microsoft.com/office/drawing/2014/main" id="{113D1E4C-A138-4C8E-BBB4-CC167AA0531F}"/>
              </a:ext>
            </a:extLst>
          </p:cNvPr>
          <p:cNvSpPr>
            <a:spLocks noChangeArrowheads="1"/>
          </p:cNvSpPr>
          <p:nvPr/>
        </p:nvSpPr>
        <p:spPr bwMode="auto">
          <a:xfrm>
            <a:off x="2144714" y="6011864"/>
            <a:ext cx="7837487" cy="325437"/>
          </a:xfrm>
          <a:prstGeom prst="rect">
            <a:avLst/>
          </a:prstGeom>
          <a:solidFill>
            <a:srgbClr val="FF00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 pos="1312863" algn="l"/>
                <a:tab pos="1970088" algn="l"/>
                <a:tab pos="2627313" algn="l"/>
                <a:tab pos="3282950" algn="l"/>
                <a:tab pos="3940175" algn="l"/>
                <a:tab pos="4595813" algn="l"/>
                <a:tab pos="5253038" algn="l"/>
                <a:tab pos="5910263" algn="l"/>
                <a:tab pos="6565900" algn="l"/>
                <a:tab pos="7223125" algn="l"/>
              </a:tabLst>
              <a:defRPr/>
            </a:pPr>
            <a:r>
              <a:rPr lang="en-US" sz="1600" b="1">
                <a:solidFill>
                  <a:srgbClr val="FFFFFF"/>
                </a:solidFill>
                <a:effectLst>
                  <a:outerShdw blurRad="38100" dist="38100" dir="2700000" algn="tl">
                    <a:srgbClr val="000000"/>
                  </a:outerShdw>
                </a:effectLst>
                <a:latin typeface="华文新魏" pitchFamily="2" charset="-122"/>
              </a:rPr>
              <a:t>Kernel</a:t>
            </a:r>
          </a:p>
        </p:txBody>
      </p:sp>
      <p:sp>
        <p:nvSpPr>
          <p:cNvPr id="463876" name="Rectangle 4">
            <a:extLst>
              <a:ext uri="{FF2B5EF4-FFF2-40B4-BE49-F238E27FC236}">
                <a16:creationId xmlns:a16="http://schemas.microsoft.com/office/drawing/2014/main" id="{D126664E-614C-4BF1-8EA8-831A9B33DD2D}"/>
              </a:ext>
            </a:extLst>
          </p:cNvPr>
          <p:cNvSpPr>
            <a:spLocks noChangeArrowheads="1"/>
          </p:cNvSpPr>
          <p:nvPr/>
        </p:nvSpPr>
        <p:spPr bwMode="auto">
          <a:xfrm>
            <a:off x="5737226" y="3071814"/>
            <a:ext cx="784225" cy="719137"/>
          </a:xfrm>
          <a:prstGeom prst="rect">
            <a:avLst/>
          </a:prstGeom>
          <a:solidFill>
            <a:srgbClr val="35C5FF"/>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Lst>
              <a:defRPr/>
            </a:pPr>
            <a:r>
              <a:rPr lang="en-US" sz="1600" b="1" dirty="0">
                <a:solidFill>
                  <a:srgbClr val="FFFFFF"/>
                </a:solidFill>
                <a:effectLst>
                  <a:outerShdw blurRad="38100" dist="38100" dir="2700000" algn="tl">
                    <a:srgbClr val="000000"/>
                  </a:outerShdw>
                </a:effectLst>
                <a:latin typeface="Bitstream Vera Sans" pitchFamily="16" charset="0"/>
              </a:rPr>
              <a:t>exit</a:t>
            </a:r>
          </a:p>
          <a:p>
            <a:pPr defTabSz="407988">
              <a:lnSpc>
                <a:spcPct val="97000"/>
              </a:lnSpc>
              <a:buClr>
                <a:srgbClr val="000000"/>
              </a:buClr>
              <a:buSzPct val="100000"/>
              <a:tabLst>
                <a:tab pos="657225" algn="l"/>
              </a:tabLst>
              <a:defRPr/>
            </a:pPr>
            <a:r>
              <a:rPr lang="zh-CN" altLang="en-US" sz="1600" b="1" dirty="0">
                <a:solidFill>
                  <a:srgbClr val="FFFFFF"/>
                </a:solidFill>
                <a:effectLst>
                  <a:outerShdw blurRad="38100" dist="38100" dir="2700000" algn="tl">
                    <a:srgbClr val="000000"/>
                  </a:outerShdw>
                </a:effectLst>
                <a:latin typeface="Bitstream Vera Sans" pitchFamily="16" charset="0"/>
              </a:rPr>
              <a:t>函数</a:t>
            </a:r>
            <a:endParaRPr lang="en-US" sz="1600" b="1" dirty="0">
              <a:solidFill>
                <a:srgbClr val="FFFFFF"/>
              </a:solidFill>
              <a:effectLst>
                <a:outerShdw blurRad="38100" dist="38100" dir="2700000" algn="tl">
                  <a:srgbClr val="000000"/>
                </a:outerShdw>
              </a:effectLst>
              <a:latin typeface="Bitstream Vera Sans" pitchFamily="16" charset="0"/>
            </a:endParaRPr>
          </a:p>
        </p:txBody>
      </p:sp>
      <p:sp>
        <p:nvSpPr>
          <p:cNvPr id="463877" name="Rectangle 5">
            <a:extLst>
              <a:ext uri="{FF2B5EF4-FFF2-40B4-BE49-F238E27FC236}">
                <a16:creationId xmlns:a16="http://schemas.microsoft.com/office/drawing/2014/main" id="{2498D3E3-B4F4-41BF-87CF-C9838F2731E1}"/>
              </a:ext>
            </a:extLst>
          </p:cNvPr>
          <p:cNvSpPr>
            <a:spLocks noChangeArrowheads="1"/>
          </p:cNvSpPr>
          <p:nvPr/>
        </p:nvSpPr>
        <p:spPr bwMode="auto">
          <a:xfrm>
            <a:off x="3386138" y="1830389"/>
            <a:ext cx="914400" cy="719137"/>
          </a:xfrm>
          <a:prstGeom prst="rect">
            <a:avLst/>
          </a:prstGeom>
          <a:solidFill>
            <a:srgbClr val="FFFF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Lst>
              <a:defRPr/>
            </a:pPr>
            <a:r>
              <a:rPr lang="en-US" sz="1600" b="1">
                <a:solidFill>
                  <a:srgbClr val="000000"/>
                </a:solidFill>
                <a:effectLst>
                  <a:outerShdw blurRad="38100" dist="38100" dir="2700000" algn="tl">
                    <a:srgbClr val="FFFFFF"/>
                  </a:outerShdw>
                </a:effectLst>
                <a:latin typeface="Bitstream Vera Sans" pitchFamily="16" charset="0"/>
              </a:rPr>
              <a:t>用户函数</a:t>
            </a:r>
          </a:p>
        </p:txBody>
      </p:sp>
      <p:sp>
        <p:nvSpPr>
          <p:cNvPr id="463878" name="Rectangle 6">
            <a:extLst>
              <a:ext uri="{FF2B5EF4-FFF2-40B4-BE49-F238E27FC236}">
                <a16:creationId xmlns:a16="http://schemas.microsoft.com/office/drawing/2014/main" id="{01BFC779-AA8F-403F-9A5E-3D1A09E44448}"/>
              </a:ext>
            </a:extLst>
          </p:cNvPr>
          <p:cNvSpPr>
            <a:spLocks noChangeArrowheads="1"/>
          </p:cNvSpPr>
          <p:nvPr/>
        </p:nvSpPr>
        <p:spPr bwMode="auto">
          <a:xfrm>
            <a:off x="3386138" y="3136900"/>
            <a:ext cx="914400" cy="719138"/>
          </a:xfrm>
          <a:prstGeom prst="rect">
            <a:avLst/>
          </a:prstGeom>
          <a:solidFill>
            <a:srgbClr val="FFFF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Lst>
              <a:defRPr/>
            </a:pPr>
            <a:r>
              <a:rPr lang="en-US" sz="1600" b="1">
                <a:solidFill>
                  <a:srgbClr val="000000"/>
                </a:solidFill>
                <a:effectLst>
                  <a:outerShdw blurRad="38100" dist="38100" dir="2700000" algn="tl">
                    <a:srgbClr val="FFFFFF"/>
                  </a:outerShdw>
                </a:effectLst>
                <a:latin typeface="Bitstream Vera Sans" pitchFamily="16" charset="0"/>
              </a:rPr>
              <a:t>main</a:t>
            </a:r>
          </a:p>
          <a:p>
            <a:pPr defTabSz="407988">
              <a:lnSpc>
                <a:spcPct val="97000"/>
              </a:lnSpc>
              <a:buClr>
                <a:srgbClr val="000000"/>
              </a:buClr>
              <a:buSzPct val="100000"/>
              <a:tabLst>
                <a:tab pos="657225" algn="l"/>
              </a:tabLst>
              <a:defRPr/>
            </a:pPr>
            <a:r>
              <a:rPr lang="en-US" sz="1600" b="1">
                <a:solidFill>
                  <a:srgbClr val="000000"/>
                </a:solidFill>
                <a:effectLst>
                  <a:outerShdw blurRad="38100" dist="38100" dir="2700000" algn="tl">
                    <a:srgbClr val="FFFFFF"/>
                  </a:outerShdw>
                </a:effectLst>
                <a:latin typeface="Bitstream Vera Sans" pitchFamily="16" charset="0"/>
              </a:rPr>
              <a:t>函数</a:t>
            </a:r>
          </a:p>
        </p:txBody>
      </p:sp>
      <p:sp>
        <p:nvSpPr>
          <p:cNvPr id="463879" name="Rectangle 7">
            <a:extLst>
              <a:ext uri="{FF2B5EF4-FFF2-40B4-BE49-F238E27FC236}">
                <a16:creationId xmlns:a16="http://schemas.microsoft.com/office/drawing/2014/main" id="{809641E4-D12E-4D18-8568-52BB16CF6DF2}"/>
              </a:ext>
            </a:extLst>
          </p:cNvPr>
          <p:cNvSpPr>
            <a:spLocks noChangeArrowheads="1"/>
          </p:cNvSpPr>
          <p:nvPr/>
        </p:nvSpPr>
        <p:spPr bwMode="auto">
          <a:xfrm>
            <a:off x="3386138" y="4378325"/>
            <a:ext cx="914400" cy="719138"/>
          </a:xfrm>
          <a:prstGeom prst="rect">
            <a:avLst/>
          </a:prstGeom>
          <a:solidFill>
            <a:srgbClr val="FFFF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Lst>
              <a:defRPr/>
            </a:pPr>
            <a:r>
              <a:rPr lang="en-US" sz="1600" b="1">
                <a:solidFill>
                  <a:srgbClr val="000000"/>
                </a:solidFill>
                <a:effectLst>
                  <a:outerShdw blurRad="38100" dist="38100" dir="2700000" algn="tl">
                    <a:srgbClr val="FFFFFF"/>
                  </a:outerShdw>
                </a:effectLst>
                <a:latin typeface="Bitstream Vera Sans" pitchFamily="16" charset="0"/>
              </a:rPr>
              <a:t>C启动</a:t>
            </a:r>
          </a:p>
          <a:p>
            <a:pPr defTabSz="407988">
              <a:lnSpc>
                <a:spcPct val="97000"/>
              </a:lnSpc>
              <a:buClr>
                <a:srgbClr val="000000"/>
              </a:buClr>
              <a:buSzPct val="100000"/>
              <a:tabLst>
                <a:tab pos="657225" algn="l"/>
              </a:tabLst>
              <a:defRPr/>
            </a:pPr>
            <a:r>
              <a:rPr lang="en-US" sz="1600" b="1">
                <a:solidFill>
                  <a:srgbClr val="000000"/>
                </a:solidFill>
                <a:effectLst>
                  <a:outerShdw blurRad="38100" dist="38100" dir="2700000" algn="tl">
                    <a:srgbClr val="FFFFFF"/>
                  </a:outerShdw>
                </a:effectLst>
                <a:latin typeface="Bitstream Vera Sans" pitchFamily="16" charset="0"/>
              </a:rPr>
              <a:t>例程</a:t>
            </a:r>
          </a:p>
        </p:txBody>
      </p:sp>
      <p:sp>
        <p:nvSpPr>
          <p:cNvPr id="463880" name="Rectangle 8">
            <a:extLst>
              <a:ext uri="{FF2B5EF4-FFF2-40B4-BE49-F238E27FC236}">
                <a16:creationId xmlns:a16="http://schemas.microsoft.com/office/drawing/2014/main" id="{5E6360AD-01B9-4A4B-84A3-72E841906EF0}"/>
              </a:ext>
            </a:extLst>
          </p:cNvPr>
          <p:cNvSpPr>
            <a:spLocks noChangeArrowheads="1"/>
          </p:cNvSpPr>
          <p:nvPr/>
        </p:nvSpPr>
        <p:spPr bwMode="auto">
          <a:xfrm>
            <a:off x="7826375" y="1895475"/>
            <a:ext cx="1436688" cy="457200"/>
          </a:xfrm>
          <a:prstGeom prst="rect">
            <a:avLst/>
          </a:prstGeom>
          <a:solidFill>
            <a:srgbClr val="0080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 pos="1312863" algn="l"/>
              </a:tabLst>
              <a:defRPr/>
            </a:pPr>
            <a:r>
              <a:rPr lang="en-US" sz="1600" b="1">
                <a:solidFill>
                  <a:srgbClr val="FFFFFF"/>
                </a:solidFill>
                <a:effectLst>
                  <a:outerShdw blurRad="38100" dist="38100" dir="2700000" algn="tl">
                    <a:srgbClr val="000000"/>
                  </a:outerShdw>
                </a:effectLst>
                <a:latin typeface="Bitstream Vera Sans" pitchFamily="16" charset="0"/>
              </a:rPr>
              <a:t>终止处理函数</a:t>
            </a:r>
          </a:p>
        </p:txBody>
      </p:sp>
      <p:sp>
        <p:nvSpPr>
          <p:cNvPr id="463881" name="Rectangle 9">
            <a:extLst>
              <a:ext uri="{FF2B5EF4-FFF2-40B4-BE49-F238E27FC236}">
                <a16:creationId xmlns:a16="http://schemas.microsoft.com/office/drawing/2014/main" id="{42EC3464-BA8F-413B-B31C-99C301CAFA68}"/>
              </a:ext>
            </a:extLst>
          </p:cNvPr>
          <p:cNvSpPr>
            <a:spLocks noChangeArrowheads="1"/>
          </p:cNvSpPr>
          <p:nvPr/>
        </p:nvSpPr>
        <p:spPr bwMode="auto">
          <a:xfrm>
            <a:off x="7826375" y="3071814"/>
            <a:ext cx="1436688" cy="458787"/>
          </a:xfrm>
          <a:prstGeom prst="rect">
            <a:avLst/>
          </a:prstGeom>
          <a:solidFill>
            <a:srgbClr val="0080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 pos="1312863" algn="l"/>
              </a:tabLst>
              <a:defRPr/>
            </a:pPr>
            <a:r>
              <a:rPr lang="en-US" sz="1600" b="1">
                <a:solidFill>
                  <a:srgbClr val="FFFFFF"/>
                </a:solidFill>
                <a:effectLst>
                  <a:outerShdw blurRad="38100" dist="38100" dir="2700000" algn="tl">
                    <a:srgbClr val="000000"/>
                  </a:outerShdw>
                </a:effectLst>
                <a:latin typeface="Bitstream Vera Sans" pitchFamily="16" charset="0"/>
              </a:rPr>
              <a:t>终止处理函数</a:t>
            </a:r>
          </a:p>
        </p:txBody>
      </p:sp>
      <p:sp>
        <p:nvSpPr>
          <p:cNvPr id="463882" name="Rectangle 10">
            <a:extLst>
              <a:ext uri="{FF2B5EF4-FFF2-40B4-BE49-F238E27FC236}">
                <a16:creationId xmlns:a16="http://schemas.microsoft.com/office/drawing/2014/main" id="{4AE01471-8042-4BC8-9076-6D0D8978C06A}"/>
              </a:ext>
            </a:extLst>
          </p:cNvPr>
          <p:cNvSpPr>
            <a:spLocks noChangeArrowheads="1"/>
          </p:cNvSpPr>
          <p:nvPr/>
        </p:nvSpPr>
        <p:spPr bwMode="auto">
          <a:xfrm>
            <a:off x="7827964" y="4378326"/>
            <a:ext cx="1436687" cy="588963"/>
          </a:xfrm>
          <a:prstGeom prst="rect">
            <a:avLst/>
          </a:prstGeom>
          <a:solidFill>
            <a:srgbClr val="008000"/>
          </a:solidFill>
          <a:ln w="9360">
            <a:solidFill>
              <a:srgbClr val="000000"/>
            </a:solidFill>
            <a:miter lim="800000"/>
            <a:headEnd/>
            <a:tailEnd/>
          </a:ln>
          <a:effectLst>
            <a:outerShdw dist="71785" dir="2700000" algn="ctr" rotWithShape="0">
              <a:srgbClr val="808080"/>
            </a:outerShdw>
          </a:effectLst>
        </p:spPr>
        <p:txBody>
          <a:bodyPr wrap="none" lIns="66291" tIns="39153" rIns="66291" bIns="32982" anchor="ctr"/>
          <a:lstStyle/>
          <a:p>
            <a:pPr defTabSz="407988">
              <a:lnSpc>
                <a:spcPct val="98000"/>
              </a:lnSpc>
              <a:buClr>
                <a:srgbClr val="000000"/>
              </a:buClr>
              <a:buSzPct val="100000"/>
              <a:tabLst>
                <a:tab pos="657225" algn="l"/>
                <a:tab pos="1312863" algn="l"/>
              </a:tabLst>
              <a:defRPr/>
            </a:pPr>
            <a:r>
              <a:rPr lang="en-US" sz="1600" b="1">
                <a:solidFill>
                  <a:srgbClr val="FFFFFF"/>
                </a:solidFill>
                <a:effectLst>
                  <a:outerShdw blurRad="38100" dist="38100" dir="2700000" algn="tl">
                    <a:srgbClr val="000000"/>
                  </a:outerShdw>
                </a:effectLst>
                <a:latin typeface="Bitstream Vera Sans" pitchFamily="16" charset="0"/>
              </a:rPr>
              <a:t>标准I/O</a:t>
            </a:r>
          </a:p>
          <a:p>
            <a:pPr defTabSz="407988">
              <a:lnSpc>
                <a:spcPct val="97000"/>
              </a:lnSpc>
              <a:buClr>
                <a:srgbClr val="000000"/>
              </a:buClr>
              <a:buSzPct val="100000"/>
              <a:tabLst>
                <a:tab pos="657225" algn="l"/>
                <a:tab pos="1312863" algn="l"/>
              </a:tabLst>
              <a:defRPr/>
            </a:pPr>
            <a:r>
              <a:rPr lang="en-US" sz="1600" b="1">
                <a:solidFill>
                  <a:srgbClr val="FFFFFF"/>
                </a:solidFill>
                <a:effectLst>
                  <a:outerShdw blurRad="38100" dist="38100" dir="2700000" algn="tl">
                    <a:srgbClr val="000000"/>
                  </a:outerShdw>
                </a:effectLst>
                <a:latin typeface="Bitstream Vera Sans" pitchFamily="16" charset="0"/>
              </a:rPr>
              <a:t>清理函数</a:t>
            </a:r>
          </a:p>
        </p:txBody>
      </p:sp>
      <p:sp>
        <p:nvSpPr>
          <p:cNvPr id="112651" name="Rectangle 11">
            <a:extLst>
              <a:ext uri="{FF2B5EF4-FFF2-40B4-BE49-F238E27FC236}">
                <a16:creationId xmlns:a16="http://schemas.microsoft.com/office/drawing/2014/main" id="{1AED1268-E0FA-48F0-852F-C2D798A5A1BC}"/>
              </a:ext>
            </a:extLst>
          </p:cNvPr>
          <p:cNvSpPr>
            <a:spLocks noChangeArrowheads="1"/>
          </p:cNvSpPr>
          <p:nvPr/>
        </p:nvSpPr>
        <p:spPr bwMode="auto">
          <a:xfrm>
            <a:off x="2927350" y="1700214"/>
            <a:ext cx="6597650" cy="3787775"/>
          </a:xfrm>
          <a:prstGeom prst="rect">
            <a:avLst/>
          </a:prstGeom>
          <a:noFill/>
          <a:ln w="9360">
            <a:solidFill>
              <a:srgbClr val="0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ea typeface="宋体" panose="02010600030101010101" pitchFamily="2" charset="-122"/>
            </a:endParaRPr>
          </a:p>
        </p:txBody>
      </p:sp>
      <p:sp>
        <p:nvSpPr>
          <p:cNvPr id="112652" name="Line 12">
            <a:extLst>
              <a:ext uri="{FF2B5EF4-FFF2-40B4-BE49-F238E27FC236}">
                <a16:creationId xmlns:a16="http://schemas.microsoft.com/office/drawing/2014/main" id="{7E26AF1D-C221-4E71-B7C2-6053F45C9382}"/>
              </a:ext>
            </a:extLst>
          </p:cNvPr>
          <p:cNvSpPr>
            <a:spLocks noChangeShapeType="1"/>
          </p:cNvSpPr>
          <p:nvPr/>
        </p:nvSpPr>
        <p:spPr bwMode="auto">
          <a:xfrm>
            <a:off x="6129339" y="3790951"/>
            <a:ext cx="1587" cy="2220913"/>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3" name="Line 13">
            <a:extLst>
              <a:ext uri="{FF2B5EF4-FFF2-40B4-BE49-F238E27FC236}">
                <a16:creationId xmlns:a16="http://schemas.microsoft.com/office/drawing/2014/main" id="{98B99E1A-3AA1-481D-AE8E-519DA6A8AC9D}"/>
              </a:ext>
            </a:extLst>
          </p:cNvPr>
          <p:cNvSpPr>
            <a:spLocks noChangeShapeType="1"/>
          </p:cNvSpPr>
          <p:nvPr/>
        </p:nvSpPr>
        <p:spPr bwMode="auto">
          <a:xfrm>
            <a:off x="4300539" y="2090739"/>
            <a:ext cx="1436687" cy="98107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4" name="Line 14">
            <a:extLst>
              <a:ext uri="{FF2B5EF4-FFF2-40B4-BE49-F238E27FC236}">
                <a16:creationId xmlns:a16="http://schemas.microsoft.com/office/drawing/2014/main" id="{9909DDE1-F1D5-4211-B634-B67BAA82DE3F}"/>
              </a:ext>
            </a:extLst>
          </p:cNvPr>
          <p:cNvSpPr>
            <a:spLocks noChangeShapeType="1"/>
          </p:cNvSpPr>
          <p:nvPr/>
        </p:nvSpPr>
        <p:spPr bwMode="auto">
          <a:xfrm>
            <a:off x="4300539" y="3463925"/>
            <a:ext cx="1436687"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5" name="Line 15">
            <a:extLst>
              <a:ext uri="{FF2B5EF4-FFF2-40B4-BE49-F238E27FC236}">
                <a16:creationId xmlns:a16="http://schemas.microsoft.com/office/drawing/2014/main" id="{B923B7FF-83E8-49E3-B844-F0793183A3F2}"/>
              </a:ext>
            </a:extLst>
          </p:cNvPr>
          <p:cNvSpPr>
            <a:spLocks noChangeShapeType="1"/>
          </p:cNvSpPr>
          <p:nvPr/>
        </p:nvSpPr>
        <p:spPr bwMode="auto">
          <a:xfrm flipV="1">
            <a:off x="4300539" y="3789363"/>
            <a:ext cx="1436687" cy="982662"/>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6" name="Line 16">
            <a:extLst>
              <a:ext uri="{FF2B5EF4-FFF2-40B4-BE49-F238E27FC236}">
                <a16:creationId xmlns:a16="http://schemas.microsoft.com/office/drawing/2014/main" id="{7D2C3227-6588-4B74-B1B9-C84CEE291A54}"/>
              </a:ext>
            </a:extLst>
          </p:cNvPr>
          <p:cNvSpPr>
            <a:spLocks noChangeShapeType="1"/>
          </p:cNvSpPr>
          <p:nvPr/>
        </p:nvSpPr>
        <p:spPr bwMode="auto">
          <a:xfrm flipV="1">
            <a:off x="6521451" y="2089150"/>
            <a:ext cx="1304925" cy="9842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7" name="Line 17">
            <a:extLst>
              <a:ext uri="{FF2B5EF4-FFF2-40B4-BE49-F238E27FC236}">
                <a16:creationId xmlns:a16="http://schemas.microsoft.com/office/drawing/2014/main" id="{557DD6C0-8DA7-4888-9426-773FC6CEBA33}"/>
              </a:ext>
            </a:extLst>
          </p:cNvPr>
          <p:cNvSpPr>
            <a:spLocks noChangeShapeType="1"/>
          </p:cNvSpPr>
          <p:nvPr/>
        </p:nvSpPr>
        <p:spPr bwMode="auto">
          <a:xfrm flipH="1">
            <a:off x="6519863" y="2287589"/>
            <a:ext cx="1308100" cy="9794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8" name="Line 18">
            <a:extLst>
              <a:ext uri="{FF2B5EF4-FFF2-40B4-BE49-F238E27FC236}">
                <a16:creationId xmlns:a16="http://schemas.microsoft.com/office/drawing/2014/main" id="{E8DBC1AB-6A91-4546-AAE6-6D312D891B6B}"/>
              </a:ext>
            </a:extLst>
          </p:cNvPr>
          <p:cNvSpPr>
            <a:spLocks noChangeShapeType="1"/>
          </p:cNvSpPr>
          <p:nvPr/>
        </p:nvSpPr>
        <p:spPr bwMode="auto">
          <a:xfrm>
            <a:off x="6521451" y="3332164"/>
            <a:ext cx="1304925"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59" name="Line 19">
            <a:extLst>
              <a:ext uri="{FF2B5EF4-FFF2-40B4-BE49-F238E27FC236}">
                <a16:creationId xmlns:a16="http://schemas.microsoft.com/office/drawing/2014/main" id="{947CCDE5-99E2-4EF8-B133-C6D04E643293}"/>
              </a:ext>
            </a:extLst>
          </p:cNvPr>
          <p:cNvSpPr>
            <a:spLocks noChangeShapeType="1"/>
          </p:cNvSpPr>
          <p:nvPr/>
        </p:nvSpPr>
        <p:spPr bwMode="auto">
          <a:xfrm flipH="1">
            <a:off x="6519863" y="3463925"/>
            <a:ext cx="13081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0" name="Line 20">
            <a:extLst>
              <a:ext uri="{FF2B5EF4-FFF2-40B4-BE49-F238E27FC236}">
                <a16:creationId xmlns:a16="http://schemas.microsoft.com/office/drawing/2014/main" id="{2AFFC630-2762-44B4-B96B-9D7F2C742F57}"/>
              </a:ext>
            </a:extLst>
          </p:cNvPr>
          <p:cNvSpPr>
            <a:spLocks noChangeShapeType="1"/>
          </p:cNvSpPr>
          <p:nvPr/>
        </p:nvSpPr>
        <p:spPr bwMode="auto">
          <a:xfrm>
            <a:off x="6521451" y="3594101"/>
            <a:ext cx="1304925" cy="78422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1" name="Line 21">
            <a:extLst>
              <a:ext uri="{FF2B5EF4-FFF2-40B4-BE49-F238E27FC236}">
                <a16:creationId xmlns:a16="http://schemas.microsoft.com/office/drawing/2014/main" id="{B0FFC0AB-E58C-47AF-90B2-E28465ABCAC5}"/>
              </a:ext>
            </a:extLst>
          </p:cNvPr>
          <p:cNvSpPr>
            <a:spLocks noChangeShapeType="1"/>
          </p:cNvSpPr>
          <p:nvPr/>
        </p:nvSpPr>
        <p:spPr bwMode="auto">
          <a:xfrm flipH="1" flipV="1">
            <a:off x="6519863" y="3789363"/>
            <a:ext cx="1308100" cy="785812"/>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2" name="Text Box 22">
            <a:extLst>
              <a:ext uri="{FF2B5EF4-FFF2-40B4-BE49-F238E27FC236}">
                <a16:creationId xmlns:a16="http://schemas.microsoft.com/office/drawing/2014/main" id="{2F6450A7-225D-49FA-B0FB-4BD8CFAE5EFC}"/>
              </a:ext>
            </a:extLst>
          </p:cNvPr>
          <p:cNvSpPr txBox="1">
            <a:spLocks noChangeArrowheads="1"/>
          </p:cNvSpPr>
          <p:nvPr/>
        </p:nvSpPr>
        <p:spPr bwMode="auto">
          <a:xfrm>
            <a:off x="6088063" y="4535488"/>
            <a:ext cx="550658"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_exit</a:t>
            </a:r>
          </a:p>
        </p:txBody>
      </p:sp>
      <p:sp>
        <p:nvSpPr>
          <p:cNvPr id="112663" name="Text Box 23">
            <a:extLst>
              <a:ext uri="{FF2B5EF4-FFF2-40B4-BE49-F238E27FC236}">
                <a16:creationId xmlns:a16="http://schemas.microsoft.com/office/drawing/2014/main" id="{56958341-3F97-4167-A817-DD2076F0AF63}"/>
              </a:ext>
            </a:extLst>
          </p:cNvPr>
          <p:cNvSpPr txBox="1">
            <a:spLocks noChangeArrowheads="1"/>
          </p:cNvSpPr>
          <p:nvPr/>
        </p:nvSpPr>
        <p:spPr bwMode="auto">
          <a:xfrm>
            <a:off x="4143375" y="3225801"/>
            <a:ext cx="893700" cy="55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     exit</a:t>
            </a:r>
          </a:p>
          <a:p>
            <a:pPr eaLnBrk="1">
              <a:lnSpc>
                <a:spcPct val="97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  </a:t>
            </a:r>
            <a:r>
              <a:rPr lang="zh-CN" altLang="en-US" sz="1600">
                <a:solidFill>
                  <a:srgbClr val="000000"/>
                </a:solidFill>
                <a:latin typeface="Bitstream Vera Sans"/>
                <a:ea typeface="宋体" panose="02010600030101010101" pitchFamily="2" charset="-122"/>
              </a:rPr>
              <a:t>不返回 </a:t>
            </a:r>
          </a:p>
        </p:txBody>
      </p:sp>
      <p:sp>
        <p:nvSpPr>
          <p:cNvPr id="112664" name="Line 24">
            <a:extLst>
              <a:ext uri="{FF2B5EF4-FFF2-40B4-BE49-F238E27FC236}">
                <a16:creationId xmlns:a16="http://schemas.microsoft.com/office/drawing/2014/main" id="{8AD581F8-4EDD-4BF5-A5C6-C51ED9116F37}"/>
              </a:ext>
            </a:extLst>
          </p:cNvPr>
          <p:cNvSpPr>
            <a:spLocks noChangeShapeType="1"/>
          </p:cNvSpPr>
          <p:nvPr/>
        </p:nvSpPr>
        <p:spPr bwMode="auto">
          <a:xfrm>
            <a:off x="3646489" y="2549526"/>
            <a:ext cx="1587" cy="58737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5" name="Line 25">
            <a:extLst>
              <a:ext uri="{FF2B5EF4-FFF2-40B4-BE49-F238E27FC236}">
                <a16:creationId xmlns:a16="http://schemas.microsoft.com/office/drawing/2014/main" id="{379D0AAE-088C-4E43-90F6-996009189D7A}"/>
              </a:ext>
            </a:extLst>
          </p:cNvPr>
          <p:cNvSpPr>
            <a:spLocks noChangeShapeType="1"/>
          </p:cNvSpPr>
          <p:nvPr/>
        </p:nvSpPr>
        <p:spPr bwMode="auto">
          <a:xfrm>
            <a:off x="3646489" y="3856039"/>
            <a:ext cx="1587" cy="5222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6" name="Line 26">
            <a:extLst>
              <a:ext uri="{FF2B5EF4-FFF2-40B4-BE49-F238E27FC236}">
                <a16:creationId xmlns:a16="http://schemas.microsoft.com/office/drawing/2014/main" id="{D29817FC-C569-4E89-98FA-5190B96B756A}"/>
              </a:ext>
            </a:extLst>
          </p:cNvPr>
          <p:cNvSpPr>
            <a:spLocks noChangeShapeType="1"/>
          </p:cNvSpPr>
          <p:nvPr/>
        </p:nvSpPr>
        <p:spPr bwMode="auto">
          <a:xfrm flipV="1">
            <a:off x="4038600" y="3854451"/>
            <a:ext cx="1588" cy="525463"/>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7" name="Line 27">
            <a:extLst>
              <a:ext uri="{FF2B5EF4-FFF2-40B4-BE49-F238E27FC236}">
                <a16:creationId xmlns:a16="http://schemas.microsoft.com/office/drawing/2014/main" id="{282831D2-2E8A-4DCE-A031-FC8CAFF5C08F}"/>
              </a:ext>
            </a:extLst>
          </p:cNvPr>
          <p:cNvSpPr>
            <a:spLocks noChangeShapeType="1"/>
          </p:cNvSpPr>
          <p:nvPr/>
        </p:nvSpPr>
        <p:spPr bwMode="auto">
          <a:xfrm flipV="1">
            <a:off x="4038600" y="2547938"/>
            <a:ext cx="1588" cy="5905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8" name="Line 28">
            <a:extLst>
              <a:ext uri="{FF2B5EF4-FFF2-40B4-BE49-F238E27FC236}">
                <a16:creationId xmlns:a16="http://schemas.microsoft.com/office/drawing/2014/main" id="{A8196F83-41B3-4124-869B-E44EE97E7B64}"/>
              </a:ext>
            </a:extLst>
          </p:cNvPr>
          <p:cNvSpPr>
            <a:spLocks noChangeShapeType="1"/>
          </p:cNvSpPr>
          <p:nvPr/>
        </p:nvSpPr>
        <p:spPr bwMode="auto">
          <a:xfrm flipV="1">
            <a:off x="3841750" y="5095876"/>
            <a:ext cx="1588" cy="91757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69" name="Text Box 29">
            <a:extLst>
              <a:ext uri="{FF2B5EF4-FFF2-40B4-BE49-F238E27FC236}">
                <a16:creationId xmlns:a16="http://schemas.microsoft.com/office/drawing/2014/main" id="{F4586719-564F-4864-B8AE-E4E0A704A721}"/>
              </a:ext>
            </a:extLst>
          </p:cNvPr>
          <p:cNvSpPr txBox="1">
            <a:spLocks noChangeArrowheads="1"/>
          </p:cNvSpPr>
          <p:nvPr/>
        </p:nvSpPr>
        <p:spPr bwMode="auto">
          <a:xfrm>
            <a:off x="3797301" y="5564188"/>
            <a:ext cx="512057"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exec</a:t>
            </a:r>
          </a:p>
        </p:txBody>
      </p:sp>
      <p:sp>
        <p:nvSpPr>
          <p:cNvPr id="112670" name="Text Box 30">
            <a:extLst>
              <a:ext uri="{FF2B5EF4-FFF2-40B4-BE49-F238E27FC236}">
                <a16:creationId xmlns:a16="http://schemas.microsoft.com/office/drawing/2014/main" id="{382EF803-A54A-4352-9932-66DA1F3ABA7C}"/>
              </a:ext>
            </a:extLst>
          </p:cNvPr>
          <p:cNvSpPr txBox="1">
            <a:spLocks noChangeArrowheads="1"/>
          </p:cNvSpPr>
          <p:nvPr/>
        </p:nvSpPr>
        <p:spPr bwMode="auto">
          <a:xfrm>
            <a:off x="3978135" y="3884614"/>
            <a:ext cx="376379" cy="367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rtl="1"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华文新魏" panose="02010800040101010101" pitchFamily="2" charset="-122"/>
                <a:ea typeface="宋体" panose="02010600030101010101" pitchFamily="2" charset="-122"/>
              </a:rPr>
              <a:t>call</a:t>
            </a:r>
          </a:p>
        </p:txBody>
      </p:sp>
      <p:sp>
        <p:nvSpPr>
          <p:cNvPr id="112671" name="Text Box 31">
            <a:extLst>
              <a:ext uri="{FF2B5EF4-FFF2-40B4-BE49-F238E27FC236}">
                <a16:creationId xmlns:a16="http://schemas.microsoft.com/office/drawing/2014/main" id="{0C3BF34F-BD02-4C0B-B08B-A457C3B25991}"/>
              </a:ext>
            </a:extLst>
          </p:cNvPr>
          <p:cNvSpPr txBox="1">
            <a:spLocks noChangeArrowheads="1"/>
          </p:cNvSpPr>
          <p:nvPr/>
        </p:nvSpPr>
        <p:spPr bwMode="auto">
          <a:xfrm rot="-2220000">
            <a:off x="6757739" y="2397225"/>
            <a:ext cx="419596"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call</a:t>
            </a:r>
          </a:p>
        </p:txBody>
      </p:sp>
      <p:sp>
        <p:nvSpPr>
          <p:cNvPr id="112672" name="Text Box 32">
            <a:extLst>
              <a:ext uri="{FF2B5EF4-FFF2-40B4-BE49-F238E27FC236}">
                <a16:creationId xmlns:a16="http://schemas.microsoft.com/office/drawing/2014/main" id="{DF0A9547-6398-4952-BA8C-851B9CC2FEC0}"/>
              </a:ext>
            </a:extLst>
          </p:cNvPr>
          <p:cNvSpPr txBox="1">
            <a:spLocks noChangeArrowheads="1"/>
          </p:cNvSpPr>
          <p:nvPr/>
        </p:nvSpPr>
        <p:spPr bwMode="auto">
          <a:xfrm rot="-2220000">
            <a:off x="7232421" y="2505175"/>
            <a:ext cx="671973"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return</a:t>
            </a:r>
          </a:p>
        </p:txBody>
      </p:sp>
      <p:sp>
        <p:nvSpPr>
          <p:cNvPr id="112673" name="Text Box 33">
            <a:extLst>
              <a:ext uri="{FF2B5EF4-FFF2-40B4-BE49-F238E27FC236}">
                <a16:creationId xmlns:a16="http://schemas.microsoft.com/office/drawing/2014/main" id="{DD3525E2-0BC9-4D1B-B74D-7145A3A72A69}"/>
              </a:ext>
            </a:extLst>
          </p:cNvPr>
          <p:cNvSpPr txBox="1">
            <a:spLocks noChangeArrowheads="1"/>
          </p:cNvSpPr>
          <p:nvPr/>
        </p:nvSpPr>
        <p:spPr bwMode="auto">
          <a:xfrm>
            <a:off x="6948488" y="3084513"/>
            <a:ext cx="419596"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call</a:t>
            </a:r>
          </a:p>
        </p:txBody>
      </p:sp>
      <p:sp>
        <p:nvSpPr>
          <p:cNvPr id="112674" name="Text Box 34">
            <a:extLst>
              <a:ext uri="{FF2B5EF4-FFF2-40B4-BE49-F238E27FC236}">
                <a16:creationId xmlns:a16="http://schemas.microsoft.com/office/drawing/2014/main" id="{F987D9D4-477B-4C94-8A75-6CB97FDD4A39}"/>
              </a:ext>
            </a:extLst>
          </p:cNvPr>
          <p:cNvSpPr txBox="1">
            <a:spLocks noChangeArrowheads="1"/>
          </p:cNvSpPr>
          <p:nvPr/>
        </p:nvSpPr>
        <p:spPr bwMode="auto">
          <a:xfrm>
            <a:off x="7208839" y="3476625"/>
            <a:ext cx="671973"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return</a:t>
            </a:r>
          </a:p>
        </p:txBody>
      </p:sp>
      <p:sp>
        <p:nvSpPr>
          <p:cNvPr id="112675" name="Text Box 35">
            <a:extLst>
              <a:ext uri="{FF2B5EF4-FFF2-40B4-BE49-F238E27FC236}">
                <a16:creationId xmlns:a16="http://schemas.microsoft.com/office/drawing/2014/main" id="{DDBEE940-94E9-4B4D-9CCA-3312D1CD29A0}"/>
              </a:ext>
            </a:extLst>
          </p:cNvPr>
          <p:cNvSpPr txBox="1">
            <a:spLocks noChangeArrowheads="1"/>
          </p:cNvSpPr>
          <p:nvPr/>
        </p:nvSpPr>
        <p:spPr bwMode="auto">
          <a:xfrm rot="1980000">
            <a:off x="6942683" y="3714850"/>
            <a:ext cx="419596"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call</a:t>
            </a:r>
          </a:p>
        </p:txBody>
      </p:sp>
      <p:sp>
        <p:nvSpPr>
          <p:cNvPr id="112676" name="Text Box 36">
            <a:extLst>
              <a:ext uri="{FF2B5EF4-FFF2-40B4-BE49-F238E27FC236}">
                <a16:creationId xmlns:a16="http://schemas.microsoft.com/office/drawing/2014/main" id="{AC381706-42CA-4384-9795-3590D6046461}"/>
              </a:ext>
            </a:extLst>
          </p:cNvPr>
          <p:cNvSpPr txBox="1">
            <a:spLocks noChangeArrowheads="1"/>
          </p:cNvSpPr>
          <p:nvPr/>
        </p:nvSpPr>
        <p:spPr bwMode="auto">
          <a:xfrm rot="1680000">
            <a:off x="6859358" y="4169669"/>
            <a:ext cx="671973"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return</a:t>
            </a:r>
          </a:p>
        </p:txBody>
      </p:sp>
      <p:sp>
        <p:nvSpPr>
          <p:cNvPr id="463909" name="Text Box 37">
            <a:extLst>
              <a:ext uri="{FF2B5EF4-FFF2-40B4-BE49-F238E27FC236}">
                <a16:creationId xmlns:a16="http://schemas.microsoft.com/office/drawing/2014/main" id="{E89B8672-5109-49D7-A9CB-F72693536A26}"/>
              </a:ext>
            </a:extLst>
          </p:cNvPr>
          <p:cNvSpPr txBox="1">
            <a:spLocks noChangeArrowheads="1"/>
          </p:cNvSpPr>
          <p:nvPr/>
        </p:nvSpPr>
        <p:spPr bwMode="auto">
          <a:xfrm>
            <a:off x="5375275" y="1314451"/>
            <a:ext cx="1220788" cy="314325"/>
          </a:xfrm>
          <a:prstGeom prst="rect">
            <a:avLst/>
          </a:prstGeom>
          <a:noFill/>
          <a:ln w="9525">
            <a:noFill/>
            <a:round/>
            <a:headEnd/>
            <a:tailEnd/>
          </a:ln>
          <a:effectLst/>
        </p:spPr>
        <p:txBody>
          <a:bodyPr wrap="none" lIns="66291" tIns="39153" rIns="66291" bIns="32982">
            <a:spAutoFit/>
          </a:bodyPr>
          <a:lstStyle/>
          <a:p>
            <a:pPr defTabSz="828675" rtl="1">
              <a:lnSpc>
                <a:spcPct val="98000"/>
              </a:lnSpc>
              <a:buClr>
                <a:srgbClr val="000000"/>
              </a:buClr>
              <a:buSzPct val="100000"/>
              <a:defRPr/>
            </a:pPr>
            <a:r>
              <a:rPr lang="en-US" sz="1600" b="1" dirty="0">
                <a:solidFill>
                  <a:srgbClr val="333399"/>
                </a:solidFill>
                <a:effectLst>
                  <a:outerShdw blurRad="38100" dist="38100" dir="2700000" algn="tl">
                    <a:srgbClr val="C0C0C0"/>
                  </a:outerShdw>
                </a:effectLst>
                <a:latin typeface="华文新魏" pitchFamily="2" charset="-122"/>
              </a:rPr>
              <a:t>User Process</a:t>
            </a:r>
          </a:p>
        </p:txBody>
      </p:sp>
      <p:sp>
        <p:nvSpPr>
          <p:cNvPr id="112678" name="Line 38">
            <a:extLst>
              <a:ext uri="{FF2B5EF4-FFF2-40B4-BE49-F238E27FC236}">
                <a16:creationId xmlns:a16="http://schemas.microsoft.com/office/drawing/2014/main" id="{2D0D543A-BFC1-4C07-B1FA-5658917AF92E}"/>
              </a:ext>
            </a:extLst>
          </p:cNvPr>
          <p:cNvSpPr>
            <a:spLocks noChangeShapeType="1"/>
          </p:cNvSpPr>
          <p:nvPr/>
        </p:nvSpPr>
        <p:spPr bwMode="auto">
          <a:xfrm>
            <a:off x="2339976" y="2157414"/>
            <a:ext cx="1046163" cy="158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9" name="Line 39">
            <a:extLst>
              <a:ext uri="{FF2B5EF4-FFF2-40B4-BE49-F238E27FC236}">
                <a16:creationId xmlns:a16="http://schemas.microsoft.com/office/drawing/2014/main" id="{E4459C32-B447-4E6C-90AB-68C93C17547C}"/>
              </a:ext>
            </a:extLst>
          </p:cNvPr>
          <p:cNvSpPr>
            <a:spLocks noChangeShapeType="1"/>
          </p:cNvSpPr>
          <p:nvPr/>
        </p:nvSpPr>
        <p:spPr bwMode="auto">
          <a:xfrm>
            <a:off x="2339975" y="2157413"/>
            <a:ext cx="1588" cy="38544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80" name="Line 40">
            <a:extLst>
              <a:ext uri="{FF2B5EF4-FFF2-40B4-BE49-F238E27FC236}">
                <a16:creationId xmlns:a16="http://schemas.microsoft.com/office/drawing/2014/main" id="{2B18E650-AD55-4F3E-9D41-EF40327F279B}"/>
              </a:ext>
            </a:extLst>
          </p:cNvPr>
          <p:cNvSpPr>
            <a:spLocks noChangeShapeType="1"/>
          </p:cNvSpPr>
          <p:nvPr/>
        </p:nvSpPr>
        <p:spPr bwMode="auto">
          <a:xfrm>
            <a:off x="2667000" y="3463925"/>
            <a:ext cx="719138"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1" name="Line 41">
            <a:extLst>
              <a:ext uri="{FF2B5EF4-FFF2-40B4-BE49-F238E27FC236}">
                <a16:creationId xmlns:a16="http://schemas.microsoft.com/office/drawing/2014/main" id="{4CF77F1C-F5FC-4B08-A1EF-B4E9BEFD56E9}"/>
              </a:ext>
            </a:extLst>
          </p:cNvPr>
          <p:cNvSpPr>
            <a:spLocks noChangeShapeType="1"/>
          </p:cNvSpPr>
          <p:nvPr/>
        </p:nvSpPr>
        <p:spPr bwMode="auto">
          <a:xfrm>
            <a:off x="2667000" y="3463925"/>
            <a:ext cx="1588" cy="254793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82" name="Text Box 42">
            <a:extLst>
              <a:ext uri="{FF2B5EF4-FFF2-40B4-BE49-F238E27FC236}">
                <a16:creationId xmlns:a16="http://schemas.microsoft.com/office/drawing/2014/main" id="{911F09E9-4B35-4EE1-920B-02FA24D9CF32}"/>
              </a:ext>
            </a:extLst>
          </p:cNvPr>
          <p:cNvSpPr txBox="1">
            <a:spLocks noChangeArrowheads="1"/>
          </p:cNvSpPr>
          <p:nvPr/>
        </p:nvSpPr>
        <p:spPr bwMode="auto">
          <a:xfrm>
            <a:off x="2236788" y="1830388"/>
            <a:ext cx="550658"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_exit</a:t>
            </a:r>
          </a:p>
        </p:txBody>
      </p:sp>
      <p:sp>
        <p:nvSpPr>
          <p:cNvPr id="112683" name="Text Box 43">
            <a:extLst>
              <a:ext uri="{FF2B5EF4-FFF2-40B4-BE49-F238E27FC236}">
                <a16:creationId xmlns:a16="http://schemas.microsoft.com/office/drawing/2014/main" id="{061BD78D-142B-4F9D-B495-74C3002BCD17}"/>
              </a:ext>
            </a:extLst>
          </p:cNvPr>
          <p:cNvSpPr txBox="1">
            <a:spLocks noChangeArrowheads="1"/>
          </p:cNvSpPr>
          <p:nvPr/>
        </p:nvSpPr>
        <p:spPr bwMode="auto">
          <a:xfrm>
            <a:off x="2562225" y="3136900"/>
            <a:ext cx="550658"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_exit</a:t>
            </a:r>
          </a:p>
        </p:txBody>
      </p:sp>
      <p:sp>
        <p:nvSpPr>
          <p:cNvPr id="112684" name="Text Box 44">
            <a:extLst>
              <a:ext uri="{FF2B5EF4-FFF2-40B4-BE49-F238E27FC236}">
                <a16:creationId xmlns:a16="http://schemas.microsoft.com/office/drawing/2014/main" id="{AFC8BB14-25AE-49F4-817E-8C7D9E57BA69}"/>
              </a:ext>
            </a:extLst>
          </p:cNvPr>
          <p:cNvSpPr txBox="1">
            <a:spLocks noChangeArrowheads="1"/>
          </p:cNvSpPr>
          <p:nvPr/>
        </p:nvSpPr>
        <p:spPr bwMode="auto">
          <a:xfrm rot="-2100000">
            <a:off x="4645850" y="3950234"/>
            <a:ext cx="893700" cy="55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    exit</a:t>
            </a:r>
          </a:p>
          <a:p>
            <a:pPr eaLnBrk="1">
              <a:lnSpc>
                <a:spcPct val="97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  </a:t>
            </a:r>
            <a:r>
              <a:rPr lang="zh-CN" altLang="en-US" sz="1600">
                <a:solidFill>
                  <a:srgbClr val="000000"/>
                </a:solidFill>
                <a:latin typeface="Bitstream Vera Sans"/>
                <a:ea typeface="宋体" panose="02010600030101010101" pitchFamily="2" charset="-122"/>
              </a:rPr>
              <a:t>不返回 </a:t>
            </a:r>
          </a:p>
        </p:txBody>
      </p:sp>
      <p:sp>
        <p:nvSpPr>
          <p:cNvPr id="112685" name="Text Box 45">
            <a:extLst>
              <a:ext uri="{FF2B5EF4-FFF2-40B4-BE49-F238E27FC236}">
                <a16:creationId xmlns:a16="http://schemas.microsoft.com/office/drawing/2014/main" id="{DDC61F54-1FF6-4179-AB34-27B93807DACB}"/>
              </a:ext>
            </a:extLst>
          </p:cNvPr>
          <p:cNvSpPr txBox="1">
            <a:spLocks noChangeArrowheads="1"/>
          </p:cNvSpPr>
          <p:nvPr/>
        </p:nvSpPr>
        <p:spPr bwMode="auto">
          <a:xfrm rot="2160000">
            <a:off x="4646644" y="2380990"/>
            <a:ext cx="893700" cy="55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      exit</a:t>
            </a:r>
          </a:p>
          <a:p>
            <a:pPr eaLnBrk="1">
              <a:lnSpc>
                <a:spcPct val="97000"/>
              </a:lnSpc>
              <a:spcBef>
                <a:spcPct val="0"/>
              </a:spcBef>
              <a:buClr>
                <a:srgbClr val="000000"/>
              </a:buClr>
              <a:buFont typeface="Times New Roman" panose="02020603050405020304" pitchFamily="18" charset="0"/>
              <a:buNone/>
            </a:pPr>
            <a:r>
              <a:rPr lang="en-US" altLang="zh-CN" sz="1600">
                <a:solidFill>
                  <a:srgbClr val="000000"/>
                </a:solidFill>
                <a:latin typeface="Bitstream Vera Sans"/>
                <a:ea typeface="宋体" panose="02010600030101010101" pitchFamily="2" charset="-122"/>
              </a:rPr>
              <a:t>   </a:t>
            </a:r>
            <a:r>
              <a:rPr lang="zh-CN" altLang="en-US" sz="1600">
                <a:solidFill>
                  <a:srgbClr val="000000"/>
                </a:solidFill>
                <a:latin typeface="Bitstream Vera Sans"/>
                <a:ea typeface="宋体" panose="02010600030101010101" pitchFamily="2" charset="-122"/>
              </a:rPr>
              <a:t>不返回</a:t>
            </a:r>
          </a:p>
        </p:txBody>
      </p:sp>
      <p:sp>
        <p:nvSpPr>
          <p:cNvPr id="112686" name="Text Box 46">
            <a:extLst>
              <a:ext uri="{FF2B5EF4-FFF2-40B4-BE49-F238E27FC236}">
                <a16:creationId xmlns:a16="http://schemas.microsoft.com/office/drawing/2014/main" id="{21421CC7-3DBA-4E5D-8304-CA7696EEE2BF}"/>
              </a:ext>
            </a:extLst>
          </p:cNvPr>
          <p:cNvSpPr txBox="1">
            <a:spLocks noChangeArrowheads="1"/>
          </p:cNvSpPr>
          <p:nvPr/>
        </p:nvSpPr>
        <p:spPr bwMode="auto">
          <a:xfrm>
            <a:off x="4043222" y="2614614"/>
            <a:ext cx="376379" cy="367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rtl="1"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华文新魏" panose="02010800040101010101" pitchFamily="2" charset="-122"/>
                <a:ea typeface="宋体" panose="02010600030101010101" pitchFamily="2" charset="-122"/>
              </a:rPr>
              <a:t>call</a:t>
            </a:r>
          </a:p>
        </p:txBody>
      </p:sp>
      <p:sp>
        <p:nvSpPr>
          <p:cNvPr id="112687" name="Text Box 47">
            <a:extLst>
              <a:ext uri="{FF2B5EF4-FFF2-40B4-BE49-F238E27FC236}">
                <a16:creationId xmlns:a16="http://schemas.microsoft.com/office/drawing/2014/main" id="{FE8860E4-B4BA-45DA-9E88-1B31D70930E6}"/>
              </a:ext>
            </a:extLst>
          </p:cNvPr>
          <p:cNvSpPr txBox="1">
            <a:spLocks noChangeArrowheads="1"/>
          </p:cNvSpPr>
          <p:nvPr/>
        </p:nvSpPr>
        <p:spPr bwMode="auto">
          <a:xfrm>
            <a:off x="3325672" y="2549526"/>
            <a:ext cx="376379" cy="48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rtl="1" eaLnBrk="1">
              <a:lnSpc>
                <a:spcPct val="98000"/>
              </a:lnSpc>
              <a:spcBef>
                <a:spcPct val="0"/>
              </a:spcBef>
              <a:buClr>
                <a:srgbClr val="000000"/>
              </a:buClr>
              <a:buFont typeface="Times New Roman" panose="02020603050405020304" pitchFamily="18" charset="0"/>
              <a:buNone/>
            </a:pPr>
            <a:r>
              <a:rPr lang="zh-CN" altLang="en-US" sz="1600">
                <a:solidFill>
                  <a:srgbClr val="000000"/>
                </a:solidFill>
                <a:latin typeface="华文新魏" panose="02010800040101010101" pitchFamily="2" charset="-122"/>
                <a:ea typeface="宋体" panose="02010600030101010101" pitchFamily="2" charset="-122"/>
              </a:rPr>
              <a:t>返回</a:t>
            </a:r>
          </a:p>
        </p:txBody>
      </p:sp>
      <p:sp>
        <p:nvSpPr>
          <p:cNvPr id="112688" name="Text Box 48">
            <a:extLst>
              <a:ext uri="{FF2B5EF4-FFF2-40B4-BE49-F238E27FC236}">
                <a16:creationId xmlns:a16="http://schemas.microsoft.com/office/drawing/2014/main" id="{B206964C-E060-491B-9349-32AE7A8C24CD}"/>
              </a:ext>
            </a:extLst>
          </p:cNvPr>
          <p:cNvSpPr txBox="1">
            <a:spLocks noChangeArrowheads="1"/>
          </p:cNvSpPr>
          <p:nvPr/>
        </p:nvSpPr>
        <p:spPr bwMode="auto">
          <a:xfrm>
            <a:off x="3332022" y="3825876"/>
            <a:ext cx="376379" cy="48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66291" tIns="39153" rIns="66291" bIns="32982">
            <a:spAutoFit/>
          </a:bodyPr>
          <a:lstStyle>
            <a:lvl1pPr defTabSz="828675">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defTabSz="828675">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defTabSz="828675">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defTabSz="828675">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defTabSz="828675"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rtl="1" eaLnBrk="1">
              <a:lnSpc>
                <a:spcPct val="98000"/>
              </a:lnSpc>
              <a:spcBef>
                <a:spcPct val="0"/>
              </a:spcBef>
              <a:buClr>
                <a:srgbClr val="000000"/>
              </a:buClr>
              <a:buFont typeface="Times New Roman" panose="02020603050405020304" pitchFamily="18" charset="0"/>
              <a:buNone/>
            </a:pPr>
            <a:r>
              <a:rPr lang="zh-CN" altLang="en-US" sz="1600">
                <a:solidFill>
                  <a:srgbClr val="000000"/>
                </a:solidFill>
                <a:latin typeface="华文新魏" panose="02010800040101010101" pitchFamily="2" charset="-122"/>
                <a:ea typeface="宋体" panose="02010600030101010101" pitchFamily="2" charset="-122"/>
              </a:rPr>
              <a:t>返回</a:t>
            </a:r>
          </a:p>
        </p:txBody>
      </p:sp>
    </p:spTree>
    <p:extLst>
      <p:ext uri="{BB962C8B-B14F-4D97-AF65-F5344CB8AC3E}">
        <p14:creationId xmlns:p14="http://schemas.microsoft.com/office/powerpoint/2010/main" val="424638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6470C29A-93C3-42CD-B1B1-3725E99DF8BF}"/>
              </a:ext>
            </a:extLst>
          </p:cNvPr>
          <p:cNvSpPr>
            <a:spLocks noGrp="1" noChangeArrowheads="1"/>
          </p:cNvSpPr>
          <p:nvPr>
            <p:ph idx="1"/>
          </p:nvPr>
        </p:nvSpPr>
        <p:spPr/>
        <p:txBody>
          <a:bodyPr>
            <a:normAutofit/>
          </a:bodyPr>
          <a:lstStyle/>
          <a:p>
            <a:pPr marL="342900" lvl="1" indent="-342900">
              <a:spcBef>
                <a:spcPct val="20000"/>
              </a:spcBef>
              <a:buFont typeface="Wingdings" panose="05000000000000000000" pitchFamily="2" charset="2"/>
              <a:buChar char="n"/>
              <a:defRPr/>
            </a:pPr>
            <a:r>
              <a:rPr lang="zh-CN" altLang="en-US" dirty="0">
                <a:ea typeface="+mn-ea"/>
              </a:rPr>
              <a:t>头文件</a:t>
            </a:r>
            <a:r>
              <a:rPr lang="en-US" altLang="zh-CN" dirty="0" err="1">
                <a:ea typeface="+mn-ea"/>
              </a:rPr>
              <a:t>stdlib.h</a:t>
            </a:r>
            <a:r>
              <a:rPr lang="en-US" altLang="zh-CN" dirty="0">
                <a:ea typeface="+mn-ea"/>
              </a:rPr>
              <a:t> </a:t>
            </a:r>
            <a:r>
              <a:rPr lang="zh-CN" altLang="en-US" dirty="0">
                <a:ea typeface="+mn-ea"/>
              </a:rPr>
              <a:t>，函数定义：</a:t>
            </a:r>
            <a:r>
              <a:rPr lang="en-US" altLang="zh-CN" dirty="0">
                <a:ea typeface="+mn-ea"/>
              </a:rPr>
              <a:t>void  exit( </a:t>
            </a:r>
            <a:r>
              <a:rPr lang="en-US" altLang="zh-CN" dirty="0" err="1">
                <a:ea typeface="+mn-ea"/>
              </a:rPr>
              <a:t>int</a:t>
            </a:r>
            <a:r>
              <a:rPr lang="en-US" altLang="zh-CN" dirty="0">
                <a:ea typeface="+mn-ea"/>
              </a:rPr>
              <a:t>  status )</a:t>
            </a:r>
          </a:p>
          <a:p>
            <a:pPr marL="342900" lvl="1" indent="-342900">
              <a:spcBef>
                <a:spcPct val="20000"/>
              </a:spcBef>
              <a:buFont typeface="Wingdings" panose="05000000000000000000" pitchFamily="2" charset="2"/>
              <a:buChar char="n"/>
              <a:defRPr/>
            </a:pPr>
            <a:r>
              <a:rPr lang="zh-CN" altLang="en-US" dirty="0">
                <a:ea typeface="+mn-ea"/>
              </a:rPr>
              <a:t>头文件</a:t>
            </a:r>
            <a:r>
              <a:rPr lang="en-US" altLang="zh-CN" dirty="0" err="1">
                <a:ea typeface="+mn-ea"/>
              </a:rPr>
              <a:t>unistd.h</a:t>
            </a:r>
            <a:r>
              <a:rPr lang="zh-CN" altLang="en-US" dirty="0">
                <a:ea typeface="+mn-ea"/>
              </a:rPr>
              <a:t>，函数定义：</a:t>
            </a:r>
            <a:r>
              <a:rPr lang="en-US" altLang="zh-CN" dirty="0">
                <a:ea typeface="+mn-ea"/>
              </a:rPr>
              <a:t>void  _exit (</a:t>
            </a:r>
            <a:r>
              <a:rPr lang="en-US" altLang="zh-CN" dirty="0" err="1">
                <a:ea typeface="+mn-ea"/>
              </a:rPr>
              <a:t>int</a:t>
            </a:r>
            <a:r>
              <a:rPr lang="en-US" altLang="zh-CN" dirty="0">
                <a:ea typeface="+mn-ea"/>
              </a:rPr>
              <a:t>  status </a:t>
            </a:r>
            <a:r>
              <a:rPr lang="zh-CN" altLang="en-US" dirty="0">
                <a:ea typeface="+mn-ea"/>
              </a:rPr>
              <a:t>）</a:t>
            </a:r>
            <a:endParaRPr lang="en-US" altLang="zh-CN" dirty="0">
              <a:ea typeface="+mn-ea"/>
            </a:endParaRPr>
          </a:p>
          <a:p>
            <a:pPr marL="342900" lvl="1" indent="-342900">
              <a:spcBef>
                <a:spcPct val="20000"/>
              </a:spcBef>
              <a:buFont typeface="Wingdings" panose="05000000000000000000" pitchFamily="2" charset="2"/>
              <a:buChar char="n"/>
              <a:defRPr/>
            </a:pPr>
            <a:r>
              <a:rPr lang="zh-CN" altLang="en-US" dirty="0">
                <a:ea typeface="+mn-ea"/>
              </a:rPr>
              <a:t>调用这两个函数均会正常地终止一个进程</a:t>
            </a:r>
            <a:endParaRPr lang="en-US" altLang="zh-CN" dirty="0">
              <a:ea typeface="+mn-ea"/>
            </a:endParaRPr>
          </a:p>
          <a:p>
            <a:pPr marL="342900" lvl="1" indent="-342900">
              <a:spcBef>
                <a:spcPct val="20000"/>
              </a:spcBef>
              <a:buFont typeface="Wingdings" panose="05000000000000000000" pitchFamily="2" charset="2"/>
              <a:buChar char="n"/>
              <a:defRPr/>
            </a:pPr>
            <a:r>
              <a:rPr lang="zh-CN" altLang="en-US" dirty="0">
                <a:ea typeface="+mn-ea"/>
              </a:rPr>
              <a:t>调用</a:t>
            </a:r>
            <a:r>
              <a:rPr lang="en-US" altLang="zh-CN" dirty="0">
                <a:ea typeface="+mn-ea"/>
              </a:rPr>
              <a:t>_exit </a:t>
            </a:r>
            <a:r>
              <a:rPr lang="zh-CN" altLang="en-US" dirty="0">
                <a:ea typeface="+mn-ea"/>
              </a:rPr>
              <a:t>函数将会立即返回内核</a:t>
            </a:r>
            <a:endParaRPr lang="en-US" altLang="zh-CN" dirty="0">
              <a:ea typeface="+mn-ea"/>
            </a:endParaRPr>
          </a:p>
          <a:p>
            <a:pPr marL="342900" lvl="1" indent="-342900">
              <a:spcBef>
                <a:spcPct val="20000"/>
              </a:spcBef>
              <a:buFont typeface="Wingdings" panose="05000000000000000000" pitchFamily="2" charset="2"/>
              <a:buChar char="n"/>
              <a:defRPr/>
            </a:pPr>
            <a:r>
              <a:rPr lang="zh-CN" altLang="en-US" dirty="0">
                <a:ea typeface="+mn-ea"/>
              </a:rPr>
              <a:t>调用</a:t>
            </a:r>
            <a:r>
              <a:rPr lang="en-US" altLang="zh-CN" dirty="0">
                <a:ea typeface="+mn-ea"/>
              </a:rPr>
              <a:t>exit </a:t>
            </a:r>
            <a:r>
              <a:rPr lang="zh-CN" altLang="en-US" dirty="0">
                <a:ea typeface="+mn-ea"/>
              </a:rPr>
              <a:t>函数</a:t>
            </a:r>
            <a:r>
              <a:rPr lang="en-US" altLang="zh-CN" dirty="0">
                <a:ea typeface="+mn-ea"/>
              </a:rPr>
              <a:t>:</a:t>
            </a:r>
          </a:p>
          <a:p>
            <a:pPr marL="742950" lvl="2" indent="-342900">
              <a:buFont typeface="Wingdings" panose="05000000000000000000" pitchFamily="2" charset="2"/>
              <a:buChar char="n"/>
              <a:defRPr/>
            </a:pPr>
            <a:r>
              <a:rPr lang="zh-CN" altLang="en-US" dirty="0">
                <a:ea typeface="+mn-ea"/>
              </a:rPr>
              <a:t>执行一些预先注册的终止处理函数</a:t>
            </a:r>
            <a:endParaRPr lang="en-US" altLang="zh-CN" dirty="0">
              <a:ea typeface="+mn-ea"/>
            </a:endParaRPr>
          </a:p>
          <a:p>
            <a:pPr marL="742950" lvl="2" indent="-342900">
              <a:buFont typeface="Wingdings" panose="05000000000000000000" pitchFamily="2" charset="2"/>
              <a:buChar char="n"/>
              <a:defRPr/>
            </a:pPr>
            <a:r>
              <a:rPr lang="zh-CN" altLang="en-US" dirty="0">
                <a:ea typeface="+mn-ea"/>
              </a:rPr>
              <a:t>执行文件</a:t>
            </a:r>
            <a:r>
              <a:rPr lang="en-US" altLang="zh-CN" dirty="0">
                <a:ea typeface="+mn-ea"/>
              </a:rPr>
              <a:t>I/O</a:t>
            </a:r>
            <a:r>
              <a:rPr lang="zh-CN" altLang="en-US" dirty="0">
                <a:ea typeface="+mn-ea"/>
              </a:rPr>
              <a:t>操作的善后工作，使得所有缓冲的输出数据被更新到相应的设备</a:t>
            </a:r>
            <a:endParaRPr lang="en-US" altLang="zh-CN" dirty="0">
              <a:ea typeface="+mn-ea"/>
            </a:endParaRPr>
          </a:p>
          <a:p>
            <a:pPr marL="742950" lvl="2" indent="-342900">
              <a:buFont typeface="Wingdings" panose="05000000000000000000" pitchFamily="2" charset="2"/>
              <a:buChar char="n"/>
              <a:defRPr/>
            </a:pPr>
            <a:r>
              <a:rPr lang="zh-CN" altLang="en-US" dirty="0">
                <a:ea typeface="+mn-ea"/>
              </a:rPr>
              <a:t>返回内核</a:t>
            </a:r>
          </a:p>
        </p:txBody>
      </p:sp>
      <p:sp>
        <p:nvSpPr>
          <p:cNvPr id="15362" name="Rectangle 2">
            <a:extLst>
              <a:ext uri="{FF2B5EF4-FFF2-40B4-BE49-F238E27FC236}">
                <a16:creationId xmlns:a16="http://schemas.microsoft.com/office/drawing/2014/main" id="{19C5BCBC-6BA6-4702-99E6-77498C575CFC}"/>
              </a:ext>
            </a:extLst>
          </p:cNvPr>
          <p:cNvSpPr>
            <a:spLocks noGrp="1" noChangeArrowheads="1"/>
          </p:cNvSpPr>
          <p:nvPr>
            <p:ph type="title"/>
          </p:nvPr>
        </p:nvSpPr>
        <p:spPr/>
        <p:txBody>
          <a:bodyPr/>
          <a:lstStyle/>
          <a:p>
            <a:pPr eaLnBrk="1" hangingPunct="1">
              <a:defRPr/>
            </a:pPr>
            <a:r>
              <a:rPr lang="zh-CN" altLang="en-US" dirty="0"/>
              <a:t>终止进程函数</a:t>
            </a:r>
          </a:p>
        </p:txBody>
      </p:sp>
    </p:spTree>
    <p:extLst>
      <p:ext uri="{BB962C8B-B14F-4D97-AF65-F5344CB8AC3E}">
        <p14:creationId xmlns:p14="http://schemas.microsoft.com/office/powerpoint/2010/main" val="30618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defRPr/>
            </a:pPr>
            <a:r>
              <a:rPr lang="en-US" altLang="zh-CN" dirty="0"/>
              <a:t>1.4 Linux</a:t>
            </a:r>
            <a:r>
              <a:rPr lang="zh-CN" altLang="en-US" dirty="0"/>
              <a:t>与其他操作系统之间的对比</a:t>
            </a:r>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p:txBody>
          <a:bodyPr/>
          <a:lstStyle/>
          <a:p>
            <a:pPr marL="0" indent="0">
              <a:buNone/>
            </a:pPr>
            <a:r>
              <a:rPr lang="zh-CN" altLang="en-US" sz="2800" dirty="0"/>
              <a:t>（</a:t>
            </a:r>
            <a:r>
              <a:rPr lang="en-US" altLang="zh-CN" sz="2800" dirty="0"/>
              <a:t>1</a:t>
            </a:r>
            <a:r>
              <a:rPr lang="zh-CN" altLang="en-US" sz="2800" dirty="0"/>
              <a:t>）从发展背景角度看</a:t>
            </a:r>
            <a:endParaRPr lang="en-US" altLang="zh-CN" sz="2800" dirty="0"/>
          </a:p>
          <a:p>
            <a:r>
              <a:rPr lang="en-US" altLang="zh-CN" sz="2800" b="0" kern="100" dirty="0">
                <a:solidFill>
                  <a:srgbClr val="000000"/>
                </a:solidFill>
                <a:cs typeface="Times New Roman" panose="02020603050405020304" pitchFamily="18" charset="0"/>
              </a:rPr>
              <a:t>Linux</a:t>
            </a:r>
            <a:r>
              <a:rPr lang="zh-CN" altLang="en-US" sz="2800" b="0" kern="100" dirty="0">
                <a:solidFill>
                  <a:srgbClr val="000000"/>
                </a:solidFill>
                <a:cs typeface="Times New Roman" panose="02020603050405020304" pitchFamily="18" charset="0"/>
              </a:rPr>
              <a:t>是从一个比较成熟的操作系统发展而来的，而其他操作系统，如</a:t>
            </a:r>
            <a:r>
              <a:rPr lang="en-US" altLang="zh-CN" sz="2800" b="0" kern="100" dirty="0">
                <a:solidFill>
                  <a:srgbClr val="000000"/>
                </a:solidFill>
                <a:cs typeface="Times New Roman" panose="02020603050405020304" pitchFamily="18" charset="0"/>
              </a:rPr>
              <a:t>Windows NT</a:t>
            </a:r>
            <a:r>
              <a:rPr lang="zh-CN" altLang="en-US" sz="2800" b="0" kern="100" dirty="0">
                <a:solidFill>
                  <a:srgbClr val="000000"/>
                </a:solidFill>
                <a:cs typeface="Times New Roman" panose="02020603050405020304" pitchFamily="18" charset="0"/>
              </a:rPr>
              <a:t>等，都是自成体系，无对应的相依托的操作系统。</a:t>
            </a:r>
            <a:endParaRPr lang="en-US" altLang="zh-CN" sz="2800" b="0" kern="100" dirty="0">
              <a:solidFill>
                <a:srgbClr val="000000"/>
              </a:solidFill>
              <a:cs typeface="Times New Roman" panose="02020603050405020304" pitchFamily="18" charset="0"/>
            </a:endParaRPr>
          </a:p>
          <a:p>
            <a:pPr marL="0" indent="0">
              <a:buNone/>
            </a:pPr>
            <a:r>
              <a:rPr lang="zh-CN" altLang="en-US" sz="2800" kern="100" dirty="0">
                <a:solidFill>
                  <a:srgbClr val="000000"/>
                </a:solidFill>
                <a:cs typeface="Times New Roman" panose="02020603050405020304" pitchFamily="18" charset="0"/>
              </a:rPr>
              <a:t>（</a:t>
            </a:r>
            <a:r>
              <a:rPr lang="en-US" altLang="zh-CN" sz="2800" kern="100" dirty="0">
                <a:solidFill>
                  <a:srgbClr val="000000"/>
                </a:solidFill>
                <a:cs typeface="Times New Roman" panose="02020603050405020304" pitchFamily="18" charset="0"/>
              </a:rPr>
              <a:t>2</a:t>
            </a:r>
            <a:r>
              <a:rPr lang="zh-CN" altLang="en-US" sz="2800" kern="100" dirty="0">
                <a:solidFill>
                  <a:srgbClr val="000000"/>
                </a:solidFill>
                <a:cs typeface="Times New Roman" panose="02020603050405020304" pitchFamily="18" charset="0"/>
              </a:rPr>
              <a:t>）</a:t>
            </a:r>
            <a:r>
              <a:rPr lang="zh-CN" altLang="en-US" sz="2800" dirty="0"/>
              <a:t>从使用费用角度看</a:t>
            </a:r>
            <a:endParaRPr lang="en-US" altLang="zh-CN" sz="2800" dirty="0"/>
          </a:p>
          <a:p>
            <a:r>
              <a:rPr lang="en-US" altLang="zh-CN" sz="2800" b="0" kern="100" dirty="0">
                <a:solidFill>
                  <a:srgbClr val="000000"/>
                </a:solidFill>
                <a:cs typeface="Times New Roman" panose="02020603050405020304" pitchFamily="18" charset="0"/>
              </a:rPr>
              <a:t>Linux</a:t>
            </a:r>
            <a:r>
              <a:rPr lang="zh-CN" altLang="en-US" sz="2800" b="0" kern="100" dirty="0">
                <a:solidFill>
                  <a:srgbClr val="000000"/>
                </a:solidFill>
                <a:cs typeface="Times New Roman" panose="02020603050405020304" pitchFamily="18" charset="0"/>
              </a:rPr>
              <a:t>是一种开放、免费的操作系统，而其他操作系统是封闭的，有偿使用的操作系统。</a:t>
            </a:r>
          </a:p>
        </p:txBody>
      </p:sp>
    </p:spTree>
    <p:custDataLst>
      <p:tags r:id="rId1"/>
    </p:custDataLst>
    <p:extLst>
      <p:ext uri="{BB962C8B-B14F-4D97-AF65-F5344CB8AC3E}">
        <p14:creationId xmlns:p14="http://schemas.microsoft.com/office/powerpoint/2010/main" val="147127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E40D720F-C80D-474C-8574-68E682E1B3F9}"/>
              </a:ext>
            </a:extLst>
          </p:cNvPr>
          <p:cNvSpPr>
            <a:spLocks noGrp="1" noChangeArrowheads="1"/>
          </p:cNvSpPr>
          <p:nvPr>
            <p:ph idx="1"/>
          </p:nvPr>
        </p:nvSpPr>
        <p:spPr>
          <a:xfrm>
            <a:off x="2236178" y="1311572"/>
            <a:ext cx="8077986" cy="4093428"/>
          </a:xfrm>
        </p:spPr>
        <p:txBody>
          <a:bodyPr>
            <a:spAutoFit/>
          </a:bodyPr>
          <a:lstStyle/>
          <a:p>
            <a:pPr marL="42863">
              <a:spcBef>
                <a:spcPct val="0"/>
              </a:spcBef>
              <a:defRPr/>
            </a:pPr>
            <a:r>
              <a:rPr lang="zh-CN" altLang="en-US" dirty="0">
                <a:solidFill>
                  <a:srgbClr val="000000"/>
                </a:solidFill>
                <a:latin typeface="+mj-ea"/>
                <a:ea typeface="+mj-ea"/>
              </a:rPr>
              <a:t>主动获取</a:t>
            </a:r>
            <a:endParaRPr lang="en-US" altLang="zh-CN" dirty="0">
              <a:solidFill>
                <a:srgbClr val="000000"/>
              </a:solidFill>
              <a:latin typeface="+mj-ea"/>
              <a:ea typeface="+mj-ea"/>
            </a:endParaRPr>
          </a:p>
          <a:p>
            <a:pPr marL="442913" lvl="1">
              <a:spcBef>
                <a:spcPct val="0"/>
              </a:spcBef>
              <a:defRPr/>
            </a:pPr>
            <a:r>
              <a:rPr lang="zh-CN" altLang="en-US" b="0" dirty="0">
                <a:solidFill>
                  <a:srgbClr val="000000"/>
                </a:solidFill>
                <a:latin typeface="+mj-ea"/>
                <a:ea typeface="+mj-ea"/>
              </a:rPr>
              <a:t>调用</a:t>
            </a:r>
            <a:r>
              <a:rPr lang="en-US" altLang="zh-CN" b="0" dirty="0">
                <a:solidFill>
                  <a:srgbClr val="000000"/>
                </a:solidFill>
                <a:latin typeface="+mj-ea"/>
                <a:ea typeface="+mj-ea"/>
              </a:rPr>
              <a:t>wait</a:t>
            </a:r>
            <a:r>
              <a:rPr lang="zh-CN" altLang="en-US" b="0" dirty="0">
                <a:solidFill>
                  <a:srgbClr val="000000"/>
                </a:solidFill>
                <a:latin typeface="+mj-ea"/>
                <a:ea typeface="+mj-ea"/>
              </a:rPr>
              <a:t>或</a:t>
            </a:r>
            <a:r>
              <a:rPr lang="en-US" altLang="zh-CN" b="0" dirty="0" err="1">
                <a:solidFill>
                  <a:srgbClr val="000000"/>
                </a:solidFill>
                <a:latin typeface="+mj-ea"/>
                <a:ea typeface="+mj-ea"/>
              </a:rPr>
              <a:t>waitpid</a:t>
            </a:r>
            <a:r>
              <a:rPr lang="zh-CN" altLang="en-US" b="0" dirty="0">
                <a:solidFill>
                  <a:srgbClr val="000000"/>
                </a:solidFill>
                <a:latin typeface="+mj-ea"/>
                <a:ea typeface="+mj-ea"/>
              </a:rPr>
              <a:t>函数等待子进程状态信息改变，并获取其状态信息</a:t>
            </a:r>
          </a:p>
          <a:p>
            <a:pPr marL="42863">
              <a:spcBef>
                <a:spcPct val="0"/>
              </a:spcBef>
              <a:defRPr/>
            </a:pPr>
            <a:r>
              <a:rPr lang="zh-CN" altLang="en-US" dirty="0">
                <a:solidFill>
                  <a:srgbClr val="000000"/>
                </a:solidFill>
                <a:latin typeface="+mj-ea"/>
                <a:ea typeface="+mj-ea"/>
              </a:rPr>
              <a:t>异步通知</a:t>
            </a:r>
            <a:endParaRPr lang="en-US" altLang="zh-CN" dirty="0">
              <a:solidFill>
                <a:srgbClr val="000000"/>
              </a:solidFill>
              <a:latin typeface="+mj-ea"/>
              <a:ea typeface="+mj-ea"/>
            </a:endParaRPr>
          </a:p>
          <a:p>
            <a:pPr marL="442913" lvl="1">
              <a:spcBef>
                <a:spcPct val="0"/>
              </a:spcBef>
              <a:defRPr/>
            </a:pPr>
            <a:r>
              <a:rPr lang="zh-CN" altLang="en-US" b="0" dirty="0">
                <a:solidFill>
                  <a:srgbClr val="000000"/>
                </a:solidFill>
                <a:latin typeface="+mj-ea"/>
                <a:ea typeface="+mj-ea"/>
              </a:rPr>
              <a:t>当一个进程发生特定的状态变化（进程终止、暂停以及恢复）时，内核向其父进程发送</a:t>
            </a:r>
            <a:r>
              <a:rPr lang="en-US" altLang="zh-CN" b="0" dirty="0">
                <a:solidFill>
                  <a:srgbClr val="000000"/>
                </a:solidFill>
                <a:latin typeface="+mj-ea"/>
                <a:ea typeface="+mj-ea"/>
              </a:rPr>
              <a:t>SIGCHLD</a:t>
            </a:r>
            <a:r>
              <a:rPr lang="zh-CN" altLang="en-US" b="0" dirty="0">
                <a:solidFill>
                  <a:srgbClr val="000000"/>
                </a:solidFill>
                <a:latin typeface="+mj-ea"/>
                <a:ea typeface="+mj-ea"/>
              </a:rPr>
              <a:t>信号</a:t>
            </a:r>
          </a:p>
          <a:p>
            <a:pPr marL="442913" lvl="1">
              <a:spcBef>
                <a:spcPct val="0"/>
              </a:spcBef>
              <a:defRPr/>
            </a:pPr>
            <a:r>
              <a:rPr lang="zh-CN" altLang="en-US" b="0" dirty="0">
                <a:solidFill>
                  <a:srgbClr val="000000"/>
                </a:solidFill>
                <a:latin typeface="+mj-ea"/>
                <a:ea typeface="+mj-ea"/>
              </a:rPr>
              <a:t>父进程可以选择忽略该信号，也可以对信号进行处理（默认处理方式为忽略该信号）</a:t>
            </a:r>
            <a:endParaRPr lang="en-US" altLang="zh-CN" b="0" dirty="0">
              <a:solidFill>
                <a:srgbClr val="000000"/>
              </a:solidFill>
              <a:latin typeface="+mj-ea"/>
              <a:ea typeface="+mj-ea"/>
            </a:endParaRPr>
          </a:p>
        </p:txBody>
      </p:sp>
      <p:sp>
        <p:nvSpPr>
          <p:cNvPr id="3" name="标题 2">
            <a:extLst>
              <a:ext uri="{FF2B5EF4-FFF2-40B4-BE49-F238E27FC236}">
                <a16:creationId xmlns:a16="http://schemas.microsoft.com/office/drawing/2014/main" id="{AA68372A-4743-4685-921E-D458C1B44ED7}"/>
              </a:ext>
            </a:extLst>
          </p:cNvPr>
          <p:cNvSpPr>
            <a:spLocks noGrp="1"/>
          </p:cNvSpPr>
          <p:nvPr>
            <p:ph type="title"/>
          </p:nvPr>
        </p:nvSpPr>
        <p:spPr/>
        <p:txBody>
          <a:bodyPr/>
          <a:lstStyle/>
          <a:p>
            <a:pPr>
              <a:defRPr/>
            </a:pPr>
            <a:r>
              <a:rPr lang="zh-CN" altLang="en-US" dirty="0"/>
              <a:t>获知子进程状态改变</a:t>
            </a:r>
          </a:p>
        </p:txBody>
      </p:sp>
    </p:spTree>
    <p:extLst>
      <p:ext uri="{BB962C8B-B14F-4D97-AF65-F5344CB8AC3E}">
        <p14:creationId xmlns:p14="http://schemas.microsoft.com/office/powerpoint/2010/main" val="215420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2">
                                            <p:txEl>
                                              <p:pRg st="1" end="1"/>
                                            </p:txEl>
                                          </p:spTgt>
                                        </p:tgtEl>
                                        <p:attrNameLst>
                                          <p:attrName>style.visibility</p:attrName>
                                        </p:attrNameLst>
                                      </p:cBhvr>
                                      <p:to>
                                        <p:strVal val="visible"/>
                                      </p:to>
                                    </p:set>
                                    <p:animEffect transition="in" filter="fade">
                                      <p:cBhvr>
                                        <p:cTn id="10" dur="500"/>
                                        <p:tgtEl>
                                          <p:spTgt spid="1024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242">
                                            <p:txEl>
                                              <p:pRg st="2" end="2"/>
                                            </p:txEl>
                                          </p:spTgt>
                                        </p:tgtEl>
                                        <p:attrNameLst>
                                          <p:attrName>style.visibility</p:attrName>
                                        </p:attrNameLst>
                                      </p:cBhvr>
                                      <p:to>
                                        <p:strVal val="visible"/>
                                      </p:to>
                                    </p:set>
                                    <p:animEffect transition="in" filter="fade">
                                      <p:cBhvr>
                                        <p:cTn id="15" dur="500"/>
                                        <p:tgtEl>
                                          <p:spTgt spid="1024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242">
                                            <p:txEl>
                                              <p:pRg st="3" end="3"/>
                                            </p:txEl>
                                          </p:spTgt>
                                        </p:tgtEl>
                                        <p:attrNameLst>
                                          <p:attrName>style.visibility</p:attrName>
                                        </p:attrNameLst>
                                      </p:cBhvr>
                                      <p:to>
                                        <p:strVal val="visible"/>
                                      </p:to>
                                    </p:set>
                                    <p:animEffect transition="in" filter="fade">
                                      <p:cBhvr>
                                        <p:cTn id="18" dur="500"/>
                                        <p:tgtEl>
                                          <p:spTgt spid="1024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242">
                                            <p:txEl>
                                              <p:pRg st="4" end="4"/>
                                            </p:txEl>
                                          </p:spTgt>
                                        </p:tgtEl>
                                        <p:attrNameLst>
                                          <p:attrName>style.visibility</p:attrName>
                                        </p:attrNameLst>
                                      </p:cBhvr>
                                      <p:to>
                                        <p:strVal val="visible"/>
                                      </p:to>
                                    </p:set>
                                    <p:animEffect transition="in" filter="fade">
                                      <p:cBhvr>
                                        <p:cTn id="21" dur="500"/>
                                        <p:tgtEl>
                                          <p:spTgt spid="102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a:extLst>
              <a:ext uri="{FF2B5EF4-FFF2-40B4-BE49-F238E27FC236}">
                <a16:creationId xmlns:a16="http://schemas.microsoft.com/office/drawing/2014/main" id="{E6D4CBDB-99D7-4B30-B747-774DE168104D}"/>
              </a:ext>
            </a:extLst>
          </p:cNvPr>
          <p:cNvSpPr>
            <a:spLocks noGrp="1" noChangeArrowheads="1"/>
          </p:cNvSpPr>
          <p:nvPr>
            <p:ph idx="1"/>
          </p:nvPr>
        </p:nvSpPr>
        <p:spPr>
          <a:xfrm>
            <a:off x="2236178" y="1311572"/>
            <a:ext cx="8077986" cy="3995966"/>
          </a:xfrm>
        </p:spPr>
        <p:txBody>
          <a:bodyPr>
            <a:spAutoFit/>
          </a:bodyPr>
          <a:lstStyle/>
          <a:p>
            <a:pPr marL="42863">
              <a:spcBef>
                <a:spcPct val="0"/>
              </a:spcBef>
              <a:defRPr/>
            </a:pPr>
            <a:r>
              <a:rPr lang="zh-CN" altLang="en-US" kern="1200" dirty="0">
                <a:solidFill>
                  <a:srgbClr val="000000"/>
                </a:solidFill>
                <a:latin typeface="+mj-ea"/>
                <a:ea typeface="+mj-ea"/>
              </a:rPr>
              <a:t>进程在退出之前会释放进程用户空间的所有资源，但</a:t>
            </a:r>
            <a:r>
              <a:rPr lang="en-US" altLang="zh-CN" kern="1200" dirty="0">
                <a:solidFill>
                  <a:srgbClr val="000000"/>
                </a:solidFill>
                <a:latin typeface="+mj-ea"/>
                <a:ea typeface="+mj-ea"/>
              </a:rPr>
              <a:t>PCB</a:t>
            </a:r>
            <a:r>
              <a:rPr lang="zh-CN" altLang="en-US" kern="1200" dirty="0">
                <a:solidFill>
                  <a:srgbClr val="000000"/>
                </a:solidFill>
                <a:latin typeface="+mj-ea"/>
                <a:ea typeface="+mj-ea"/>
              </a:rPr>
              <a:t>等内核空间资源不会被释放</a:t>
            </a:r>
            <a:endParaRPr lang="en-US" altLang="zh-CN" kern="1200" dirty="0">
              <a:solidFill>
                <a:srgbClr val="000000"/>
              </a:solidFill>
              <a:latin typeface="+mj-ea"/>
              <a:ea typeface="+mj-ea"/>
            </a:endParaRPr>
          </a:p>
          <a:p>
            <a:pPr lvl="2">
              <a:defRPr/>
            </a:pPr>
            <a:r>
              <a:rPr lang="en-US" altLang="zh-CN" b="0" dirty="0" err="1">
                <a:latin typeface="+mj-ea"/>
                <a:ea typeface="+mj-ea"/>
              </a:rPr>
              <a:t>当父进程调用wait</a:t>
            </a:r>
            <a:r>
              <a:rPr lang="zh-CN" altLang="en-US" b="0" dirty="0">
                <a:latin typeface="+mj-ea"/>
                <a:ea typeface="+mj-ea"/>
              </a:rPr>
              <a:t>或</a:t>
            </a:r>
            <a:r>
              <a:rPr lang="en-US" altLang="zh-CN" b="0" dirty="0" err="1">
                <a:latin typeface="+mj-ea"/>
                <a:ea typeface="+mj-ea"/>
              </a:rPr>
              <a:t>waitpid函数后，内核将</a:t>
            </a:r>
            <a:r>
              <a:rPr lang="zh-CN" altLang="en-US" b="0" dirty="0">
                <a:latin typeface="+mj-ea"/>
                <a:ea typeface="+mj-ea"/>
              </a:rPr>
              <a:t>根据情况</a:t>
            </a:r>
            <a:r>
              <a:rPr lang="en-US" altLang="zh-CN" b="0" dirty="0" err="1">
                <a:latin typeface="+mj-ea"/>
                <a:ea typeface="+mj-ea"/>
              </a:rPr>
              <a:t>关闭</a:t>
            </a:r>
            <a:r>
              <a:rPr lang="zh-CN" altLang="en-US" b="0" dirty="0">
                <a:latin typeface="+mj-ea"/>
                <a:ea typeface="+mj-ea"/>
              </a:rPr>
              <a:t>该子进程</a:t>
            </a:r>
            <a:r>
              <a:rPr lang="en-US" altLang="zh-CN" b="0" dirty="0" err="1">
                <a:latin typeface="+mj-ea"/>
                <a:ea typeface="+mj-ea"/>
              </a:rPr>
              <a:t>打开的所有文件</a:t>
            </a:r>
            <a:r>
              <a:rPr lang="zh-CN" altLang="en-US" b="0" dirty="0">
                <a:latin typeface="+mj-ea"/>
                <a:ea typeface="+mj-ea"/>
              </a:rPr>
              <a:t>，释放</a:t>
            </a:r>
            <a:r>
              <a:rPr lang="en-US" altLang="zh-CN" b="0" dirty="0">
                <a:latin typeface="+mj-ea"/>
                <a:ea typeface="+mj-ea"/>
              </a:rPr>
              <a:t>PCB</a:t>
            </a:r>
            <a:r>
              <a:rPr lang="zh-CN" altLang="en-US" b="0" dirty="0">
                <a:latin typeface="+mj-ea"/>
                <a:ea typeface="+mj-ea"/>
              </a:rPr>
              <a:t>（释放内核空间资源）</a:t>
            </a:r>
            <a:endParaRPr lang="en-US" altLang="zh-CN" b="0" dirty="0">
              <a:latin typeface="+mj-ea"/>
              <a:ea typeface="+mj-ea"/>
            </a:endParaRPr>
          </a:p>
          <a:p>
            <a:pPr>
              <a:defRPr/>
            </a:pPr>
            <a:r>
              <a:rPr lang="zh-CN" altLang="en-US" dirty="0">
                <a:latin typeface="+mj-ea"/>
                <a:ea typeface="+mj-ea"/>
              </a:rPr>
              <a:t>子进程先于父进程终止，</a:t>
            </a:r>
            <a:r>
              <a:rPr lang="en-US" altLang="zh-CN" dirty="0" err="1">
                <a:latin typeface="+mj-ea"/>
                <a:ea typeface="+mj-ea"/>
              </a:rPr>
              <a:t>但父进程尚未对其调用wait</a:t>
            </a:r>
            <a:r>
              <a:rPr lang="zh-CN" altLang="en-US" dirty="0">
                <a:latin typeface="+mj-ea"/>
                <a:ea typeface="+mj-ea"/>
              </a:rPr>
              <a:t>或</a:t>
            </a:r>
            <a:r>
              <a:rPr lang="en-US" altLang="zh-CN" dirty="0" err="1">
                <a:latin typeface="+mj-ea"/>
                <a:ea typeface="+mj-ea"/>
              </a:rPr>
              <a:t>waitpid函数的</a:t>
            </a:r>
            <a:r>
              <a:rPr lang="zh-CN" altLang="en-US" dirty="0">
                <a:latin typeface="+mj-ea"/>
                <a:ea typeface="+mj-ea"/>
              </a:rPr>
              <a:t>子</a:t>
            </a:r>
            <a:r>
              <a:rPr lang="en-US" altLang="zh-CN" dirty="0" err="1">
                <a:latin typeface="+mj-ea"/>
                <a:ea typeface="+mj-ea"/>
              </a:rPr>
              <a:t>进程</a:t>
            </a:r>
            <a:r>
              <a:rPr lang="zh-CN" altLang="en-US" dirty="0">
                <a:latin typeface="+mj-ea"/>
                <a:ea typeface="+mj-ea"/>
              </a:rPr>
              <a:t>（</a:t>
            </a:r>
            <a:r>
              <a:rPr lang="en-US" altLang="zh-CN" dirty="0">
                <a:latin typeface="+mj-ea"/>
                <a:ea typeface="+mj-ea"/>
              </a:rPr>
              <a:t>TASK_ZOMBIE</a:t>
            </a:r>
            <a:r>
              <a:rPr lang="zh-CN" altLang="en-US" dirty="0">
                <a:latin typeface="+mj-ea"/>
                <a:ea typeface="+mj-ea"/>
              </a:rPr>
              <a:t>状态）</a:t>
            </a:r>
            <a:r>
              <a:rPr lang="en-US" altLang="zh-CN" dirty="0">
                <a:latin typeface="+mj-ea"/>
                <a:ea typeface="+mj-ea"/>
              </a:rPr>
              <a:t>，</a:t>
            </a:r>
            <a:r>
              <a:rPr lang="en-US" altLang="zh-CN" dirty="0" err="1">
                <a:latin typeface="+mj-ea"/>
                <a:ea typeface="+mj-ea"/>
              </a:rPr>
              <a:t>称为僵尸进程</a:t>
            </a:r>
            <a:endParaRPr lang="en-US" altLang="zh-CN" dirty="0">
              <a:latin typeface="+mj-ea"/>
              <a:ea typeface="+mj-ea"/>
            </a:endParaRPr>
          </a:p>
        </p:txBody>
      </p:sp>
      <p:sp>
        <p:nvSpPr>
          <p:cNvPr id="3" name="标题 2">
            <a:extLst>
              <a:ext uri="{FF2B5EF4-FFF2-40B4-BE49-F238E27FC236}">
                <a16:creationId xmlns:a16="http://schemas.microsoft.com/office/drawing/2014/main" id="{58FCD4DF-7D70-43C2-956A-E93D805EA4FC}"/>
              </a:ext>
            </a:extLst>
          </p:cNvPr>
          <p:cNvSpPr>
            <a:spLocks noGrp="1"/>
          </p:cNvSpPr>
          <p:nvPr>
            <p:ph type="title"/>
          </p:nvPr>
        </p:nvSpPr>
        <p:spPr/>
        <p:txBody>
          <a:bodyPr/>
          <a:lstStyle/>
          <a:p>
            <a:pPr>
              <a:defRPr/>
            </a:pPr>
            <a:r>
              <a:rPr lang="zh-CN" altLang="en-US" dirty="0">
                <a:latin typeface="宋体" pitchFamily="2" charset="-122"/>
              </a:rPr>
              <a:t>僵尸进程</a:t>
            </a:r>
            <a:endParaRPr lang="zh-CN" altLang="en-US" dirty="0"/>
          </a:p>
        </p:txBody>
      </p:sp>
      <p:pic>
        <p:nvPicPr>
          <p:cNvPr id="124932" name="图片 3">
            <a:extLst>
              <a:ext uri="{FF2B5EF4-FFF2-40B4-BE49-F238E27FC236}">
                <a16:creationId xmlns:a16="http://schemas.microsoft.com/office/drawing/2014/main" id="{D9F99ECB-4473-4639-9B0E-AD3C8F7FD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755" y="4333067"/>
            <a:ext cx="5966063" cy="2426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2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 calcmode="lin" valueType="num">
                                      <p:cBhvr additive="base">
                                        <p:cTn id="7" dur="500" fill="hold"/>
                                        <p:tgtEl>
                                          <p:spTgt spid="572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24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2419">
                                            <p:txEl>
                                              <p:pRg st="1" end="1"/>
                                            </p:txEl>
                                          </p:spTgt>
                                        </p:tgtEl>
                                        <p:attrNameLst>
                                          <p:attrName>style.visibility</p:attrName>
                                        </p:attrNameLst>
                                      </p:cBhvr>
                                      <p:to>
                                        <p:strVal val="visible"/>
                                      </p:to>
                                    </p:set>
                                    <p:anim calcmode="lin" valueType="num">
                                      <p:cBhvr additive="base">
                                        <p:cTn id="11" dur="500" fill="hold"/>
                                        <p:tgtEl>
                                          <p:spTgt spid="5724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72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2419">
                                            <p:txEl>
                                              <p:pRg st="2" end="2"/>
                                            </p:txEl>
                                          </p:spTgt>
                                        </p:tgtEl>
                                        <p:attrNameLst>
                                          <p:attrName>style.visibility</p:attrName>
                                        </p:attrNameLst>
                                      </p:cBhvr>
                                      <p:to>
                                        <p:strVal val="visible"/>
                                      </p:to>
                                    </p:set>
                                    <p:anim calcmode="lin" valueType="num">
                                      <p:cBhvr additive="base">
                                        <p:cTn id="17" dur="500" fill="hold"/>
                                        <p:tgtEl>
                                          <p:spTgt spid="5724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724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4932"/>
                                        </p:tgtEl>
                                        <p:attrNameLst>
                                          <p:attrName>style.visibility</p:attrName>
                                        </p:attrNameLst>
                                      </p:cBhvr>
                                      <p:to>
                                        <p:strVal val="visible"/>
                                      </p:to>
                                    </p:set>
                                    <p:anim calcmode="lin" valueType="num">
                                      <p:cBhvr additive="base">
                                        <p:cTn id="23" dur="500" fill="hold"/>
                                        <p:tgtEl>
                                          <p:spTgt spid="124932"/>
                                        </p:tgtEl>
                                        <p:attrNameLst>
                                          <p:attrName>ppt_x</p:attrName>
                                        </p:attrNameLst>
                                      </p:cBhvr>
                                      <p:tavLst>
                                        <p:tav tm="0">
                                          <p:val>
                                            <p:strVal val="#ppt_x"/>
                                          </p:val>
                                        </p:tav>
                                        <p:tav tm="100000">
                                          <p:val>
                                            <p:strVal val="#ppt_x"/>
                                          </p:val>
                                        </p:tav>
                                      </p:tavLst>
                                    </p:anim>
                                    <p:anim calcmode="lin" valueType="num">
                                      <p:cBhvr additive="base">
                                        <p:cTn id="24" dur="500" fill="hold"/>
                                        <p:tgtEl>
                                          <p:spTgt spid="124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a:extLst>
              <a:ext uri="{FF2B5EF4-FFF2-40B4-BE49-F238E27FC236}">
                <a16:creationId xmlns:a16="http://schemas.microsoft.com/office/drawing/2014/main" id="{2FEB475F-1A51-440B-9FC8-06B34ECDA051}"/>
              </a:ext>
            </a:extLst>
          </p:cNvPr>
          <p:cNvSpPr>
            <a:spLocks noGrp="1" noChangeArrowheads="1"/>
          </p:cNvSpPr>
          <p:nvPr>
            <p:ph idx="1"/>
          </p:nvPr>
        </p:nvSpPr>
        <p:spPr>
          <a:xfrm>
            <a:off x="2236178" y="1311572"/>
            <a:ext cx="8077986" cy="2000548"/>
          </a:xfrm>
        </p:spPr>
        <p:txBody>
          <a:bodyPr>
            <a:spAutoFit/>
          </a:bodyPr>
          <a:lstStyle/>
          <a:p>
            <a:pPr marL="42863">
              <a:spcBef>
                <a:spcPct val="0"/>
              </a:spcBef>
              <a:defRPr/>
            </a:pPr>
            <a:r>
              <a:rPr lang="zh-CN" altLang="en-US" sz="2800" dirty="0">
                <a:solidFill>
                  <a:srgbClr val="000000"/>
                </a:solidFill>
                <a:latin typeface="+mj-ea"/>
                <a:ea typeface="+mj-ea"/>
              </a:rPr>
              <a:t>如果</a:t>
            </a:r>
            <a:r>
              <a:rPr lang="en-US" altLang="zh-CN" sz="2800" dirty="0" err="1">
                <a:solidFill>
                  <a:srgbClr val="000000"/>
                </a:solidFill>
                <a:latin typeface="+mj-ea"/>
                <a:ea typeface="+mj-ea"/>
              </a:rPr>
              <a:t>父进程在子进程</a:t>
            </a:r>
            <a:r>
              <a:rPr lang="zh-CN" altLang="en-US" sz="2800" dirty="0">
                <a:solidFill>
                  <a:srgbClr val="000000"/>
                </a:solidFill>
                <a:latin typeface="+mj-ea"/>
                <a:ea typeface="+mj-ea"/>
              </a:rPr>
              <a:t>终止</a:t>
            </a:r>
            <a:r>
              <a:rPr lang="en-US" altLang="zh-CN" sz="2800" dirty="0" err="1">
                <a:solidFill>
                  <a:srgbClr val="000000"/>
                </a:solidFill>
                <a:latin typeface="+mj-ea"/>
                <a:ea typeface="+mj-ea"/>
              </a:rPr>
              <a:t>之前终止，则子进程的父进程将变为init进程</a:t>
            </a:r>
            <a:r>
              <a:rPr lang="zh-CN" altLang="en-US" sz="2800" dirty="0">
                <a:solidFill>
                  <a:srgbClr val="000000"/>
                </a:solidFill>
                <a:latin typeface="+mj-ea"/>
                <a:ea typeface="+mj-ea"/>
              </a:rPr>
              <a:t>，</a:t>
            </a:r>
            <a:r>
              <a:rPr lang="en-US" altLang="zh-CN" sz="2800" dirty="0" err="1">
                <a:solidFill>
                  <a:srgbClr val="000000"/>
                </a:solidFill>
                <a:latin typeface="+mj-ea"/>
                <a:ea typeface="+mj-ea"/>
              </a:rPr>
              <a:t>保证每个进程都有父进程</a:t>
            </a:r>
            <a:r>
              <a:rPr lang="zh-CN" altLang="en-US" sz="2800" dirty="0">
                <a:solidFill>
                  <a:srgbClr val="000000"/>
                </a:solidFill>
                <a:latin typeface="+mj-ea"/>
                <a:ea typeface="+mj-ea"/>
              </a:rPr>
              <a:t>，由</a:t>
            </a:r>
            <a:r>
              <a:rPr lang="en-US" altLang="zh-CN" sz="2800" dirty="0" err="1">
                <a:solidFill>
                  <a:srgbClr val="000000"/>
                </a:solidFill>
                <a:latin typeface="+mj-ea"/>
                <a:ea typeface="+mj-ea"/>
              </a:rPr>
              <a:t>init</a:t>
            </a:r>
            <a:r>
              <a:rPr lang="zh-CN" altLang="en-US" sz="2800" dirty="0">
                <a:solidFill>
                  <a:srgbClr val="000000"/>
                </a:solidFill>
                <a:latin typeface="+mj-ea"/>
                <a:ea typeface="+mj-ea"/>
              </a:rPr>
              <a:t>进程</a:t>
            </a:r>
            <a:r>
              <a:rPr lang="en-US" altLang="zh-CN" sz="2800" dirty="0" err="1">
                <a:solidFill>
                  <a:srgbClr val="000000"/>
                </a:solidFill>
                <a:latin typeface="+mj-ea"/>
                <a:ea typeface="+mj-ea"/>
              </a:rPr>
              <a:t>调用wait函数</a:t>
            </a:r>
            <a:r>
              <a:rPr lang="zh-CN" altLang="en-US" sz="2800" dirty="0">
                <a:solidFill>
                  <a:srgbClr val="000000"/>
                </a:solidFill>
                <a:latin typeface="+mj-ea"/>
                <a:ea typeface="+mj-ea"/>
              </a:rPr>
              <a:t>进行善后</a:t>
            </a:r>
            <a:endParaRPr lang="en-US" altLang="zh-CN" sz="2800" dirty="0">
              <a:solidFill>
                <a:srgbClr val="000000"/>
              </a:solidFill>
              <a:latin typeface="+mj-ea"/>
              <a:ea typeface="+mj-ea"/>
            </a:endParaRPr>
          </a:p>
          <a:p>
            <a:pPr marL="42863">
              <a:spcBef>
                <a:spcPct val="0"/>
              </a:spcBef>
              <a:defRPr/>
            </a:pPr>
            <a:endParaRPr lang="en-US" altLang="zh-CN" sz="4000" dirty="0">
              <a:solidFill>
                <a:srgbClr val="000000"/>
              </a:solidFill>
            </a:endParaRPr>
          </a:p>
        </p:txBody>
      </p:sp>
      <p:sp>
        <p:nvSpPr>
          <p:cNvPr id="3" name="标题 2">
            <a:extLst>
              <a:ext uri="{FF2B5EF4-FFF2-40B4-BE49-F238E27FC236}">
                <a16:creationId xmlns:a16="http://schemas.microsoft.com/office/drawing/2014/main" id="{82CB2827-C8F1-4EB8-83E0-FEDF330BB582}"/>
              </a:ext>
            </a:extLst>
          </p:cNvPr>
          <p:cNvSpPr>
            <a:spLocks noGrp="1"/>
          </p:cNvSpPr>
          <p:nvPr>
            <p:ph type="title"/>
          </p:nvPr>
        </p:nvSpPr>
        <p:spPr/>
        <p:txBody>
          <a:bodyPr/>
          <a:lstStyle/>
          <a:p>
            <a:pPr>
              <a:defRPr/>
            </a:pPr>
            <a:r>
              <a:rPr lang="zh-CN" altLang="en-US" dirty="0">
                <a:latin typeface="宋体" pitchFamily="2" charset="-122"/>
              </a:rPr>
              <a:t>孤儿进程</a:t>
            </a:r>
            <a:endParaRPr lang="zh-CN" altLang="en-US" dirty="0"/>
          </a:p>
        </p:txBody>
      </p:sp>
      <p:pic>
        <p:nvPicPr>
          <p:cNvPr id="126980" name="图片 3">
            <a:extLst>
              <a:ext uri="{FF2B5EF4-FFF2-40B4-BE49-F238E27FC236}">
                <a16:creationId xmlns:a16="http://schemas.microsoft.com/office/drawing/2014/main" id="{DB025BF2-4668-4C16-8CB6-35473CBC7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3006949"/>
            <a:ext cx="8197850" cy="29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35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 calcmode="lin" valueType="num">
                                      <p:cBhvr additive="base">
                                        <p:cTn id="7" dur="500" fill="hold"/>
                                        <p:tgtEl>
                                          <p:spTgt spid="572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24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6980"/>
                                        </p:tgtEl>
                                        <p:attrNameLst>
                                          <p:attrName>style.visibility</p:attrName>
                                        </p:attrNameLst>
                                      </p:cBhvr>
                                      <p:to>
                                        <p:strVal val="visible"/>
                                      </p:to>
                                    </p:set>
                                    <p:anim calcmode="lin" valueType="num">
                                      <p:cBhvr additive="base">
                                        <p:cTn id="13" dur="500" fill="hold"/>
                                        <p:tgtEl>
                                          <p:spTgt spid="126980"/>
                                        </p:tgtEl>
                                        <p:attrNameLst>
                                          <p:attrName>ppt_x</p:attrName>
                                        </p:attrNameLst>
                                      </p:cBhvr>
                                      <p:tavLst>
                                        <p:tav tm="0">
                                          <p:val>
                                            <p:strVal val="#ppt_x"/>
                                          </p:val>
                                        </p:tav>
                                        <p:tav tm="100000">
                                          <p:val>
                                            <p:strVal val="#ppt_x"/>
                                          </p:val>
                                        </p:tav>
                                      </p:tavLst>
                                    </p:anim>
                                    <p:anim calcmode="lin" valueType="num">
                                      <p:cBhvr additive="base">
                                        <p:cTn id="14" dur="500" fill="hold"/>
                                        <p:tgtEl>
                                          <p:spTgt spid="126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a:extLst>
              <a:ext uri="{FF2B5EF4-FFF2-40B4-BE49-F238E27FC236}">
                <a16:creationId xmlns:a16="http://schemas.microsoft.com/office/drawing/2014/main" id="{2DA7822E-BD57-46DD-993E-4268C298255C}"/>
              </a:ext>
            </a:extLst>
          </p:cNvPr>
          <p:cNvSpPr>
            <a:spLocks noGrp="1" noChangeArrowheads="1"/>
          </p:cNvSpPr>
          <p:nvPr>
            <p:ph idx="1"/>
          </p:nvPr>
        </p:nvSpPr>
        <p:spPr>
          <a:xfrm>
            <a:off x="2236178" y="1311573"/>
            <a:ext cx="8077986" cy="5293757"/>
          </a:xfrm>
        </p:spPr>
        <p:txBody>
          <a:bodyPr>
            <a:spAutoFit/>
          </a:bodyPr>
          <a:lstStyle/>
          <a:p>
            <a:pPr marL="42863">
              <a:spcBef>
                <a:spcPct val="0"/>
              </a:spcBef>
              <a:defRPr/>
            </a:pPr>
            <a:r>
              <a:rPr lang="zh-CN" altLang="en-US" sz="2800" dirty="0">
                <a:solidFill>
                  <a:srgbClr val="000000"/>
                </a:solidFill>
                <a:latin typeface="+mj-ea"/>
                <a:ea typeface="+mj-ea"/>
              </a:rPr>
              <a:t>功能：获取任意子进程的状态改变信息（如果是终止状态则对子进程进行善后处理）</a:t>
            </a:r>
          </a:p>
          <a:p>
            <a:pPr marL="42863">
              <a:spcBef>
                <a:spcPct val="0"/>
              </a:spcBef>
              <a:defRPr/>
            </a:pPr>
            <a:r>
              <a:rPr lang="zh-CN" altLang="en-US" sz="2800" dirty="0">
                <a:solidFill>
                  <a:srgbClr val="000000"/>
                </a:solidFill>
                <a:latin typeface="+mj-ea"/>
                <a:ea typeface="+mj-ea"/>
              </a:rPr>
              <a:t>函数原型</a:t>
            </a:r>
          </a:p>
          <a:p>
            <a:pPr lvl="1">
              <a:defRPr/>
            </a:pPr>
            <a:r>
              <a:rPr lang="zh-CN" altLang="en-US" sz="2400" dirty="0">
                <a:latin typeface="+mj-ea"/>
                <a:ea typeface="+mj-ea"/>
              </a:rPr>
              <a:t>头文件：</a:t>
            </a:r>
            <a:r>
              <a:rPr lang="en-US" altLang="zh-CN" sz="2400" dirty="0">
                <a:latin typeface="+mj-ea"/>
                <a:ea typeface="+mj-ea"/>
              </a:rPr>
              <a:t>sys/</a:t>
            </a:r>
            <a:r>
              <a:rPr lang="en-US" altLang="zh-CN" sz="2400" dirty="0" err="1">
                <a:latin typeface="+mj-ea"/>
                <a:ea typeface="+mj-ea"/>
              </a:rPr>
              <a:t>wait.h</a:t>
            </a:r>
            <a:endParaRPr lang="en-US" altLang="zh-CN" sz="2400" dirty="0">
              <a:latin typeface="+mj-ea"/>
              <a:ea typeface="+mj-ea"/>
            </a:endParaRPr>
          </a:p>
          <a:p>
            <a:pPr lvl="1">
              <a:defRPr/>
            </a:pPr>
            <a:r>
              <a:rPr lang="en-US" altLang="zh-CN" sz="2400" dirty="0" err="1">
                <a:latin typeface="+mj-ea"/>
                <a:ea typeface="+mj-ea"/>
              </a:rPr>
              <a:t>pid_t</a:t>
            </a:r>
            <a:r>
              <a:rPr lang="en-US" altLang="zh-CN" sz="2400" dirty="0">
                <a:latin typeface="+mj-ea"/>
                <a:ea typeface="+mj-ea"/>
              </a:rPr>
              <a:t> wait(int *</a:t>
            </a:r>
            <a:r>
              <a:rPr lang="en-US" altLang="zh-CN" sz="2400" dirty="0" err="1">
                <a:latin typeface="+mj-ea"/>
                <a:ea typeface="+mj-ea"/>
              </a:rPr>
              <a:t>statloc</a:t>
            </a:r>
            <a:r>
              <a:rPr lang="en-US" altLang="zh-CN" sz="2400" dirty="0">
                <a:latin typeface="+mj-ea"/>
                <a:ea typeface="+mj-ea"/>
              </a:rPr>
              <a:t>);</a:t>
            </a:r>
          </a:p>
          <a:p>
            <a:pPr lvl="1">
              <a:defRPr/>
            </a:pPr>
            <a:endParaRPr lang="en-US" altLang="zh-CN" sz="2400" dirty="0">
              <a:latin typeface="+mj-ea"/>
              <a:ea typeface="+mj-ea"/>
            </a:endParaRPr>
          </a:p>
          <a:p>
            <a:pPr marL="42863">
              <a:spcBef>
                <a:spcPct val="0"/>
              </a:spcBef>
              <a:defRPr/>
            </a:pPr>
            <a:r>
              <a:rPr lang="zh-CN" altLang="en-US" sz="2800" dirty="0">
                <a:solidFill>
                  <a:srgbClr val="000000"/>
                </a:solidFill>
                <a:latin typeface="+mj-ea"/>
                <a:ea typeface="+mj-ea"/>
              </a:rPr>
              <a:t>参数与返回值</a:t>
            </a:r>
          </a:p>
          <a:p>
            <a:pPr lvl="1">
              <a:defRPr/>
            </a:pPr>
            <a:r>
              <a:rPr lang="en-US" altLang="zh-CN" sz="2400" dirty="0" err="1">
                <a:latin typeface="+mj-ea"/>
                <a:ea typeface="+mj-ea"/>
              </a:rPr>
              <a:t>statloc</a:t>
            </a:r>
            <a:r>
              <a:rPr lang="zh-CN" altLang="en-US" sz="2400" dirty="0">
                <a:latin typeface="+mj-ea"/>
                <a:ea typeface="+mj-ea"/>
              </a:rPr>
              <a:t>：用于存储子进程的状态改变信息</a:t>
            </a:r>
          </a:p>
          <a:p>
            <a:pPr lvl="1">
              <a:defRPr/>
            </a:pPr>
            <a:r>
              <a:rPr lang="zh-CN" altLang="en-US" sz="2400" dirty="0">
                <a:latin typeface="+mj-ea"/>
                <a:ea typeface="+mj-ea"/>
              </a:rPr>
              <a:t>返回值：若成功返回状态信息改变的子进程</a:t>
            </a:r>
            <a:r>
              <a:rPr lang="en-US" altLang="zh-CN" sz="2400" dirty="0">
                <a:latin typeface="+mj-ea"/>
                <a:ea typeface="+mj-ea"/>
              </a:rPr>
              <a:t>ID</a:t>
            </a:r>
            <a:r>
              <a:rPr lang="zh-CN" altLang="en-US" sz="2400" dirty="0">
                <a:latin typeface="+mj-ea"/>
                <a:ea typeface="+mj-ea"/>
              </a:rPr>
              <a:t>，出错返回</a:t>
            </a:r>
            <a:r>
              <a:rPr lang="en-US" altLang="zh-CN" sz="2400" dirty="0">
                <a:latin typeface="+mj-ea"/>
                <a:ea typeface="+mj-ea"/>
              </a:rPr>
              <a:t>-1</a:t>
            </a:r>
          </a:p>
          <a:p>
            <a:pPr marL="42863">
              <a:spcBef>
                <a:spcPct val="0"/>
              </a:spcBef>
              <a:defRPr/>
            </a:pPr>
            <a:endParaRPr lang="en-US" altLang="zh-CN" dirty="0">
              <a:solidFill>
                <a:srgbClr val="000000"/>
              </a:solidFill>
            </a:endParaRPr>
          </a:p>
        </p:txBody>
      </p:sp>
      <p:sp>
        <p:nvSpPr>
          <p:cNvPr id="3" name="标题 2">
            <a:extLst>
              <a:ext uri="{FF2B5EF4-FFF2-40B4-BE49-F238E27FC236}">
                <a16:creationId xmlns:a16="http://schemas.microsoft.com/office/drawing/2014/main" id="{E21CA895-96B4-4AD1-B3AB-420482294EC3}"/>
              </a:ext>
            </a:extLst>
          </p:cNvPr>
          <p:cNvSpPr>
            <a:spLocks noGrp="1"/>
          </p:cNvSpPr>
          <p:nvPr>
            <p:ph type="title"/>
          </p:nvPr>
        </p:nvSpPr>
        <p:spPr/>
        <p:txBody>
          <a:bodyPr/>
          <a:lstStyle/>
          <a:p>
            <a:pPr>
              <a:defRPr/>
            </a:pPr>
            <a:r>
              <a:rPr lang="en-US" altLang="zh-CN" dirty="0"/>
              <a:t>wait</a:t>
            </a:r>
            <a:r>
              <a:rPr lang="zh-CN" altLang="en-US" dirty="0"/>
              <a:t>函数</a:t>
            </a:r>
          </a:p>
        </p:txBody>
      </p:sp>
    </p:spTree>
    <p:extLst>
      <p:ext uri="{BB962C8B-B14F-4D97-AF65-F5344CB8AC3E}">
        <p14:creationId xmlns:p14="http://schemas.microsoft.com/office/powerpoint/2010/main" val="265696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38">
                                            <p:txEl>
                                              <p:pRg st="0" end="0"/>
                                            </p:txEl>
                                          </p:spTgt>
                                        </p:tgtEl>
                                        <p:attrNameLst>
                                          <p:attrName>style.visibility</p:attrName>
                                        </p:attrNameLst>
                                      </p:cBhvr>
                                      <p:to>
                                        <p:strVal val="visible"/>
                                      </p:to>
                                    </p:set>
                                    <p:anim calcmode="lin" valueType="num">
                                      <p:cBhvr additive="base">
                                        <p:cTn id="7" dur="500" fill="hold"/>
                                        <p:tgtEl>
                                          <p:spTgt spid="911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138">
                                            <p:txEl>
                                              <p:pRg st="1" end="1"/>
                                            </p:txEl>
                                          </p:spTgt>
                                        </p:tgtEl>
                                        <p:attrNameLst>
                                          <p:attrName>style.visibility</p:attrName>
                                        </p:attrNameLst>
                                      </p:cBhvr>
                                      <p:to>
                                        <p:strVal val="visible"/>
                                      </p:to>
                                    </p:set>
                                    <p:anim calcmode="lin" valueType="num">
                                      <p:cBhvr additive="base">
                                        <p:cTn id="13" dur="500" fill="hold"/>
                                        <p:tgtEl>
                                          <p:spTgt spid="911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113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138">
                                            <p:txEl>
                                              <p:pRg st="2" end="2"/>
                                            </p:txEl>
                                          </p:spTgt>
                                        </p:tgtEl>
                                        <p:attrNameLst>
                                          <p:attrName>style.visibility</p:attrName>
                                        </p:attrNameLst>
                                      </p:cBhvr>
                                      <p:to>
                                        <p:strVal val="visible"/>
                                      </p:to>
                                    </p:set>
                                    <p:anim calcmode="lin" valueType="num">
                                      <p:cBhvr additive="base">
                                        <p:cTn id="17" dur="500" fill="hold"/>
                                        <p:tgtEl>
                                          <p:spTgt spid="9113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113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1138">
                                            <p:txEl>
                                              <p:pRg st="3" end="3"/>
                                            </p:txEl>
                                          </p:spTgt>
                                        </p:tgtEl>
                                        <p:attrNameLst>
                                          <p:attrName>style.visibility</p:attrName>
                                        </p:attrNameLst>
                                      </p:cBhvr>
                                      <p:to>
                                        <p:strVal val="visible"/>
                                      </p:to>
                                    </p:set>
                                    <p:anim calcmode="lin" valueType="num">
                                      <p:cBhvr additive="base">
                                        <p:cTn id="21" dur="500" fill="hold"/>
                                        <p:tgtEl>
                                          <p:spTgt spid="9113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11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1138">
                                            <p:txEl>
                                              <p:pRg st="5" end="5"/>
                                            </p:txEl>
                                          </p:spTgt>
                                        </p:tgtEl>
                                        <p:attrNameLst>
                                          <p:attrName>style.visibility</p:attrName>
                                        </p:attrNameLst>
                                      </p:cBhvr>
                                      <p:to>
                                        <p:strVal val="visible"/>
                                      </p:to>
                                    </p:set>
                                    <p:anim calcmode="lin" valueType="num">
                                      <p:cBhvr additive="base">
                                        <p:cTn id="27" dur="500" fill="hold"/>
                                        <p:tgtEl>
                                          <p:spTgt spid="9113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1138">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1138">
                                            <p:txEl>
                                              <p:pRg st="6" end="6"/>
                                            </p:txEl>
                                          </p:spTgt>
                                        </p:tgtEl>
                                        <p:attrNameLst>
                                          <p:attrName>style.visibility</p:attrName>
                                        </p:attrNameLst>
                                      </p:cBhvr>
                                      <p:to>
                                        <p:strVal val="visible"/>
                                      </p:to>
                                    </p:set>
                                    <p:anim calcmode="lin" valueType="num">
                                      <p:cBhvr additive="base">
                                        <p:cTn id="31" dur="500" fill="hold"/>
                                        <p:tgtEl>
                                          <p:spTgt spid="9113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1138">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1138">
                                            <p:txEl>
                                              <p:pRg st="7" end="7"/>
                                            </p:txEl>
                                          </p:spTgt>
                                        </p:tgtEl>
                                        <p:attrNameLst>
                                          <p:attrName>style.visibility</p:attrName>
                                        </p:attrNameLst>
                                      </p:cBhvr>
                                      <p:to>
                                        <p:strVal val="visible"/>
                                      </p:to>
                                    </p:set>
                                    <p:anim calcmode="lin" valueType="num">
                                      <p:cBhvr additive="base">
                                        <p:cTn id="35" dur="500" fill="hold"/>
                                        <p:tgtEl>
                                          <p:spTgt spid="91138">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113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a:extLst>
              <a:ext uri="{FF2B5EF4-FFF2-40B4-BE49-F238E27FC236}">
                <a16:creationId xmlns:a16="http://schemas.microsoft.com/office/drawing/2014/main" id="{BFFA4625-6039-4BBC-A260-80C98F1794D2}"/>
              </a:ext>
            </a:extLst>
          </p:cNvPr>
          <p:cNvSpPr>
            <a:spLocks noGrp="1" noChangeArrowheads="1"/>
          </p:cNvSpPr>
          <p:nvPr>
            <p:ph idx="1"/>
          </p:nvPr>
        </p:nvSpPr>
        <p:spPr/>
        <p:txBody>
          <a:bodyPr lIns="0" tIns="10972" rIns="0" bIns="0"/>
          <a:lstStyle/>
          <a:p>
            <a:pPr marL="57150">
              <a:spcBef>
                <a:spcPct val="0"/>
              </a:spcBef>
              <a:defRPr/>
            </a:pPr>
            <a:r>
              <a:rPr lang="zh-CN" altLang="en-US" dirty="0">
                <a:solidFill>
                  <a:srgbClr val="000000"/>
                </a:solidFill>
                <a:latin typeface="+mj-ea"/>
                <a:ea typeface="+mj-ea"/>
              </a:rPr>
              <a:t>参数</a:t>
            </a:r>
            <a:r>
              <a:rPr lang="en-US" altLang="zh-CN" dirty="0" err="1">
                <a:solidFill>
                  <a:srgbClr val="000000"/>
                </a:solidFill>
                <a:latin typeface="+mj-ea"/>
                <a:ea typeface="+mj-ea"/>
              </a:rPr>
              <a:t>statloc</a:t>
            </a:r>
            <a:endParaRPr lang="en-US" altLang="zh-CN" dirty="0">
              <a:solidFill>
                <a:srgbClr val="000000"/>
              </a:solidFill>
              <a:latin typeface="+mj-ea"/>
              <a:ea typeface="+mj-ea"/>
            </a:endParaRPr>
          </a:p>
          <a:p>
            <a:pPr lvl="1">
              <a:defRPr/>
            </a:pPr>
            <a:r>
              <a:rPr lang="en-US" altLang="zh-CN" sz="2400" b="0" dirty="0" err="1">
                <a:latin typeface="+mj-ea"/>
                <a:ea typeface="+mj-ea"/>
              </a:rPr>
              <a:t>statloc</a:t>
            </a:r>
            <a:r>
              <a:rPr lang="zh-CN" altLang="en-US" sz="2400" b="0" dirty="0">
                <a:latin typeface="+mj-ea"/>
                <a:ea typeface="+mj-ea"/>
              </a:rPr>
              <a:t>可以为空指针，此时父进程不需要具体了解子进程的状态变化，只是为了防止子进程成为僵尸进程，或者因为同步原因需等待子进程终止</a:t>
            </a:r>
          </a:p>
          <a:p>
            <a:pPr lvl="1">
              <a:defRPr/>
            </a:pPr>
            <a:r>
              <a:rPr lang="zh-CN" altLang="en-US" sz="2400" b="0" dirty="0">
                <a:latin typeface="+mj-ea"/>
                <a:ea typeface="+mj-ea"/>
              </a:rPr>
              <a:t>若</a:t>
            </a:r>
            <a:r>
              <a:rPr lang="en-US" altLang="zh-CN" sz="2400" b="0" dirty="0" err="1">
                <a:latin typeface="+mj-ea"/>
                <a:ea typeface="+mj-ea"/>
              </a:rPr>
              <a:t>statloc</a:t>
            </a:r>
            <a:r>
              <a:rPr lang="zh-CN" altLang="en-US" sz="2400" b="0" dirty="0">
                <a:latin typeface="+mj-ea"/>
                <a:ea typeface="+mj-ea"/>
              </a:rPr>
              <a:t>不是空指针，则内核将</a:t>
            </a:r>
            <a:r>
              <a:rPr lang="zh-CN" altLang="en-US" sz="2400" b="0" dirty="0">
                <a:solidFill>
                  <a:srgbClr val="FF0000"/>
                </a:solidFill>
                <a:latin typeface="+mj-ea"/>
                <a:ea typeface="+mj-ea"/>
              </a:rPr>
              <a:t>子进程状态改变信息</a:t>
            </a:r>
            <a:r>
              <a:rPr lang="zh-CN" altLang="en-US" sz="2400" b="0" dirty="0">
                <a:latin typeface="+mj-ea"/>
                <a:ea typeface="+mj-ea"/>
              </a:rPr>
              <a:t>存放在它指向的存储空间中</a:t>
            </a:r>
            <a:endParaRPr lang="en-US" altLang="zh-CN" sz="2400" b="0" dirty="0">
              <a:latin typeface="+mj-ea"/>
              <a:ea typeface="+mj-ea"/>
            </a:endParaRPr>
          </a:p>
          <a:p>
            <a:pPr lvl="1">
              <a:defRPr/>
            </a:pPr>
            <a:endParaRPr lang="zh-CN" altLang="en-US" sz="2400" b="0" dirty="0">
              <a:latin typeface="+mj-ea"/>
              <a:ea typeface="+mj-ea"/>
            </a:endParaRPr>
          </a:p>
          <a:p>
            <a:pPr marL="57150">
              <a:spcBef>
                <a:spcPct val="0"/>
              </a:spcBef>
              <a:defRPr/>
            </a:pPr>
            <a:r>
              <a:rPr lang="zh-CN" altLang="en-US" sz="2800" dirty="0">
                <a:solidFill>
                  <a:srgbClr val="FF0000"/>
                </a:solidFill>
                <a:latin typeface="+mj-ea"/>
                <a:ea typeface="+mj-ea"/>
              </a:rPr>
              <a:t>子进程状态改变信息</a:t>
            </a:r>
            <a:r>
              <a:rPr lang="zh-CN" altLang="en-US" sz="2800" dirty="0">
                <a:solidFill>
                  <a:srgbClr val="000000"/>
                </a:solidFill>
                <a:latin typeface="+mj-ea"/>
                <a:ea typeface="+mj-ea"/>
              </a:rPr>
              <a:t>包含了多种类型的信息，可以通过系统提供的宏来快速解析子进程的状态</a:t>
            </a:r>
          </a:p>
        </p:txBody>
      </p:sp>
      <p:sp>
        <p:nvSpPr>
          <p:cNvPr id="4" name="标题 2">
            <a:extLst>
              <a:ext uri="{FF2B5EF4-FFF2-40B4-BE49-F238E27FC236}">
                <a16:creationId xmlns:a16="http://schemas.microsoft.com/office/drawing/2014/main" id="{E28689D8-3E73-49E1-9F16-1443FEA9E025}"/>
              </a:ext>
            </a:extLst>
          </p:cNvPr>
          <p:cNvSpPr>
            <a:spLocks noGrp="1"/>
          </p:cNvSpPr>
          <p:nvPr>
            <p:ph type="title"/>
          </p:nvPr>
        </p:nvSpPr>
        <p:spPr/>
        <p:txBody>
          <a:bodyPr/>
          <a:lstStyle/>
          <a:p>
            <a:pPr>
              <a:defRPr/>
            </a:pPr>
            <a:r>
              <a:rPr lang="en-US" altLang="zh-CN" dirty="0"/>
              <a:t>wait</a:t>
            </a:r>
            <a:r>
              <a:rPr lang="zh-CN" altLang="en-US" dirty="0"/>
              <a:t>函数</a:t>
            </a:r>
          </a:p>
        </p:txBody>
      </p:sp>
    </p:spTree>
    <p:extLst>
      <p:ext uri="{BB962C8B-B14F-4D97-AF65-F5344CB8AC3E}">
        <p14:creationId xmlns:p14="http://schemas.microsoft.com/office/powerpoint/2010/main" val="396619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31E307-EF12-4E8E-A32B-AF072F8A246F}"/>
              </a:ext>
            </a:extLst>
          </p:cNvPr>
          <p:cNvSpPr>
            <a:spLocks noGrp="1"/>
          </p:cNvSpPr>
          <p:nvPr>
            <p:ph type="title"/>
          </p:nvPr>
        </p:nvSpPr>
        <p:spPr/>
        <p:txBody>
          <a:bodyPr/>
          <a:lstStyle/>
          <a:p>
            <a:pPr>
              <a:defRPr/>
            </a:pPr>
            <a:r>
              <a:rPr lang="zh-CN" altLang="en-US" dirty="0">
                <a:latin typeface="宋体" pitchFamily="2" charset="-122"/>
              </a:rPr>
              <a:t>解析子进程状态改变信息的宏</a:t>
            </a:r>
            <a:endParaRPr lang="zh-CN" altLang="en-US" dirty="0"/>
          </a:p>
        </p:txBody>
      </p:sp>
      <p:graphicFrame>
        <p:nvGraphicFramePr>
          <p:cNvPr id="4" name="表格 3">
            <a:extLst>
              <a:ext uri="{FF2B5EF4-FFF2-40B4-BE49-F238E27FC236}">
                <a16:creationId xmlns:a16="http://schemas.microsoft.com/office/drawing/2014/main" id="{B678C5B4-FB4C-44A6-B501-50DA10C62DEA}"/>
              </a:ext>
            </a:extLst>
          </p:cNvPr>
          <p:cNvGraphicFramePr>
            <a:graphicFrameLocks noGrp="1"/>
          </p:cNvGraphicFramePr>
          <p:nvPr>
            <p:extLst/>
          </p:nvPr>
        </p:nvGraphicFramePr>
        <p:xfrm>
          <a:off x="1524000" y="1573162"/>
          <a:ext cx="9144000" cy="4894315"/>
        </p:xfrm>
        <a:graphic>
          <a:graphicData uri="http://schemas.openxmlformats.org/drawingml/2006/table">
            <a:tbl>
              <a:tblPr firstRow="1" bandRow="1">
                <a:tableStyleId>{5C22544A-7EE6-4342-B048-85BDC9FD1C3A}</a:tableStyleId>
              </a:tblPr>
              <a:tblGrid>
                <a:gridCol w="2832100">
                  <a:extLst>
                    <a:ext uri="{9D8B030D-6E8A-4147-A177-3AD203B41FA5}">
                      <a16:colId xmlns:a16="http://schemas.microsoft.com/office/drawing/2014/main" val="20000"/>
                    </a:ext>
                  </a:extLst>
                </a:gridCol>
                <a:gridCol w="6311900">
                  <a:extLst>
                    <a:ext uri="{9D8B030D-6E8A-4147-A177-3AD203B41FA5}">
                      <a16:colId xmlns:a16="http://schemas.microsoft.com/office/drawing/2014/main" val="20001"/>
                    </a:ext>
                  </a:extLst>
                </a:gridCol>
              </a:tblGrid>
              <a:tr h="454398">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ctr"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zh-CN" altLang="en-US" sz="2400" b="1" i="0" u="none" strike="noStrike" cap="none" normalizeH="0" baseline="0" dirty="0">
                          <a:ln>
                            <a:noFill/>
                          </a:ln>
                          <a:solidFill>
                            <a:schemeClr val="tx1"/>
                          </a:solidFill>
                          <a:effectLst/>
                          <a:latin typeface="+mj-ea"/>
                          <a:ea typeface="+mj-ea"/>
                        </a:rPr>
                        <a:t>宏</a:t>
                      </a:r>
                    </a:p>
                  </a:txBody>
                  <a:tcPr marL="82936" marR="82936" marT="5951" marB="39995" anchor="ctr" horzOverflow="overflow"/>
                </a:tc>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ctr"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zh-CN" altLang="en-US" sz="2400" b="1" i="0" u="none" strike="noStrike" cap="none" normalizeH="0" baseline="0" dirty="0">
                          <a:ln>
                            <a:noFill/>
                          </a:ln>
                          <a:solidFill>
                            <a:schemeClr val="tx1"/>
                          </a:solidFill>
                          <a:effectLst/>
                          <a:latin typeface="+mj-ea"/>
                          <a:ea typeface="+mj-ea"/>
                        </a:rPr>
                        <a:t>功能说明</a:t>
                      </a:r>
                    </a:p>
                  </a:txBody>
                  <a:tcPr marL="82936" marR="82936" marT="5951" marB="39995" anchor="ctr" horzOverflow="overflow"/>
                </a:tc>
                <a:extLst>
                  <a:ext uri="{0D108BD9-81ED-4DB2-BD59-A6C34878D82A}">
                    <a16:rowId xmlns:a16="http://schemas.microsoft.com/office/drawing/2014/main" val="10000"/>
                  </a:ext>
                </a:extLst>
              </a:tr>
              <a:tr h="1270249">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ctr"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en-US" altLang="zh-CN" sz="1800" b="0" i="0" u="none" strike="noStrike" cap="none" normalizeH="0" baseline="0" dirty="0">
                          <a:ln>
                            <a:noFill/>
                          </a:ln>
                          <a:solidFill>
                            <a:schemeClr val="tx1"/>
                          </a:solidFill>
                          <a:effectLst/>
                          <a:latin typeface="+mj-ea"/>
                          <a:ea typeface="+mj-ea"/>
                        </a:rPr>
                        <a:t>WIFEXITED(</a:t>
                      </a:r>
                      <a:r>
                        <a:rPr kumimoji="1" lang="en-US" altLang="zh-CN" sz="1800" b="0" i="0" u="none" strike="noStrike" cap="none" normalizeH="0" baseline="0" dirty="0" err="1">
                          <a:ln>
                            <a:noFill/>
                          </a:ln>
                          <a:solidFill>
                            <a:schemeClr val="tx1"/>
                          </a:solidFill>
                          <a:effectLst/>
                          <a:latin typeface="+mj-ea"/>
                          <a:ea typeface="+mj-ea"/>
                        </a:rPr>
                        <a:t>statloc</a:t>
                      </a:r>
                      <a:r>
                        <a:rPr kumimoji="1" lang="en-US" altLang="zh-CN" sz="1800" b="0" i="0" u="none" strike="noStrike" cap="none" normalizeH="0" baseline="0" dirty="0">
                          <a:ln>
                            <a:noFill/>
                          </a:ln>
                          <a:solidFill>
                            <a:schemeClr val="tx1"/>
                          </a:solidFill>
                          <a:effectLst/>
                          <a:latin typeface="+mj-ea"/>
                          <a:ea typeface="+mj-ea"/>
                        </a:rPr>
                        <a:t>)</a:t>
                      </a:r>
                    </a:p>
                  </a:txBody>
                  <a:tcPr marL="82936" marR="82936" marT="5951" marB="39995" anchor="ctr" horzOverflow="overflow"/>
                </a:tc>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l"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zh-CN" altLang="en-US" sz="2000" b="0" i="0" u="none" strike="noStrike" cap="none" normalizeH="0" baseline="0" dirty="0">
                          <a:ln>
                            <a:noFill/>
                          </a:ln>
                          <a:solidFill>
                            <a:schemeClr val="tx1"/>
                          </a:solidFill>
                          <a:effectLst/>
                          <a:latin typeface="+mj-ea"/>
                          <a:ea typeface="+mj-ea"/>
                        </a:rPr>
                        <a:t>当子进程</a:t>
                      </a:r>
                      <a:r>
                        <a:rPr kumimoji="1" lang="en-US" altLang="zh-CN" sz="2000" b="0" i="0" u="none" strike="noStrike" cap="none" normalizeH="0" baseline="0" dirty="0" err="1">
                          <a:ln>
                            <a:noFill/>
                          </a:ln>
                          <a:solidFill>
                            <a:schemeClr val="tx1"/>
                          </a:solidFill>
                          <a:effectLst/>
                          <a:latin typeface="+mj-ea"/>
                          <a:ea typeface="+mj-ea"/>
                        </a:rPr>
                        <a:t>正常终止</a:t>
                      </a:r>
                      <a:r>
                        <a:rPr kumimoji="1" lang="zh-CN" altLang="en-US" sz="2000" b="0" i="0" u="none" strike="noStrike" cap="none" normalizeH="0" baseline="0" dirty="0">
                          <a:ln>
                            <a:noFill/>
                          </a:ln>
                          <a:solidFill>
                            <a:schemeClr val="tx1"/>
                          </a:solidFill>
                          <a:effectLst/>
                          <a:latin typeface="+mj-ea"/>
                          <a:ea typeface="+mj-ea"/>
                        </a:rPr>
                        <a:t>时该宏为真，对于这种情况可进一步执行</a:t>
                      </a:r>
                      <a:r>
                        <a:rPr kumimoji="1" lang="en-US" altLang="zh-CN" sz="2000" b="0" i="0" u="none" strike="noStrike" cap="none" normalizeH="0" baseline="0" dirty="0">
                          <a:ln>
                            <a:noFill/>
                          </a:ln>
                          <a:solidFill>
                            <a:schemeClr val="tx1"/>
                          </a:solidFill>
                          <a:effectLst/>
                          <a:latin typeface="+mj-ea"/>
                          <a:ea typeface="+mj-ea"/>
                        </a:rPr>
                        <a:t>WEXITSTATUS(</a:t>
                      </a:r>
                      <a:r>
                        <a:rPr kumimoji="1" lang="en-US" altLang="zh-CN" sz="2000" b="0" i="0" u="none" strike="noStrike" cap="none" normalizeH="0" baseline="0" dirty="0" err="1">
                          <a:ln>
                            <a:noFill/>
                          </a:ln>
                          <a:solidFill>
                            <a:schemeClr val="tx1"/>
                          </a:solidFill>
                          <a:effectLst/>
                          <a:latin typeface="+mj-ea"/>
                          <a:ea typeface="+mj-ea"/>
                        </a:rPr>
                        <a:t>statloc</a:t>
                      </a:r>
                      <a:r>
                        <a:rPr kumimoji="1" lang="en-US" altLang="zh-CN" sz="2000" b="0" i="0" u="none" strike="noStrike" cap="none" normalizeH="0" baseline="0" dirty="0">
                          <a:ln>
                            <a:noFill/>
                          </a:ln>
                          <a:solidFill>
                            <a:schemeClr val="tx1"/>
                          </a:solidFill>
                          <a:effectLst/>
                          <a:latin typeface="+mj-ea"/>
                          <a:ea typeface="+mj-ea"/>
                        </a:rPr>
                        <a:t>)</a:t>
                      </a:r>
                      <a:r>
                        <a:rPr kumimoji="1" lang="zh-CN" altLang="en-US" sz="2000" b="0" i="0" u="none" strike="noStrike" cap="none" normalizeH="0" baseline="0" dirty="0">
                          <a:ln>
                            <a:noFill/>
                          </a:ln>
                          <a:solidFill>
                            <a:schemeClr val="tx1"/>
                          </a:solidFill>
                          <a:effectLst/>
                          <a:latin typeface="+mj-ea"/>
                          <a:ea typeface="+mj-ea"/>
                        </a:rPr>
                        <a:t>，获取子进程传递给</a:t>
                      </a:r>
                      <a:r>
                        <a:rPr kumimoji="1" lang="en-US" altLang="zh-CN" sz="2000" b="0" i="0" u="none" strike="noStrike" cap="none" normalizeH="0" baseline="0" dirty="0">
                          <a:ln>
                            <a:noFill/>
                          </a:ln>
                          <a:solidFill>
                            <a:schemeClr val="tx1"/>
                          </a:solidFill>
                          <a:effectLst/>
                          <a:latin typeface="+mj-ea"/>
                          <a:ea typeface="+mj-ea"/>
                        </a:rPr>
                        <a:t>exit</a:t>
                      </a:r>
                      <a:r>
                        <a:rPr kumimoji="1" lang="zh-CN" altLang="en-US" sz="2000" b="0" i="0" u="none" strike="noStrike" cap="none" normalizeH="0" baseline="0" dirty="0">
                          <a:ln>
                            <a:noFill/>
                          </a:ln>
                          <a:solidFill>
                            <a:schemeClr val="tx1"/>
                          </a:solidFill>
                          <a:effectLst/>
                          <a:latin typeface="+mj-ea"/>
                          <a:ea typeface="+mj-ea"/>
                        </a:rPr>
                        <a:t>、</a:t>
                      </a:r>
                      <a:r>
                        <a:rPr kumimoji="1" lang="en-US" altLang="zh-CN" sz="2000" b="0" i="0" u="none" strike="noStrike" cap="none" normalizeH="0" baseline="0" dirty="0">
                          <a:ln>
                            <a:noFill/>
                          </a:ln>
                          <a:solidFill>
                            <a:schemeClr val="tx1"/>
                          </a:solidFill>
                          <a:effectLst/>
                          <a:latin typeface="+mj-ea"/>
                          <a:ea typeface="+mj-ea"/>
                        </a:rPr>
                        <a:t>_exit</a:t>
                      </a:r>
                      <a:r>
                        <a:rPr kumimoji="1" lang="zh-CN" altLang="en-US" sz="2000" b="0" i="0" u="none" strike="noStrike" cap="none" normalizeH="0" baseline="0" dirty="0">
                          <a:ln>
                            <a:noFill/>
                          </a:ln>
                          <a:solidFill>
                            <a:schemeClr val="tx1"/>
                          </a:solidFill>
                          <a:effectLst/>
                          <a:latin typeface="+mj-ea"/>
                          <a:ea typeface="+mj-ea"/>
                        </a:rPr>
                        <a:t>函数参数的低</a:t>
                      </a:r>
                      <a:r>
                        <a:rPr kumimoji="1" lang="en-US" altLang="zh-CN" sz="2000" b="0" i="0" u="none" strike="noStrike" cap="none" normalizeH="0" baseline="0" dirty="0">
                          <a:ln>
                            <a:noFill/>
                          </a:ln>
                          <a:solidFill>
                            <a:schemeClr val="tx1"/>
                          </a:solidFill>
                          <a:effectLst/>
                          <a:latin typeface="+mj-ea"/>
                          <a:ea typeface="+mj-ea"/>
                        </a:rPr>
                        <a:t>8</a:t>
                      </a:r>
                      <a:r>
                        <a:rPr kumimoji="1" lang="zh-CN" altLang="en-US" sz="2000" b="0" i="0" u="none" strike="noStrike" cap="none" normalizeH="0" baseline="0" dirty="0">
                          <a:ln>
                            <a:noFill/>
                          </a:ln>
                          <a:solidFill>
                            <a:schemeClr val="tx1"/>
                          </a:solidFill>
                          <a:effectLst/>
                          <a:latin typeface="+mj-ea"/>
                          <a:ea typeface="+mj-ea"/>
                        </a:rPr>
                        <a:t>位</a:t>
                      </a:r>
                    </a:p>
                  </a:txBody>
                  <a:tcPr marL="82936" marR="82936" marT="5951" marB="39995" anchor="ctr" horzOverflow="overflow"/>
                </a:tc>
                <a:extLst>
                  <a:ext uri="{0D108BD9-81ED-4DB2-BD59-A6C34878D82A}">
                    <a16:rowId xmlns:a16="http://schemas.microsoft.com/office/drawing/2014/main" val="10001"/>
                  </a:ext>
                </a:extLst>
              </a:tr>
              <a:tr h="1270249">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ctr"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en-US" altLang="zh-CN" sz="1800" b="0" i="0" u="none" strike="noStrike" cap="none" normalizeH="0" baseline="0" dirty="0">
                          <a:ln>
                            <a:noFill/>
                          </a:ln>
                          <a:solidFill>
                            <a:schemeClr val="tx1"/>
                          </a:solidFill>
                          <a:effectLst/>
                          <a:latin typeface="+mj-ea"/>
                          <a:ea typeface="+mj-ea"/>
                        </a:rPr>
                        <a:t>WIFSIGNALED(</a:t>
                      </a:r>
                      <a:r>
                        <a:rPr kumimoji="1" lang="en-US" altLang="zh-CN" sz="1800" b="0" i="0" u="none" strike="noStrike" cap="none" normalizeH="0" baseline="0" dirty="0" err="1">
                          <a:ln>
                            <a:noFill/>
                          </a:ln>
                          <a:solidFill>
                            <a:schemeClr val="tx1"/>
                          </a:solidFill>
                          <a:effectLst/>
                          <a:latin typeface="+mj-ea"/>
                          <a:ea typeface="+mj-ea"/>
                        </a:rPr>
                        <a:t>statloc</a:t>
                      </a:r>
                      <a:r>
                        <a:rPr kumimoji="1" lang="en-US" altLang="zh-CN" sz="1800" b="0" i="0" u="none" strike="noStrike" cap="none" normalizeH="0" baseline="0" dirty="0">
                          <a:ln>
                            <a:noFill/>
                          </a:ln>
                          <a:solidFill>
                            <a:schemeClr val="tx1"/>
                          </a:solidFill>
                          <a:effectLst/>
                          <a:latin typeface="+mj-ea"/>
                          <a:ea typeface="+mj-ea"/>
                        </a:rPr>
                        <a:t>)</a:t>
                      </a:r>
                    </a:p>
                  </a:txBody>
                  <a:tcPr marL="82936" marR="82936" marT="5951" marB="39995" anchor="ctr" horzOverflow="overflow"/>
                </a:tc>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l"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zh-CN" altLang="en-US" sz="2000" b="0" i="0" u="none" strike="noStrike" cap="none" normalizeH="0" baseline="0" dirty="0">
                          <a:ln>
                            <a:noFill/>
                          </a:ln>
                          <a:solidFill>
                            <a:schemeClr val="tx1"/>
                          </a:solidFill>
                          <a:effectLst/>
                          <a:latin typeface="+mj-ea"/>
                          <a:ea typeface="+mj-ea"/>
                        </a:rPr>
                        <a:t>当</a:t>
                      </a:r>
                      <a:r>
                        <a:rPr kumimoji="1" lang="en-US" altLang="zh-CN" sz="2000" b="0" i="0" u="none" strike="noStrike" cap="none" normalizeH="0" baseline="0" dirty="0" err="1">
                          <a:ln>
                            <a:noFill/>
                          </a:ln>
                          <a:solidFill>
                            <a:schemeClr val="tx1"/>
                          </a:solidFill>
                          <a:effectLst/>
                          <a:latin typeface="+mj-ea"/>
                          <a:ea typeface="+mj-ea"/>
                        </a:rPr>
                        <a:t>子进程</a:t>
                      </a:r>
                      <a:r>
                        <a:rPr kumimoji="1" lang="zh-CN" altLang="en-US" sz="2000" b="0" i="0" u="none" strike="noStrike" cap="none" normalizeH="0" baseline="0" dirty="0">
                          <a:ln>
                            <a:noFill/>
                          </a:ln>
                          <a:solidFill>
                            <a:schemeClr val="tx1"/>
                          </a:solidFill>
                          <a:effectLst/>
                          <a:latin typeface="+mj-ea"/>
                          <a:ea typeface="+mj-ea"/>
                        </a:rPr>
                        <a:t>异常</a:t>
                      </a:r>
                      <a:r>
                        <a:rPr kumimoji="1" lang="en-US" altLang="zh-CN" sz="2000" b="0" i="0" u="none" strike="noStrike" cap="none" normalizeH="0" baseline="0" dirty="0" err="1">
                          <a:ln>
                            <a:noFill/>
                          </a:ln>
                          <a:solidFill>
                            <a:schemeClr val="tx1"/>
                          </a:solidFill>
                          <a:effectLst/>
                          <a:latin typeface="+mj-ea"/>
                          <a:ea typeface="+mj-ea"/>
                        </a:rPr>
                        <a:t>终止</a:t>
                      </a:r>
                      <a:r>
                        <a:rPr kumimoji="1" lang="zh-CN" altLang="en-US" sz="2000" b="0" i="0" u="none" strike="noStrike" cap="none" normalizeH="0" baseline="0" dirty="0">
                          <a:ln>
                            <a:noFill/>
                          </a:ln>
                          <a:solidFill>
                            <a:schemeClr val="tx1"/>
                          </a:solidFill>
                          <a:effectLst/>
                          <a:latin typeface="+mj-ea"/>
                          <a:ea typeface="+mj-ea"/>
                        </a:rPr>
                        <a:t>时该宏</a:t>
                      </a:r>
                      <a:r>
                        <a:rPr kumimoji="1" lang="en-US" altLang="zh-CN" sz="2000" b="0" i="0" u="none" strike="noStrike" cap="none" normalizeH="0" baseline="0" dirty="0" err="1">
                          <a:ln>
                            <a:noFill/>
                          </a:ln>
                          <a:solidFill>
                            <a:schemeClr val="tx1"/>
                          </a:solidFill>
                          <a:effectLst/>
                          <a:latin typeface="+mj-ea"/>
                          <a:ea typeface="+mj-ea"/>
                        </a:rPr>
                        <a:t>为真</a:t>
                      </a:r>
                      <a:r>
                        <a:rPr kumimoji="1" lang="zh-CN" altLang="en-US" sz="2000" b="0" i="0" u="none" strike="noStrike" cap="none" normalizeH="0" baseline="0" dirty="0">
                          <a:ln>
                            <a:noFill/>
                          </a:ln>
                          <a:solidFill>
                            <a:schemeClr val="tx1"/>
                          </a:solidFill>
                          <a:effectLst/>
                          <a:latin typeface="+mj-ea"/>
                          <a:ea typeface="+mj-ea"/>
                        </a:rPr>
                        <a:t>，对于这种情况可进一步执行</a:t>
                      </a:r>
                      <a:r>
                        <a:rPr kumimoji="1" lang="en-US" altLang="zh-CN" sz="2000" b="0" i="0" u="none" strike="noStrike" cap="none" normalizeH="0" baseline="0" dirty="0">
                          <a:ln>
                            <a:noFill/>
                          </a:ln>
                          <a:solidFill>
                            <a:schemeClr val="tx1"/>
                          </a:solidFill>
                          <a:effectLst/>
                          <a:latin typeface="+mj-ea"/>
                          <a:ea typeface="+mj-ea"/>
                        </a:rPr>
                        <a:t>WTERMSTG(</a:t>
                      </a:r>
                      <a:r>
                        <a:rPr kumimoji="1" lang="en-US" altLang="zh-CN" sz="2000" b="0" i="0" u="none" strike="noStrike" cap="none" normalizeH="0" baseline="0" dirty="0" err="1">
                          <a:ln>
                            <a:noFill/>
                          </a:ln>
                          <a:solidFill>
                            <a:schemeClr val="tx1"/>
                          </a:solidFill>
                          <a:effectLst/>
                          <a:latin typeface="+mj-ea"/>
                          <a:ea typeface="+mj-ea"/>
                        </a:rPr>
                        <a:t>statloc</a:t>
                      </a:r>
                      <a:r>
                        <a:rPr kumimoji="1" lang="en-US" altLang="zh-CN" sz="2000" b="0" i="0" u="none" strike="noStrike" cap="none" normalizeH="0" baseline="0" dirty="0">
                          <a:ln>
                            <a:noFill/>
                          </a:ln>
                          <a:solidFill>
                            <a:schemeClr val="tx1"/>
                          </a:solidFill>
                          <a:effectLst/>
                          <a:latin typeface="+mj-ea"/>
                          <a:ea typeface="+mj-ea"/>
                        </a:rPr>
                        <a:t>)</a:t>
                      </a:r>
                      <a:r>
                        <a:rPr kumimoji="1" lang="zh-CN" altLang="en-US" sz="2000" b="0" i="0" u="none" strike="noStrike" cap="none" normalizeH="0" baseline="0" dirty="0">
                          <a:ln>
                            <a:noFill/>
                          </a:ln>
                          <a:solidFill>
                            <a:schemeClr val="tx1"/>
                          </a:solidFill>
                          <a:effectLst/>
                          <a:latin typeface="+mj-ea"/>
                          <a:ea typeface="+mj-ea"/>
                        </a:rPr>
                        <a:t>，获取使子进程终止的信号编号</a:t>
                      </a:r>
                    </a:p>
                  </a:txBody>
                  <a:tcPr marL="82936" marR="82936" marT="5951" marB="39995" anchor="ctr" horzOverflow="overflow"/>
                </a:tc>
                <a:extLst>
                  <a:ext uri="{0D108BD9-81ED-4DB2-BD59-A6C34878D82A}">
                    <a16:rowId xmlns:a16="http://schemas.microsoft.com/office/drawing/2014/main" val="10002"/>
                  </a:ext>
                </a:extLst>
              </a:tr>
              <a:tr h="1270249">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ctr"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en-US" altLang="zh-CN" sz="1800" b="0" i="0" u="none" strike="noStrike" cap="none" normalizeH="0" baseline="0" dirty="0">
                          <a:ln>
                            <a:noFill/>
                          </a:ln>
                          <a:solidFill>
                            <a:schemeClr val="tx1"/>
                          </a:solidFill>
                          <a:effectLst/>
                          <a:latin typeface="+mj-ea"/>
                          <a:ea typeface="+mj-ea"/>
                        </a:rPr>
                        <a:t>WIFSTOPPED(</a:t>
                      </a:r>
                      <a:r>
                        <a:rPr kumimoji="1" lang="en-US" altLang="zh-CN" sz="1800" b="0" i="0" u="none" strike="noStrike" cap="none" normalizeH="0" baseline="0" dirty="0" err="1">
                          <a:ln>
                            <a:noFill/>
                          </a:ln>
                          <a:solidFill>
                            <a:schemeClr val="tx1"/>
                          </a:solidFill>
                          <a:effectLst/>
                          <a:latin typeface="+mj-ea"/>
                          <a:ea typeface="+mj-ea"/>
                        </a:rPr>
                        <a:t>statloc</a:t>
                      </a:r>
                      <a:r>
                        <a:rPr kumimoji="1" lang="en-US" altLang="zh-CN" sz="1800" b="0" i="0" u="none" strike="noStrike" cap="none" normalizeH="0" baseline="0" dirty="0">
                          <a:ln>
                            <a:noFill/>
                          </a:ln>
                          <a:solidFill>
                            <a:schemeClr val="tx1"/>
                          </a:solidFill>
                          <a:effectLst/>
                          <a:latin typeface="+mj-ea"/>
                          <a:ea typeface="+mj-ea"/>
                        </a:rPr>
                        <a:t>)</a:t>
                      </a:r>
                    </a:p>
                  </a:txBody>
                  <a:tcPr marL="82936" marR="82936" marT="5951" marB="39995" anchor="ctr" horzOverflow="overflow"/>
                </a:tc>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l"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zh-CN" altLang="en-US" sz="2000" b="0" i="0" u="none" strike="noStrike" cap="none" normalizeH="0" baseline="0" dirty="0">
                          <a:ln>
                            <a:noFill/>
                          </a:ln>
                          <a:solidFill>
                            <a:schemeClr val="tx1"/>
                          </a:solidFill>
                          <a:effectLst/>
                          <a:latin typeface="+mj-ea"/>
                          <a:ea typeface="+mj-ea"/>
                        </a:rPr>
                        <a:t>当子进程暂停时该宏为真，对于这种情况可进一步执行</a:t>
                      </a:r>
                      <a:r>
                        <a:rPr kumimoji="1" lang="en-US" altLang="zh-CN" sz="2000" b="0" i="0" u="none" strike="noStrike" cap="none" normalizeH="0" baseline="0" dirty="0">
                          <a:ln>
                            <a:noFill/>
                          </a:ln>
                          <a:solidFill>
                            <a:schemeClr val="tx1"/>
                          </a:solidFill>
                          <a:effectLst/>
                          <a:latin typeface="+mj-ea"/>
                          <a:ea typeface="+mj-ea"/>
                        </a:rPr>
                        <a:t>WSTOPSIG(</a:t>
                      </a:r>
                      <a:r>
                        <a:rPr kumimoji="1" lang="en-US" altLang="zh-CN" sz="2000" b="0" i="0" u="none" strike="noStrike" cap="none" normalizeH="0" baseline="0" dirty="0" err="1">
                          <a:ln>
                            <a:noFill/>
                          </a:ln>
                          <a:solidFill>
                            <a:schemeClr val="tx1"/>
                          </a:solidFill>
                          <a:effectLst/>
                          <a:latin typeface="+mj-ea"/>
                          <a:ea typeface="+mj-ea"/>
                        </a:rPr>
                        <a:t>statloc</a:t>
                      </a:r>
                      <a:r>
                        <a:rPr kumimoji="1" lang="en-US" altLang="zh-CN" sz="2000" b="0" i="0" u="none" strike="noStrike" cap="none" normalizeH="0" baseline="0" dirty="0">
                          <a:ln>
                            <a:noFill/>
                          </a:ln>
                          <a:solidFill>
                            <a:schemeClr val="tx1"/>
                          </a:solidFill>
                          <a:effectLst/>
                          <a:latin typeface="+mj-ea"/>
                          <a:ea typeface="+mj-ea"/>
                        </a:rPr>
                        <a:t>)</a:t>
                      </a:r>
                      <a:r>
                        <a:rPr kumimoji="1" lang="zh-CN" altLang="en-US" sz="2000" b="0" i="0" u="none" strike="noStrike" cap="none" normalizeH="0" baseline="0" dirty="0">
                          <a:ln>
                            <a:noFill/>
                          </a:ln>
                          <a:solidFill>
                            <a:schemeClr val="tx1"/>
                          </a:solidFill>
                          <a:effectLst/>
                          <a:latin typeface="+mj-ea"/>
                          <a:ea typeface="+mj-ea"/>
                        </a:rPr>
                        <a:t>，获取使子进程暂停的信号编号</a:t>
                      </a:r>
                    </a:p>
                  </a:txBody>
                  <a:tcPr marL="82936" marR="82936" marT="5951" marB="39995" anchor="ctr" horzOverflow="overflow"/>
                </a:tc>
                <a:extLst>
                  <a:ext uri="{0D108BD9-81ED-4DB2-BD59-A6C34878D82A}">
                    <a16:rowId xmlns:a16="http://schemas.microsoft.com/office/drawing/2014/main" val="10003"/>
                  </a:ext>
                </a:extLst>
              </a:tr>
              <a:tr h="629170">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ctr"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en-US" altLang="zh-CN" sz="1800" b="0" i="0" u="none" strike="noStrike" cap="none" normalizeH="0" baseline="0" dirty="0">
                          <a:ln>
                            <a:noFill/>
                          </a:ln>
                          <a:solidFill>
                            <a:schemeClr val="tx1"/>
                          </a:solidFill>
                          <a:effectLst/>
                          <a:latin typeface="+mj-ea"/>
                          <a:ea typeface="+mj-ea"/>
                        </a:rPr>
                        <a:t>WIFCONTINUED(</a:t>
                      </a:r>
                      <a:r>
                        <a:rPr kumimoji="1" lang="en-US" altLang="zh-CN" sz="1800" b="0" i="0" u="none" strike="noStrike" cap="none" normalizeH="0" baseline="0" dirty="0" err="1">
                          <a:ln>
                            <a:noFill/>
                          </a:ln>
                          <a:solidFill>
                            <a:schemeClr val="tx1"/>
                          </a:solidFill>
                          <a:effectLst/>
                          <a:latin typeface="+mj-ea"/>
                          <a:ea typeface="+mj-ea"/>
                        </a:rPr>
                        <a:t>statloc</a:t>
                      </a:r>
                      <a:r>
                        <a:rPr kumimoji="1" lang="en-US" altLang="zh-CN" sz="1800" b="0" i="0" u="none" strike="noStrike" cap="none" normalizeH="0" baseline="0" dirty="0">
                          <a:ln>
                            <a:noFill/>
                          </a:ln>
                          <a:solidFill>
                            <a:schemeClr val="tx1"/>
                          </a:solidFill>
                          <a:effectLst/>
                          <a:latin typeface="+mj-ea"/>
                          <a:ea typeface="+mj-ea"/>
                        </a:rPr>
                        <a:t>)</a:t>
                      </a:r>
                    </a:p>
                  </a:txBody>
                  <a:tcPr marL="82936" marR="82936" marT="5951" marB="39995" anchor="ctr" horzOverflow="overflow"/>
                </a:tc>
                <a:tc>
                  <a:txBody>
                    <a:bodyPr/>
                    <a:lstStyle>
                      <a:lvl1pPr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chemeClr val="tx1"/>
                          </a:solidFill>
                          <a:latin typeface="Arial" pitchFamily="34" charset="0"/>
                          <a:ea typeface="黑体" pitchFamily="49" charset="-122"/>
                        </a:defRPr>
                      </a:lvl1pPr>
                      <a:lvl2pPr marL="742950" indent="-285750" defTabSz="449263" eaLnBrk="0" hangingPunct="0">
                        <a:spcBef>
                          <a:spcPct val="3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000">
                          <a:solidFill>
                            <a:schemeClr val="tx1"/>
                          </a:solidFill>
                          <a:latin typeface="Arial" pitchFamily="34" charset="0"/>
                          <a:ea typeface="宋体" pitchFamily="2" charset="-122"/>
                        </a:defRPr>
                      </a:lvl2pPr>
                      <a:lvl3pPr marL="11430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宋体" pitchFamily="2" charset="-122"/>
                        </a:defRPr>
                      </a:lvl3pPr>
                      <a:lvl4pPr marL="16002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4pPr>
                      <a:lvl5pPr marL="2057400" indent="-228600" defTabSz="449263" eaLnBrk="0" hangingPunct="0">
                        <a:spcBef>
                          <a:spcPct val="20000"/>
                        </a:spcBef>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5pPr>
                      <a:lvl6pPr marL="25146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6pPr>
                      <a:lvl7pPr marL="29718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7pPr>
                      <a:lvl8pPr marL="34290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8pPr>
                      <a:lvl9pPr marL="3886200" indent="-228600" defTabSz="449263" eaLnBrk="0" fontAlgn="base" hangingPunct="0">
                        <a:spcBef>
                          <a:spcPct val="20000"/>
                        </a:spcBef>
                        <a:spcAft>
                          <a:spcPct val="0"/>
                        </a:spcAft>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b="1">
                          <a:solidFill>
                            <a:schemeClr val="tx1"/>
                          </a:solidFill>
                          <a:latin typeface="Arial" pitchFamily="34" charset="0"/>
                          <a:ea typeface="宋体" pitchFamily="2" charset="-122"/>
                        </a:defRPr>
                      </a:lvl9pPr>
                    </a:lstStyle>
                    <a:p>
                      <a:pPr marL="0" marR="0" lvl="0" indent="0" algn="l" defTabSz="449263" rtl="0" eaLnBrk="1" fontAlgn="base" latinLnBrk="0" hangingPunct="1">
                        <a:lnSpc>
                          <a:spcPct val="98000"/>
                        </a:lnSpc>
                        <a:spcBef>
                          <a:spcPct val="20000"/>
                        </a:spcBef>
                        <a:spcAft>
                          <a:spcPct val="0"/>
                        </a:spcAft>
                        <a:buClr>
                          <a:schemeClr val="hlink"/>
                        </a:buClr>
                        <a:buSzTx/>
                        <a:buFont typeface="Wingdings" pitchFamily="2"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kumimoji="1" lang="zh-CN" altLang="en-US" sz="2000" b="0" i="0" u="none" strike="noStrike" cap="none" normalizeH="0" baseline="0" dirty="0">
                          <a:ln>
                            <a:noFill/>
                          </a:ln>
                          <a:solidFill>
                            <a:schemeClr val="tx1"/>
                          </a:solidFill>
                          <a:effectLst/>
                          <a:latin typeface="+mj-ea"/>
                          <a:ea typeface="+mj-ea"/>
                        </a:rPr>
                        <a:t>若子进程在暂停后已经继续则该宏为真</a:t>
                      </a:r>
                    </a:p>
                  </a:txBody>
                  <a:tcPr marL="82936" marR="82936" marT="5951" marB="39995"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3529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a:extLst>
              <a:ext uri="{FF2B5EF4-FFF2-40B4-BE49-F238E27FC236}">
                <a16:creationId xmlns:a16="http://schemas.microsoft.com/office/drawing/2014/main" id="{3DACBBBF-D14A-498C-86A1-77AE29156761}"/>
              </a:ext>
            </a:extLst>
          </p:cNvPr>
          <p:cNvSpPr>
            <a:spLocks noGrp="1" noChangeArrowheads="1"/>
          </p:cNvSpPr>
          <p:nvPr>
            <p:ph idx="1"/>
          </p:nvPr>
        </p:nvSpPr>
        <p:spPr/>
        <p:txBody>
          <a:bodyPr lIns="0" tIns="10972" rIns="0" bIns="0">
            <a:normAutofit/>
          </a:bodyPr>
          <a:lstStyle/>
          <a:p>
            <a:pPr marL="57150">
              <a:lnSpc>
                <a:spcPct val="120000"/>
              </a:lnSpc>
              <a:spcBef>
                <a:spcPct val="0"/>
              </a:spcBef>
              <a:defRPr/>
            </a:pPr>
            <a:r>
              <a:rPr lang="zh-CN" altLang="en-US" dirty="0">
                <a:solidFill>
                  <a:srgbClr val="000000"/>
                </a:solidFill>
                <a:latin typeface="+mj-ea"/>
                <a:ea typeface="+mj-ea"/>
              </a:rPr>
              <a:t>调用</a:t>
            </a:r>
            <a:r>
              <a:rPr lang="en-US" altLang="zh-CN" dirty="0">
                <a:solidFill>
                  <a:srgbClr val="000000"/>
                </a:solidFill>
                <a:latin typeface="+mj-ea"/>
                <a:ea typeface="+mj-ea"/>
              </a:rPr>
              <a:t>wait</a:t>
            </a:r>
            <a:r>
              <a:rPr lang="zh-CN" altLang="en-US" dirty="0">
                <a:solidFill>
                  <a:srgbClr val="000000"/>
                </a:solidFill>
                <a:latin typeface="+mj-ea"/>
                <a:ea typeface="+mj-ea"/>
              </a:rPr>
              <a:t>函数之后，父进程可能出现的情况</a:t>
            </a:r>
          </a:p>
          <a:p>
            <a:pPr lvl="1">
              <a:lnSpc>
                <a:spcPct val="120000"/>
              </a:lnSpc>
              <a:defRPr/>
            </a:pPr>
            <a:r>
              <a:rPr lang="zh-CN" altLang="en-US" sz="2400" b="0" dirty="0">
                <a:latin typeface="+mj-ea"/>
                <a:ea typeface="+mj-ea"/>
              </a:rPr>
              <a:t>如果所有子进程都还在运行，则父进程被阻塞（</a:t>
            </a:r>
            <a:r>
              <a:rPr lang="en-US" altLang="zh-CN" sz="2400" b="0" dirty="0">
                <a:latin typeface="+mj-ea"/>
                <a:ea typeface="+mj-ea"/>
              </a:rPr>
              <a:t>TASK_INTERRUPTIBLE</a:t>
            </a:r>
            <a:r>
              <a:rPr lang="zh-CN" altLang="en-US" sz="2400" b="0" dirty="0">
                <a:latin typeface="+mj-ea"/>
                <a:ea typeface="+mj-ea"/>
              </a:rPr>
              <a:t>状态），直到有一个子进程终止或暂停，</a:t>
            </a:r>
            <a:r>
              <a:rPr lang="en-US" altLang="zh-CN" sz="2400" b="0" dirty="0">
                <a:latin typeface="+mj-ea"/>
                <a:ea typeface="+mj-ea"/>
              </a:rPr>
              <a:t>wait</a:t>
            </a:r>
            <a:r>
              <a:rPr lang="zh-CN" altLang="en-US" sz="2400" b="0" dirty="0">
                <a:latin typeface="+mj-ea"/>
                <a:ea typeface="+mj-ea"/>
              </a:rPr>
              <a:t>函数才返回</a:t>
            </a:r>
          </a:p>
          <a:p>
            <a:pPr lvl="1">
              <a:lnSpc>
                <a:spcPct val="120000"/>
              </a:lnSpc>
              <a:defRPr/>
            </a:pPr>
            <a:r>
              <a:rPr lang="zh-CN" altLang="en-US" sz="2400" b="0" dirty="0">
                <a:latin typeface="+mj-ea"/>
                <a:ea typeface="+mj-ea"/>
              </a:rPr>
              <a:t>如果已经有子进程进入终止或暂停状态，则</a:t>
            </a:r>
            <a:r>
              <a:rPr lang="en-US" altLang="zh-CN" sz="2400" b="0" dirty="0">
                <a:latin typeface="+mj-ea"/>
                <a:ea typeface="+mj-ea"/>
              </a:rPr>
              <a:t>wait</a:t>
            </a:r>
            <a:r>
              <a:rPr lang="zh-CN" altLang="en-US" sz="2400" b="0" dirty="0">
                <a:latin typeface="+mj-ea"/>
                <a:ea typeface="+mj-ea"/>
              </a:rPr>
              <a:t>函数会立即返回</a:t>
            </a:r>
          </a:p>
          <a:p>
            <a:pPr lvl="1">
              <a:lnSpc>
                <a:spcPct val="120000"/>
              </a:lnSpc>
              <a:defRPr/>
            </a:pPr>
            <a:r>
              <a:rPr lang="zh-CN" altLang="en-US" sz="2400" b="0" dirty="0">
                <a:latin typeface="+mj-ea"/>
                <a:ea typeface="+mj-ea"/>
              </a:rPr>
              <a:t>若进程没有任何子进程，则立即出错返回</a:t>
            </a:r>
            <a:r>
              <a:rPr lang="en-US" altLang="zh-CN" sz="2400" b="0" dirty="0">
                <a:latin typeface="+mj-ea"/>
                <a:ea typeface="+mj-ea"/>
              </a:rPr>
              <a:t>-1</a:t>
            </a:r>
            <a:endParaRPr lang="zh-CN" altLang="en-US" sz="2400" b="0" dirty="0">
              <a:latin typeface="+mj-ea"/>
              <a:ea typeface="+mj-ea"/>
            </a:endParaRPr>
          </a:p>
        </p:txBody>
      </p:sp>
      <p:sp>
        <p:nvSpPr>
          <p:cNvPr id="3" name="标题 2">
            <a:extLst>
              <a:ext uri="{FF2B5EF4-FFF2-40B4-BE49-F238E27FC236}">
                <a16:creationId xmlns:a16="http://schemas.microsoft.com/office/drawing/2014/main" id="{F05356A1-850C-4611-9CB5-1B904A2CEF78}"/>
              </a:ext>
            </a:extLst>
          </p:cNvPr>
          <p:cNvSpPr>
            <a:spLocks noGrp="1"/>
          </p:cNvSpPr>
          <p:nvPr>
            <p:ph type="title"/>
          </p:nvPr>
        </p:nvSpPr>
        <p:spPr/>
        <p:txBody>
          <a:bodyPr/>
          <a:lstStyle/>
          <a:p>
            <a:pPr>
              <a:defRPr/>
            </a:pPr>
            <a:r>
              <a:rPr lang="en-US" altLang="zh-CN" dirty="0"/>
              <a:t>wait</a:t>
            </a:r>
            <a:r>
              <a:rPr lang="zh-CN" altLang="en-US" dirty="0"/>
              <a:t>函数</a:t>
            </a:r>
          </a:p>
        </p:txBody>
      </p:sp>
    </p:spTree>
    <p:extLst>
      <p:ext uri="{BB962C8B-B14F-4D97-AF65-F5344CB8AC3E}">
        <p14:creationId xmlns:p14="http://schemas.microsoft.com/office/powerpoint/2010/main" val="2934131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06">
                                            <p:txEl>
                                              <p:pRg st="1" end="1"/>
                                            </p:txEl>
                                          </p:spTgt>
                                        </p:tgtEl>
                                        <p:attrNameLst>
                                          <p:attrName>style.visibility</p:attrName>
                                        </p:attrNameLst>
                                      </p:cBhvr>
                                      <p:to>
                                        <p:strVal val="visible"/>
                                      </p:to>
                                    </p:set>
                                    <p:animEffect transition="in" filter="fade">
                                      <p:cBhvr>
                                        <p:cTn id="7" dur="500"/>
                                        <p:tgtEl>
                                          <p:spTgt spid="9830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306">
                                            <p:txEl>
                                              <p:pRg st="2" end="2"/>
                                            </p:txEl>
                                          </p:spTgt>
                                        </p:tgtEl>
                                        <p:attrNameLst>
                                          <p:attrName>style.visibility</p:attrName>
                                        </p:attrNameLst>
                                      </p:cBhvr>
                                      <p:to>
                                        <p:strVal val="visible"/>
                                      </p:to>
                                    </p:set>
                                    <p:animEffect transition="in" filter="fade">
                                      <p:cBhvr>
                                        <p:cTn id="12" dur="500"/>
                                        <p:tgtEl>
                                          <p:spTgt spid="983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306">
                                            <p:txEl>
                                              <p:pRg st="3" end="3"/>
                                            </p:txEl>
                                          </p:spTgt>
                                        </p:tgtEl>
                                        <p:attrNameLst>
                                          <p:attrName>style.visibility</p:attrName>
                                        </p:attrNameLst>
                                      </p:cBhvr>
                                      <p:to>
                                        <p:strVal val="visible"/>
                                      </p:to>
                                    </p:set>
                                    <p:animEffect transition="in" filter="fade">
                                      <p:cBhvr>
                                        <p:cTn id="17" dur="500"/>
                                        <p:tgtEl>
                                          <p:spTgt spid="983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a:extLst>
              <a:ext uri="{FF2B5EF4-FFF2-40B4-BE49-F238E27FC236}">
                <a16:creationId xmlns:a16="http://schemas.microsoft.com/office/drawing/2014/main" id="{676400A3-19C1-42A6-8831-B89A230235ED}"/>
              </a:ext>
            </a:extLst>
          </p:cNvPr>
          <p:cNvSpPr>
            <a:spLocks noGrp="1" noChangeArrowheads="1"/>
          </p:cNvSpPr>
          <p:nvPr>
            <p:ph idx="1"/>
          </p:nvPr>
        </p:nvSpPr>
        <p:spPr/>
        <p:txBody>
          <a:bodyPr lIns="0" tIns="10972" rIns="0" bIns="0"/>
          <a:lstStyle/>
          <a:p>
            <a:pPr marL="57150">
              <a:spcBef>
                <a:spcPct val="0"/>
              </a:spcBef>
              <a:defRPr/>
            </a:pPr>
            <a:r>
              <a:rPr lang="zh-CN" altLang="en-US" sz="2800" dirty="0">
                <a:solidFill>
                  <a:srgbClr val="000000"/>
                </a:solidFill>
                <a:latin typeface="+mj-ea"/>
                <a:ea typeface="+mj-ea"/>
              </a:rPr>
              <a:t>如果一个进程有几个子进程，那么只要有一个子进程状态改变，</a:t>
            </a:r>
            <a:r>
              <a:rPr lang="en-US" altLang="zh-CN" sz="2800" dirty="0">
                <a:solidFill>
                  <a:srgbClr val="000000"/>
                </a:solidFill>
                <a:latin typeface="+mj-ea"/>
                <a:ea typeface="+mj-ea"/>
              </a:rPr>
              <a:t>wait</a:t>
            </a:r>
            <a:r>
              <a:rPr lang="zh-CN" altLang="en-US" sz="2800" dirty="0">
                <a:solidFill>
                  <a:srgbClr val="000000"/>
                </a:solidFill>
                <a:latin typeface="+mj-ea"/>
                <a:ea typeface="+mj-ea"/>
              </a:rPr>
              <a:t>函数就返回</a:t>
            </a:r>
            <a:endParaRPr lang="en-US" altLang="zh-CN" sz="2800" dirty="0">
              <a:solidFill>
                <a:srgbClr val="000000"/>
              </a:solidFill>
              <a:latin typeface="+mj-ea"/>
              <a:ea typeface="+mj-ea"/>
            </a:endParaRPr>
          </a:p>
          <a:p>
            <a:pPr marL="57150">
              <a:spcBef>
                <a:spcPct val="0"/>
              </a:spcBef>
              <a:defRPr/>
            </a:pPr>
            <a:endParaRPr lang="zh-CN" altLang="en-US" sz="2800" dirty="0">
              <a:solidFill>
                <a:srgbClr val="000000"/>
              </a:solidFill>
              <a:latin typeface="+mj-ea"/>
              <a:ea typeface="+mj-ea"/>
            </a:endParaRPr>
          </a:p>
          <a:p>
            <a:pPr marL="57150">
              <a:spcBef>
                <a:spcPct val="0"/>
              </a:spcBef>
              <a:defRPr/>
            </a:pPr>
            <a:r>
              <a:rPr lang="zh-CN" altLang="en-US" sz="2800" dirty="0">
                <a:solidFill>
                  <a:srgbClr val="000000"/>
                </a:solidFill>
                <a:latin typeface="+mj-ea"/>
                <a:ea typeface="+mj-ea"/>
              </a:rPr>
              <a:t>如何才能使用</a:t>
            </a:r>
            <a:r>
              <a:rPr lang="en-US" altLang="zh-CN" sz="2800" dirty="0">
                <a:solidFill>
                  <a:srgbClr val="000000"/>
                </a:solidFill>
                <a:latin typeface="+mj-ea"/>
                <a:ea typeface="+mj-ea"/>
              </a:rPr>
              <a:t>wait</a:t>
            </a:r>
            <a:r>
              <a:rPr lang="zh-CN" altLang="en-US" sz="2800" dirty="0">
                <a:solidFill>
                  <a:srgbClr val="000000"/>
                </a:solidFill>
                <a:latin typeface="+mj-ea"/>
                <a:ea typeface="+mj-ea"/>
              </a:rPr>
              <a:t>函数等待某个特定子进程的状态改变？</a:t>
            </a:r>
          </a:p>
          <a:p>
            <a:pPr marL="971550" lvl="1" indent="-514350">
              <a:buFont typeface="+mj-lt"/>
              <a:buAutoNum type="arabicPeriod"/>
              <a:defRPr/>
            </a:pPr>
            <a:r>
              <a:rPr lang="zh-CN" altLang="en-US" sz="2200" b="0" dirty="0">
                <a:latin typeface="+mj-ea"/>
                <a:ea typeface="+mj-ea"/>
              </a:rPr>
              <a:t>调用</a:t>
            </a:r>
            <a:r>
              <a:rPr lang="en-US" altLang="zh-CN" sz="2200" b="0" dirty="0">
                <a:latin typeface="+mj-ea"/>
                <a:ea typeface="+mj-ea"/>
              </a:rPr>
              <a:t>wait</a:t>
            </a:r>
            <a:r>
              <a:rPr lang="zh-CN" altLang="en-US" sz="2200" b="0" dirty="0">
                <a:latin typeface="+mj-ea"/>
                <a:ea typeface="+mj-ea"/>
              </a:rPr>
              <a:t>，然后将其返回的进程</a:t>
            </a:r>
            <a:r>
              <a:rPr lang="en-US" altLang="zh-CN" sz="2200" b="0" dirty="0">
                <a:latin typeface="+mj-ea"/>
                <a:ea typeface="+mj-ea"/>
              </a:rPr>
              <a:t>ID</a:t>
            </a:r>
            <a:r>
              <a:rPr lang="zh-CN" altLang="en-US" sz="2200" b="0" dirty="0">
                <a:latin typeface="+mj-ea"/>
                <a:ea typeface="+mj-ea"/>
              </a:rPr>
              <a:t>和所期望的子进程</a:t>
            </a:r>
            <a:r>
              <a:rPr lang="en-US" altLang="zh-CN" sz="2200" b="0" dirty="0">
                <a:latin typeface="+mj-ea"/>
                <a:ea typeface="+mj-ea"/>
              </a:rPr>
              <a:t>ID</a:t>
            </a:r>
            <a:r>
              <a:rPr lang="zh-CN" altLang="en-US" sz="2200" b="0" dirty="0">
                <a:latin typeface="+mj-ea"/>
                <a:ea typeface="+mj-ea"/>
              </a:rPr>
              <a:t>进行比较</a:t>
            </a:r>
          </a:p>
          <a:p>
            <a:pPr marL="971550" lvl="1" indent="-514350">
              <a:buFont typeface="+mj-lt"/>
              <a:buAutoNum type="arabicPeriod"/>
              <a:defRPr/>
            </a:pPr>
            <a:r>
              <a:rPr lang="zh-CN" altLang="en-US" sz="2200" b="0" dirty="0">
                <a:latin typeface="+mj-ea"/>
                <a:ea typeface="+mj-ea"/>
              </a:rPr>
              <a:t>如果</a:t>
            </a:r>
            <a:r>
              <a:rPr lang="en-US" altLang="zh-CN" sz="2200" b="0" dirty="0">
                <a:latin typeface="+mj-ea"/>
                <a:ea typeface="+mj-ea"/>
              </a:rPr>
              <a:t>ID</a:t>
            </a:r>
            <a:r>
              <a:rPr lang="zh-CN" altLang="en-US" sz="2200" b="0" dirty="0">
                <a:latin typeface="+mj-ea"/>
                <a:ea typeface="+mj-ea"/>
              </a:rPr>
              <a:t>不一致，则保存该</a:t>
            </a:r>
            <a:r>
              <a:rPr lang="en-US" altLang="zh-CN" sz="2200" b="0" dirty="0">
                <a:latin typeface="+mj-ea"/>
                <a:ea typeface="+mj-ea"/>
              </a:rPr>
              <a:t>ID</a:t>
            </a:r>
            <a:r>
              <a:rPr lang="zh-CN" altLang="en-US" sz="2200" b="0" dirty="0">
                <a:latin typeface="+mj-ea"/>
                <a:ea typeface="+mj-ea"/>
              </a:rPr>
              <a:t>，并循环调用</a:t>
            </a:r>
            <a:r>
              <a:rPr lang="en-US" altLang="zh-CN" sz="2200" b="0" dirty="0">
                <a:latin typeface="+mj-ea"/>
                <a:ea typeface="+mj-ea"/>
              </a:rPr>
              <a:t>wait</a:t>
            </a:r>
            <a:r>
              <a:rPr lang="zh-CN" altLang="en-US" sz="2200" b="0" dirty="0">
                <a:latin typeface="+mj-ea"/>
                <a:ea typeface="+mj-ea"/>
              </a:rPr>
              <a:t>函数，直到等到所期望的子进程</a:t>
            </a:r>
            <a:r>
              <a:rPr lang="en-US" altLang="zh-CN" sz="2200" b="0" dirty="0">
                <a:latin typeface="+mj-ea"/>
                <a:ea typeface="+mj-ea"/>
              </a:rPr>
              <a:t>ID</a:t>
            </a:r>
            <a:r>
              <a:rPr lang="zh-CN" altLang="en-US" sz="2200" b="0" dirty="0">
                <a:latin typeface="+mj-ea"/>
                <a:ea typeface="+mj-ea"/>
              </a:rPr>
              <a:t>为止</a:t>
            </a:r>
          </a:p>
        </p:txBody>
      </p:sp>
      <p:sp>
        <p:nvSpPr>
          <p:cNvPr id="4" name="Rectangle 2">
            <a:extLst>
              <a:ext uri="{FF2B5EF4-FFF2-40B4-BE49-F238E27FC236}">
                <a16:creationId xmlns:a16="http://schemas.microsoft.com/office/drawing/2014/main" id="{E83EDC2D-9C49-4534-9735-FEAB9FD13BCD}"/>
              </a:ext>
            </a:extLst>
          </p:cNvPr>
          <p:cNvSpPr>
            <a:spLocks noGrp="1" noChangeArrowheads="1"/>
          </p:cNvSpPr>
          <p:nvPr>
            <p:ph type="title"/>
          </p:nvPr>
        </p:nvSpPr>
        <p:spPr/>
        <p:txBody>
          <a:bodyPr/>
          <a:lstStyle/>
          <a:p>
            <a:pPr eaLnBrk="1" hangingPunct="1">
              <a:defRPr/>
            </a:pPr>
            <a:r>
              <a:rPr lang="zh-CN" altLang="en-US" dirty="0"/>
              <a:t>等待特定子进程状态改变</a:t>
            </a:r>
            <a:endParaRPr lang="en-US" dirty="0"/>
          </a:p>
        </p:txBody>
      </p:sp>
    </p:spTree>
    <p:extLst>
      <p:ext uri="{BB962C8B-B14F-4D97-AF65-F5344CB8AC3E}">
        <p14:creationId xmlns:p14="http://schemas.microsoft.com/office/powerpoint/2010/main" val="2280715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animEffect transition="in" filter="fade">
                                      <p:cBhvr>
                                        <p:cTn id="7" dur="500"/>
                                        <p:tgtEl>
                                          <p:spTgt spid="1013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378">
                                            <p:txEl>
                                              <p:pRg st="2" end="2"/>
                                            </p:txEl>
                                          </p:spTgt>
                                        </p:tgtEl>
                                        <p:attrNameLst>
                                          <p:attrName>style.visibility</p:attrName>
                                        </p:attrNameLst>
                                      </p:cBhvr>
                                      <p:to>
                                        <p:strVal val="visible"/>
                                      </p:to>
                                    </p:set>
                                    <p:animEffect transition="in" filter="fade">
                                      <p:cBhvr>
                                        <p:cTn id="12" dur="500"/>
                                        <p:tgtEl>
                                          <p:spTgt spid="10137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378">
                                            <p:txEl>
                                              <p:pRg st="3" end="3"/>
                                            </p:txEl>
                                          </p:spTgt>
                                        </p:tgtEl>
                                        <p:attrNameLst>
                                          <p:attrName>style.visibility</p:attrName>
                                        </p:attrNameLst>
                                      </p:cBhvr>
                                      <p:to>
                                        <p:strVal val="visible"/>
                                      </p:to>
                                    </p:set>
                                    <p:animEffect transition="in" filter="fade">
                                      <p:cBhvr>
                                        <p:cTn id="17" dur="500"/>
                                        <p:tgtEl>
                                          <p:spTgt spid="10137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378">
                                            <p:txEl>
                                              <p:pRg st="4" end="4"/>
                                            </p:txEl>
                                          </p:spTgt>
                                        </p:tgtEl>
                                        <p:attrNameLst>
                                          <p:attrName>style.visibility</p:attrName>
                                        </p:attrNameLst>
                                      </p:cBhvr>
                                      <p:to>
                                        <p:strVal val="visible"/>
                                      </p:to>
                                    </p:set>
                                    <p:animEffect transition="in" filter="fade">
                                      <p:cBhvr>
                                        <p:cTn id="22" dur="500"/>
                                        <p:tgtEl>
                                          <p:spTgt spid="1013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a:extLst>
              <a:ext uri="{FF2B5EF4-FFF2-40B4-BE49-F238E27FC236}">
                <a16:creationId xmlns:a16="http://schemas.microsoft.com/office/drawing/2014/main" id="{A66918E1-77E5-45C0-B420-5F467C5F0157}"/>
              </a:ext>
            </a:extLst>
          </p:cNvPr>
          <p:cNvSpPr>
            <a:spLocks noGrp="1" noChangeArrowheads="1"/>
          </p:cNvSpPr>
          <p:nvPr>
            <p:ph idx="1"/>
          </p:nvPr>
        </p:nvSpPr>
        <p:spPr/>
        <p:txBody>
          <a:bodyPr lIns="0" tIns="10972" rIns="0" bIns="0"/>
          <a:lstStyle/>
          <a:p>
            <a:pPr marL="57150">
              <a:spcBef>
                <a:spcPct val="0"/>
              </a:spcBef>
              <a:defRPr/>
            </a:pPr>
            <a:r>
              <a:rPr lang="zh-CN" altLang="en-US" dirty="0">
                <a:solidFill>
                  <a:srgbClr val="000000"/>
                </a:solidFill>
                <a:latin typeface="+mj-ea"/>
                <a:ea typeface="+mj-ea"/>
              </a:rPr>
              <a:t>功能：等待某个特定子进程状态改变</a:t>
            </a:r>
          </a:p>
          <a:p>
            <a:pPr marL="57150">
              <a:spcBef>
                <a:spcPct val="0"/>
              </a:spcBef>
              <a:defRPr/>
            </a:pPr>
            <a:r>
              <a:rPr lang="zh-CN" altLang="en-US" dirty="0">
                <a:solidFill>
                  <a:srgbClr val="000000"/>
                </a:solidFill>
                <a:latin typeface="+mj-ea"/>
                <a:ea typeface="+mj-ea"/>
              </a:rPr>
              <a:t>函数原型</a:t>
            </a:r>
            <a:endParaRPr lang="en-US" altLang="zh-CN" dirty="0">
              <a:solidFill>
                <a:srgbClr val="000000"/>
              </a:solidFill>
              <a:latin typeface="+mj-ea"/>
              <a:ea typeface="+mj-ea"/>
            </a:endParaRPr>
          </a:p>
          <a:p>
            <a:pPr marL="57150">
              <a:spcBef>
                <a:spcPct val="0"/>
              </a:spcBef>
              <a:defRPr/>
            </a:pPr>
            <a:endParaRPr lang="zh-CN" altLang="en-US" dirty="0">
              <a:solidFill>
                <a:srgbClr val="000000"/>
              </a:solidFill>
              <a:latin typeface="+mj-ea"/>
              <a:ea typeface="+mj-ea"/>
            </a:endParaRPr>
          </a:p>
          <a:p>
            <a:pPr marL="342874" lvl="3" indent="0">
              <a:spcBef>
                <a:spcPct val="0"/>
              </a:spcBef>
              <a:buNone/>
              <a:defRPr/>
            </a:pPr>
            <a:r>
              <a:rPr lang="zh-CN" altLang="en-US" sz="2400" dirty="0">
                <a:solidFill>
                  <a:srgbClr val="000000"/>
                </a:solidFill>
                <a:latin typeface="+mj-ea"/>
                <a:ea typeface="+mj-ea"/>
              </a:rPr>
              <a:t>头文件：</a:t>
            </a:r>
            <a:r>
              <a:rPr lang="en-US" altLang="zh-CN" sz="2400" dirty="0">
                <a:solidFill>
                  <a:srgbClr val="000000"/>
                </a:solidFill>
                <a:latin typeface="+mj-ea"/>
                <a:ea typeface="+mj-ea"/>
              </a:rPr>
              <a:t>sys/</a:t>
            </a:r>
            <a:r>
              <a:rPr lang="en-US" altLang="zh-CN" sz="2400" dirty="0" err="1">
                <a:solidFill>
                  <a:srgbClr val="000000"/>
                </a:solidFill>
                <a:latin typeface="+mj-ea"/>
                <a:ea typeface="+mj-ea"/>
              </a:rPr>
              <a:t>wait.h</a:t>
            </a:r>
            <a:endParaRPr lang="en-US" altLang="zh-CN" sz="2400" dirty="0">
              <a:solidFill>
                <a:srgbClr val="000000"/>
              </a:solidFill>
              <a:latin typeface="+mj-ea"/>
              <a:ea typeface="+mj-ea"/>
            </a:endParaRPr>
          </a:p>
          <a:p>
            <a:pPr marL="342874" lvl="3" indent="0">
              <a:spcBef>
                <a:spcPct val="0"/>
              </a:spcBef>
              <a:buNone/>
              <a:defRPr/>
            </a:pPr>
            <a:r>
              <a:rPr lang="en-US" altLang="zh-CN" sz="2400" dirty="0" err="1">
                <a:solidFill>
                  <a:srgbClr val="000000"/>
                </a:solidFill>
                <a:latin typeface="+mj-ea"/>
                <a:ea typeface="+mj-ea"/>
              </a:rPr>
              <a:t>pid_t</a:t>
            </a:r>
            <a:r>
              <a:rPr lang="en-US" altLang="zh-CN" sz="2400" dirty="0">
                <a:solidFill>
                  <a:srgbClr val="000000"/>
                </a:solidFill>
                <a:latin typeface="+mj-ea"/>
                <a:ea typeface="+mj-ea"/>
              </a:rPr>
              <a:t> </a:t>
            </a:r>
            <a:r>
              <a:rPr lang="en-US" altLang="zh-CN" sz="2400" dirty="0" err="1">
                <a:solidFill>
                  <a:srgbClr val="000000"/>
                </a:solidFill>
                <a:latin typeface="+mj-ea"/>
                <a:ea typeface="+mj-ea"/>
              </a:rPr>
              <a:t>waitpid</a:t>
            </a:r>
            <a:r>
              <a:rPr lang="en-US" altLang="zh-CN" sz="2400" dirty="0">
                <a:solidFill>
                  <a:srgbClr val="000000"/>
                </a:solidFill>
                <a:latin typeface="+mj-ea"/>
                <a:ea typeface="+mj-ea"/>
              </a:rPr>
              <a:t>(</a:t>
            </a:r>
            <a:r>
              <a:rPr lang="en-US" altLang="zh-CN" sz="2400" dirty="0" err="1">
                <a:solidFill>
                  <a:srgbClr val="000000"/>
                </a:solidFill>
                <a:latin typeface="+mj-ea"/>
                <a:ea typeface="+mj-ea"/>
              </a:rPr>
              <a:t>pid_t</a:t>
            </a:r>
            <a:r>
              <a:rPr lang="en-US" altLang="zh-CN" sz="2400" dirty="0">
                <a:solidFill>
                  <a:srgbClr val="000000"/>
                </a:solidFill>
                <a:latin typeface="+mj-ea"/>
                <a:ea typeface="+mj-ea"/>
              </a:rPr>
              <a:t> </a:t>
            </a:r>
            <a:r>
              <a:rPr lang="en-US" altLang="zh-CN" sz="2400" dirty="0" err="1">
                <a:solidFill>
                  <a:srgbClr val="000000"/>
                </a:solidFill>
                <a:latin typeface="+mj-ea"/>
                <a:ea typeface="+mj-ea"/>
              </a:rPr>
              <a:t>pid</a:t>
            </a:r>
            <a:r>
              <a:rPr lang="en-US" altLang="zh-CN" sz="2400" dirty="0">
                <a:solidFill>
                  <a:srgbClr val="000000"/>
                </a:solidFill>
                <a:latin typeface="+mj-ea"/>
                <a:ea typeface="+mj-ea"/>
              </a:rPr>
              <a:t>, int *</a:t>
            </a:r>
            <a:r>
              <a:rPr lang="en-US" altLang="zh-CN" sz="2400" dirty="0" err="1">
                <a:solidFill>
                  <a:srgbClr val="000000"/>
                </a:solidFill>
                <a:latin typeface="+mj-ea"/>
                <a:ea typeface="+mj-ea"/>
              </a:rPr>
              <a:t>statloc</a:t>
            </a:r>
            <a:r>
              <a:rPr lang="en-US" altLang="zh-CN" sz="2400" dirty="0">
                <a:solidFill>
                  <a:srgbClr val="000000"/>
                </a:solidFill>
                <a:latin typeface="+mj-ea"/>
                <a:ea typeface="+mj-ea"/>
              </a:rPr>
              <a:t>, int options);</a:t>
            </a:r>
          </a:p>
          <a:p>
            <a:pPr marL="342874" lvl="3" indent="0">
              <a:spcBef>
                <a:spcPct val="0"/>
              </a:spcBef>
              <a:buNone/>
              <a:defRPr/>
            </a:pPr>
            <a:endParaRPr lang="en-US" altLang="zh-CN" sz="2400" dirty="0">
              <a:solidFill>
                <a:srgbClr val="000000"/>
              </a:solidFill>
              <a:latin typeface="+mj-ea"/>
              <a:ea typeface="+mj-ea"/>
            </a:endParaRPr>
          </a:p>
          <a:p>
            <a:pPr marL="342874" lvl="3" indent="0">
              <a:spcBef>
                <a:spcPct val="0"/>
              </a:spcBef>
              <a:buNone/>
              <a:defRPr/>
            </a:pPr>
            <a:endParaRPr lang="en-US" altLang="zh-CN" sz="2400" dirty="0">
              <a:solidFill>
                <a:srgbClr val="000000"/>
              </a:solidFill>
              <a:latin typeface="+mj-ea"/>
              <a:ea typeface="+mj-ea"/>
            </a:endParaRPr>
          </a:p>
          <a:p>
            <a:pPr marL="342874" lvl="3" indent="0">
              <a:spcBef>
                <a:spcPct val="0"/>
              </a:spcBef>
              <a:buNone/>
              <a:defRPr/>
            </a:pPr>
            <a:endParaRPr lang="en-US" altLang="zh-CN" sz="2400" dirty="0">
              <a:solidFill>
                <a:srgbClr val="000000"/>
              </a:solidFill>
              <a:latin typeface="+mj-ea"/>
              <a:ea typeface="+mj-ea"/>
            </a:endParaRPr>
          </a:p>
          <a:p>
            <a:pPr marL="57150">
              <a:spcBef>
                <a:spcPct val="0"/>
              </a:spcBef>
              <a:defRPr/>
            </a:pPr>
            <a:r>
              <a:rPr lang="zh-CN" altLang="en-US" dirty="0">
                <a:solidFill>
                  <a:srgbClr val="000000"/>
                </a:solidFill>
                <a:latin typeface="+mj-ea"/>
                <a:ea typeface="+mj-ea"/>
              </a:rPr>
              <a:t>返回值</a:t>
            </a:r>
          </a:p>
          <a:p>
            <a:pPr marL="0" lvl="1" indent="0">
              <a:spcBef>
                <a:spcPct val="0"/>
              </a:spcBef>
              <a:buNone/>
              <a:defRPr/>
            </a:pPr>
            <a:r>
              <a:rPr lang="zh-CN" altLang="en-US" sz="3200" dirty="0">
                <a:solidFill>
                  <a:srgbClr val="000000"/>
                </a:solidFill>
                <a:latin typeface="+mj-ea"/>
                <a:ea typeface="+mj-ea"/>
              </a:rPr>
              <a:t>     </a:t>
            </a:r>
            <a:r>
              <a:rPr lang="zh-CN" altLang="en-US" sz="2400" b="0" dirty="0">
                <a:solidFill>
                  <a:srgbClr val="000000"/>
                </a:solidFill>
                <a:latin typeface="+mj-ea"/>
                <a:ea typeface="+mj-ea"/>
              </a:rPr>
              <a:t>成功返回终止子进程</a:t>
            </a:r>
            <a:r>
              <a:rPr lang="en-US" altLang="zh-CN" sz="2400" b="0" dirty="0">
                <a:solidFill>
                  <a:srgbClr val="000000"/>
                </a:solidFill>
                <a:latin typeface="+mj-ea"/>
                <a:ea typeface="+mj-ea"/>
              </a:rPr>
              <a:t>ID</a:t>
            </a:r>
            <a:r>
              <a:rPr lang="zh-CN" altLang="en-US" sz="2400" b="0" dirty="0">
                <a:solidFill>
                  <a:srgbClr val="000000"/>
                </a:solidFill>
                <a:latin typeface="+mj-ea"/>
                <a:ea typeface="+mj-ea"/>
              </a:rPr>
              <a:t>，失败返回</a:t>
            </a:r>
            <a:r>
              <a:rPr lang="en-US" altLang="zh-CN" sz="2400" b="0" dirty="0">
                <a:solidFill>
                  <a:srgbClr val="000000"/>
                </a:solidFill>
                <a:latin typeface="+mj-ea"/>
                <a:ea typeface="+mj-ea"/>
              </a:rPr>
              <a:t>-1</a:t>
            </a:r>
            <a:endParaRPr lang="en-US" altLang="zh-CN" sz="3200" b="0" dirty="0">
              <a:solidFill>
                <a:srgbClr val="000000"/>
              </a:solidFill>
              <a:latin typeface="+mj-ea"/>
              <a:ea typeface="+mj-ea"/>
            </a:endParaRPr>
          </a:p>
        </p:txBody>
      </p:sp>
      <p:sp>
        <p:nvSpPr>
          <p:cNvPr id="4" name="Rectangle 2">
            <a:extLst>
              <a:ext uri="{FF2B5EF4-FFF2-40B4-BE49-F238E27FC236}">
                <a16:creationId xmlns:a16="http://schemas.microsoft.com/office/drawing/2014/main" id="{46ED9498-F189-4AB7-93BC-A33151E46E03}"/>
              </a:ext>
            </a:extLst>
          </p:cNvPr>
          <p:cNvSpPr>
            <a:spLocks noGrp="1" noChangeArrowheads="1"/>
          </p:cNvSpPr>
          <p:nvPr>
            <p:ph type="title"/>
          </p:nvPr>
        </p:nvSpPr>
        <p:spPr/>
        <p:txBody>
          <a:bodyPr/>
          <a:lstStyle/>
          <a:p>
            <a:pPr eaLnBrk="1" hangingPunct="1">
              <a:defRPr/>
            </a:pPr>
            <a:r>
              <a:rPr lang="en-US" altLang="zh-CN" dirty="0" err="1"/>
              <a:t>waitpid</a:t>
            </a:r>
            <a:r>
              <a:rPr lang="zh-CN" altLang="en-US" dirty="0"/>
              <a:t>函数</a:t>
            </a:r>
            <a:endParaRPr lang="en-US" dirty="0"/>
          </a:p>
        </p:txBody>
      </p:sp>
    </p:spTree>
    <p:extLst>
      <p:ext uri="{BB962C8B-B14F-4D97-AF65-F5344CB8AC3E}">
        <p14:creationId xmlns:p14="http://schemas.microsoft.com/office/powerpoint/2010/main" val="389519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a:extLst>
              <a:ext uri="{FF2B5EF4-FFF2-40B4-BE49-F238E27FC236}">
                <a16:creationId xmlns:a16="http://schemas.microsoft.com/office/drawing/2014/main" id="{7B26A59F-9DA2-4CAD-ABBB-11CAE699D40C}"/>
              </a:ext>
            </a:extLst>
          </p:cNvPr>
          <p:cNvSpPr>
            <a:spLocks noGrp="1" noChangeArrowheads="1"/>
          </p:cNvSpPr>
          <p:nvPr>
            <p:ph idx="1"/>
          </p:nvPr>
        </p:nvSpPr>
        <p:spPr/>
        <p:txBody>
          <a:bodyPr lIns="0" tIns="10972" rIns="0" bIns="0"/>
          <a:lstStyle/>
          <a:p>
            <a:pPr marL="57150">
              <a:lnSpc>
                <a:spcPct val="80000"/>
              </a:lnSpc>
              <a:spcBef>
                <a:spcPct val="0"/>
              </a:spcBef>
            </a:pPr>
            <a:r>
              <a:rPr lang="zh-CN" altLang="en-US" dirty="0">
                <a:solidFill>
                  <a:srgbClr val="000000"/>
                </a:solidFill>
                <a:latin typeface="+mj-ea"/>
                <a:ea typeface="+mj-ea"/>
              </a:rPr>
              <a:t>参数</a:t>
            </a:r>
            <a:endParaRPr lang="en-US" altLang="zh-CN" dirty="0">
              <a:solidFill>
                <a:srgbClr val="000000"/>
              </a:solidFill>
              <a:latin typeface="+mj-ea"/>
              <a:ea typeface="+mj-ea"/>
            </a:endParaRPr>
          </a:p>
          <a:p>
            <a:pPr lvl="1">
              <a:lnSpc>
                <a:spcPct val="80000"/>
              </a:lnSpc>
            </a:pPr>
            <a:r>
              <a:rPr lang="en-US" altLang="zh-CN" sz="2400" dirty="0" err="1">
                <a:latin typeface="+mj-ea"/>
                <a:ea typeface="+mj-ea"/>
              </a:rPr>
              <a:t>pid</a:t>
            </a:r>
            <a:endParaRPr lang="en-US" altLang="zh-CN" sz="2400" dirty="0">
              <a:latin typeface="+mj-ea"/>
              <a:ea typeface="+mj-ea"/>
            </a:endParaRPr>
          </a:p>
          <a:p>
            <a:pPr lvl="2"/>
            <a:r>
              <a:rPr lang="en-US" altLang="zh-CN" sz="2000" b="0" dirty="0" err="1">
                <a:latin typeface="+mj-ea"/>
                <a:ea typeface="+mj-ea"/>
              </a:rPr>
              <a:t>pid</a:t>
            </a:r>
            <a:r>
              <a:rPr lang="en-US" altLang="zh-CN" sz="2000" b="0" dirty="0">
                <a:latin typeface="+mj-ea"/>
                <a:ea typeface="+mj-ea"/>
              </a:rPr>
              <a:t> == -1</a:t>
            </a:r>
            <a:r>
              <a:rPr lang="zh-CN" altLang="en-US" sz="2000" b="0" dirty="0">
                <a:latin typeface="+mj-ea"/>
                <a:ea typeface="+mj-ea"/>
              </a:rPr>
              <a:t>：等待任意子进程状态改变（同</a:t>
            </a:r>
            <a:r>
              <a:rPr lang="en-US" altLang="zh-CN" sz="2000" b="0" dirty="0">
                <a:latin typeface="+mj-ea"/>
                <a:ea typeface="+mj-ea"/>
              </a:rPr>
              <a:t>wait</a:t>
            </a:r>
            <a:r>
              <a:rPr lang="zh-CN" altLang="en-US" sz="2000" b="0" dirty="0">
                <a:latin typeface="+mj-ea"/>
                <a:ea typeface="+mj-ea"/>
              </a:rPr>
              <a:t>）</a:t>
            </a:r>
            <a:endParaRPr lang="en-US" altLang="zh-CN" sz="2000" b="0" dirty="0">
              <a:latin typeface="+mj-ea"/>
              <a:ea typeface="+mj-ea"/>
            </a:endParaRPr>
          </a:p>
          <a:p>
            <a:pPr lvl="2"/>
            <a:r>
              <a:rPr lang="en-US" altLang="zh-CN" sz="2000" b="0" dirty="0" err="1">
                <a:latin typeface="+mj-ea"/>
                <a:ea typeface="+mj-ea"/>
              </a:rPr>
              <a:t>pid</a:t>
            </a:r>
            <a:r>
              <a:rPr lang="en-US" altLang="zh-CN" sz="2000" b="0" dirty="0">
                <a:latin typeface="+mj-ea"/>
                <a:ea typeface="+mj-ea"/>
              </a:rPr>
              <a:t> &gt; 0</a:t>
            </a:r>
            <a:r>
              <a:rPr lang="zh-CN" altLang="en-US" sz="2000" b="0" dirty="0">
                <a:latin typeface="+mj-ea"/>
                <a:ea typeface="+mj-ea"/>
              </a:rPr>
              <a:t>：    等待进程</a:t>
            </a:r>
            <a:r>
              <a:rPr lang="en-US" altLang="zh-CN" sz="2000" b="0" dirty="0">
                <a:latin typeface="+mj-ea"/>
                <a:ea typeface="+mj-ea"/>
              </a:rPr>
              <a:t>ID</a:t>
            </a:r>
            <a:r>
              <a:rPr lang="zh-CN" altLang="en-US" sz="2000" b="0" dirty="0">
                <a:latin typeface="+mj-ea"/>
                <a:ea typeface="+mj-ea"/>
              </a:rPr>
              <a:t>为</a:t>
            </a:r>
            <a:r>
              <a:rPr lang="en-US" altLang="zh-CN" sz="2000" b="0" dirty="0" err="1">
                <a:latin typeface="+mj-ea"/>
                <a:ea typeface="+mj-ea"/>
              </a:rPr>
              <a:t>pid</a:t>
            </a:r>
            <a:r>
              <a:rPr lang="zh-CN" altLang="en-US" sz="2000" b="0" dirty="0">
                <a:latin typeface="+mj-ea"/>
                <a:ea typeface="+mj-ea"/>
              </a:rPr>
              <a:t>的子进程状态改变</a:t>
            </a:r>
          </a:p>
          <a:p>
            <a:pPr lvl="2"/>
            <a:r>
              <a:rPr lang="en-US" altLang="zh-CN" sz="2000" b="0" dirty="0" err="1">
                <a:latin typeface="+mj-ea"/>
                <a:ea typeface="+mj-ea"/>
              </a:rPr>
              <a:t>pid</a:t>
            </a:r>
            <a:r>
              <a:rPr lang="en-US" altLang="zh-CN" sz="2000" b="0" dirty="0">
                <a:latin typeface="+mj-ea"/>
                <a:ea typeface="+mj-ea"/>
              </a:rPr>
              <a:t> == 0</a:t>
            </a:r>
            <a:r>
              <a:rPr lang="zh-CN" altLang="en-US" sz="2000" b="0" dirty="0">
                <a:latin typeface="+mj-ea"/>
                <a:ea typeface="+mj-ea"/>
              </a:rPr>
              <a:t>：  等待其组</a:t>
            </a:r>
            <a:r>
              <a:rPr lang="en-US" altLang="zh-CN" sz="2000" b="0" dirty="0">
                <a:latin typeface="+mj-ea"/>
                <a:ea typeface="+mj-ea"/>
              </a:rPr>
              <a:t>ID</a:t>
            </a:r>
            <a:r>
              <a:rPr lang="zh-CN" altLang="en-US" sz="2000" b="0" dirty="0">
                <a:latin typeface="+mj-ea"/>
                <a:ea typeface="+mj-ea"/>
              </a:rPr>
              <a:t>等于调用进程组</a:t>
            </a:r>
            <a:r>
              <a:rPr lang="en-US" altLang="zh-CN" sz="2000" b="0" dirty="0">
                <a:latin typeface="+mj-ea"/>
                <a:ea typeface="+mj-ea"/>
              </a:rPr>
              <a:t>ID</a:t>
            </a:r>
            <a:r>
              <a:rPr lang="zh-CN" altLang="en-US" sz="2000" b="0" dirty="0">
                <a:latin typeface="+mj-ea"/>
                <a:ea typeface="+mj-ea"/>
              </a:rPr>
              <a:t>的任意子进程</a:t>
            </a:r>
          </a:p>
          <a:p>
            <a:pPr lvl="2"/>
            <a:r>
              <a:rPr lang="en-US" altLang="zh-CN" sz="2000" b="0" dirty="0" err="1">
                <a:latin typeface="+mj-ea"/>
                <a:ea typeface="+mj-ea"/>
              </a:rPr>
              <a:t>pid</a:t>
            </a:r>
            <a:r>
              <a:rPr lang="en-US" altLang="zh-CN" sz="2000" b="0" dirty="0">
                <a:latin typeface="+mj-ea"/>
                <a:ea typeface="+mj-ea"/>
              </a:rPr>
              <a:t> &lt; -1</a:t>
            </a:r>
            <a:r>
              <a:rPr lang="zh-CN" altLang="en-US" sz="2000" b="0" dirty="0">
                <a:latin typeface="+mj-ea"/>
                <a:ea typeface="+mj-ea"/>
              </a:rPr>
              <a:t>：   等待其组</a:t>
            </a:r>
            <a:r>
              <a:rPr lang="en-US" altLang="zh-CN" sz="2000" b="0" dirty="0">
                <a:latin typeface="+mj-ea"/>
                <a:ea typeface="+mj-ea"/>
              </a:rPr>
              <a:t>ID</a:t>
            </a:r>
            <a:r>
              <a:rPr lang="zh-CN" altLang="en-US" sz="2000" b="0" dirty="0">
                <a:latin typeface="+mj-ea"/>
                <a:ea typeface="+mj-ea"/>
              </a:rPr>
              <a:t>等于</a:t>
            </a:r>
            <a:r>
              <a:rPr lang="en-US" altLang="zh-CN" sz="2000" b="0" dirty="0" err="1">
                <a:latin typeface="+mj-ea"/>
                <a:ea typeface="+mj-ea"/>
              </a:rPr>
              <a:t>pid</a:t>
            </a:r>
            <a:r>
              <a:rPr lang="zh-CN" altLang="en-US" sz="2000" b="0" dirty="0">
                <a:latin typeface="+mj-ea"/>
                <a:ea typeface="+mj-ea"/>
              </a:rPr>
              <a:t>绝对值的任意子进程</a:t>
            </a:r>
            <a:endParaRPr lang="en-US" altLang="zh-CN" sz="2000" b="0" dirty="0">
              <a:latin typeface="+mj-ea"/>
              <a:ea typeface="+mj-ea"/>
            </a:endParaRPr>
          </a:p>
          <a:p>
            <a:pPr lvl="2"/>
            <a:endParaRPr lang="en-US" altLang="zh-CN" sz="2000" b="0" dirty="0">
              <a:latin typeface="+mj-ea"/>
              <a:ea typeface="+mj-ea"/>
            </a:endParaRPr>
          </a:p>
          <a:p>
            <a:pPr lvl="1">
              <a:lnSpc>
                <a:spcPct val="80000"/>
              </a:lnSpc>
            </a:pPr>
            <a:r>
              <a:rPr lang="en-US" altLang="zh-CN" sz="2400" dirty="0" err="1">
                <a:latin typeface="+mj-ea"/>
                <a:ea typeface="+mj-ea"/>
              </a:rPr>
              <a:t>statloc</a:t>
            </a:r>
            <a:r>
              <a:rPr lang="zh-CN" altLang="en-US" sz="2400" dirty="0">
                <a:latin typeface="+mj-ea"/>
                <a:ea typeface="+mj-ea"/>
              </a:rPr>
              <a:t>：用于存储子进程的状态改变信息</a:t>
            </a:r>
            <a:endParaRPr lang="en-US" altLang="zh-CN" sz="2400" dirty="0">
              <a:latin typeface="+mj-ea"/>
              <a:ea typeface="+mj-ea"/>
            </a:endParaRPr>
          </a:p>
          <a:p>
            <a:pPr lvl="1">
              <a:lnSpc>
                <a:spcPct val="80000"/>
              </a:lnSpc>
            </a:pPr>
            <a:r>
              <a:rPr lang="en-US" altLang="zh-CN" sz="2400" dirty="0">
                <a:latin typeface="+mj-ea"/>
                <a:ea typeface="+mj-ea"/>
              </a:rPr>
              <a:t>options</a:t>
            </a:r>
            <a:r>
              <a:rPr lang="zh-CN" altLang="en-US" sz="2400" dirty="0">
                <a:latin typeface="+mj-ea"/>
                <a:ea typeface="+mj-ea"/>
              </a:rPr>
              <a:t>：可以为</a:t>
            </a:r>
            <a:r>
              <a:rPr lang="en-US" altLang="zh-CN" sz="2400" dirty="0">
                <a:latin typeface="+mj-ea"/>
                <a:ea typeface="+mj-ea"/>
              </a:rPr>
              <a:t>0</a:t>
            </a:r>
            <a:r>
              <a:rPr lang="zh-CN" altLang="en-US" sz="2400" dirty="0">
                <a:latin typeface="+mj-ea"/>
                <a:ea typeface="+mj-ea"/>
              </a:rPr>
              <a:t>，也可以是以下常量或常量的或</a:t>
            </a:r>
          </a:p>
          <a:p>
            <a:pPr lvl="2"/>
            <a:r>
              <a:rPr lang="en-US" altLang="zh-CN" sz="2000" b="0" dirty="0">
                <a:latin typeface="+mj-ea"/>
                <a:ea typeface="+mj-ea"/>
              </a:rPr>
              <a:t>WNOHANG</a:t>
            </a:r>
            <a:r>
              <a:rPr lang="zh-CN" altLang="en-US" sz="2000" b="0" dirty="0">
                <a:latin typeface="+mj-ea"/>
                <a:ea typeface="+mj-ea"/>
              </a:rPr>
              <a:t>：如果没有任何已经终止的子进程则马上返回</a:t>
            </a:r>
            <a:r>
              <a:rPr lang="en-US" altLang="zh-CN" sz="2000" b="0" dirty="0">
                <a:latin typeface="+mj-ea"/>
                <a:ea typeface="+mj-ea"/>
              </a:rPr>
              <a:t>, </a:t>
            </a:r>
            <a:r>
              <a:rPr lang="zh-CN" altLang="en-US" sz="2000" b="0" dirty="0">
                <a:latin typeface="+mj-ea"/>
                <a:ea typeface="+mj-ea"/>
              </a:rPr>
              <a:t>函数不阻塞，此时返回值为</a:t>
            </a:r>
            <a:r>
              <a:rPr lang="en-US" altLang="zh-CN" sz="2000" b="0" dirty="0">
                <a:latin typeface="+mj-ea"/>
                <a:ea typeface="+mj-ea"/>
              </a:rPr>
              <a:t>0</a:t>
            </a:r>
          </a:p>
          <a:p>
            <a:pPr lvl="2"/>
            <a:r>
              <a:rPr lang="en-US" altLang="zh-CN" sz="2000" b="0" dirty="0">
                <a:latin typeface="+mj-ea"/>
                <a:ea typeface="+mj-ea"/>
              </a:rPr>
              <a:t>WUNTRACED</a:t>
            </a:r>
            <a:r>
              <a:rPr lang="zh-CN" altLang="en-US" sz="2000" b="0" dirty="0">
                <a:latin typeface="+mj-ea"/>
                <a:ea typeface="+mj-ea"/>
              </a:rPr>
              <a:t>：用于跟踪调试</a:t>
            </a:r>
          </a:p>
          <a:p>
            <a:pPr lvl="2">
              <a:lnSpc>
                <a:spcPct val="80000"/>
              </a:lnSpc>
            </a:pPr>
            <a:endParaRPr lang="en-US" altLang="zh-CN" sz="1900" dirty="0">
              <a:latin typeface="宋体" panose="02010600030101010101" pitchFamily="2" charset="-122"/>
            </a:endParaRPr>
          </a:p>
          <a:p>
            <a:pPr marL="57150">
              <a:lnSpc>
                <a:spcPct val="80000"/>
              </a:lnSpc>
              <a:buClr>
                <a:srgbClr val="0066CC"/>
              </a:buClr>
              <a:buSzPct val="45000"/>
              <a:buFont typeface="Wingdings" panose="05000000000000000000" pitchFamily="2" charset="2"/>
              <a:buChar char=""/>
            </a:pPr>
            <a:endParaRPr lang="zh-CN" altLang="en-US" sz="2600" dirty="0">
              <a:latin typeface="宋体" panose="02010600030101010101" pitchFamily="2" charset="-122"/>
            </a:endParaRPr>
          </a:p>
          <a:p>
            <a:pPr marL="57150">
              <a:lnSpc>
                <a:spcPct val="80000"/>
              </a:lnSpc>
              <a:buClr>
                <a:srgbClr val="0066CC"/>
              </a:buClr>
              <a:buSzPct val="45000"/>
              <a:buFont typeface="Wingdings" panose="05000000000000000000" pitchFamily="2" charset="2"/>
              <a:buChar char=""/>
            </a:pPr>
            <a:endParaRPr lang="en-US" altLang="zh-CN" sz="2600" dirty="0">
              <a:latin typeface="宋体" panose="02010600030101010101" pitchFamily="2" charset="-122"/>
            </a:endParaRPr>
          </a:p>
        </p:txBody>
      </p:sp>
      <p:sp>
        <p:nvSpPr>
          <p:cNvPr id="3" name="标题 2">
            <a:extLst>
              <a:ext uri="{FF2B5EF4-FFF2-40B4-BE49-F238E27FC236}">
                <a16:creationId xmlns:a16="http://schemas.microsoft.com/office/drawing/2014/main" id="{6BE5DC02-462A-46CD-B2A9-EFCC508F271B}"/>
              </a:ext>
            </a:extLst>
          </p:cNvPr>
          <p:cNvSpPr>
            <a:spLocks noGrp="1"/>
          </p:cNvSpPr>
          <p:nvPr>
            <p:ph type="title"/>
          </p:nvPr>
        </p:nvSpPr>
        <p:spPr/>
        <p:txBody>
          <a:bodyPr/>
          <a:lstStyle/>
          <a:p>
            <a:pPr>
              <a:defRPr/>
            </a:pPr>
            <a:r>
              <a:rPr lang="en-US" altLang="zh-CN" dirty="0" err="1"/>
              <a:t>waitpid</a:t>
            </a:r>
            <a:r>
              <a:rPr lang="zh-CN" altLang="en-US" dirty="0"/>
              <a:t>函数</a:t>
            </a:r>
          </a:p>
        </p:txBody>
      </p:sp>
    </p:spTree>
    <p:extLst>
      <p:ext uri="{BB962C8B-B14F-4D97-AF65-F5344CB8AC3E}">
        <p14:creationId xmlns:p14="http://schemas.microsoft.com/office/powerpoint/2010/main" val="1782072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386">
                                            <p:txEl>
                                              <p:pRg st="1" end="1"/>
                                            </p:txEl>
                                          </p:spTgt>
                                        </p:tgtEl>
                                        <p:attrNameLst>
                                          <p:attrName>style.visibility</p:attrName>
                                        </p:attrNameLst>
                                      </p:cBhvr>
                                      <p:to>
                                        <p:strVal val="visible"/>
                                      </p:to>
                                    </p:set>
                                    <p:animEffect transition="in" filter="fade">
                                      <p:cBhvr>
                                        <p:cTn id="7" dur="500"/>
                                        <p:tgtEl>
                                          <p:spTgt spid="14438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4386">
                                            <p:txEl>
                                              <p:pRg st="2" end="2"/>
                                            </p:txEl>
                                          </p:spTgt>
                                        </p:tgtEl>
                                        <p:attrNameLst>
                                          <p:attrName>style.visibility</p:attrName>
                                        </p:attrNameLst>
                                      </p:cBhvr>
                                      <p:to>
                                        <p:strVal val="visible"/>
                                      </p:to>
                                    </p:set>
                                    <p:animEffect transition="in" filter="fade">
                                      <p:cBhvr>
                                        <p:cTn id="10" dur="500"/>
                                        <p:tgtEl>
                                          <p:spTgt spid="14438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4386">
                                            <p:txEl>
                                              <p:pRg st="3" end="3"/>
                                            </p:txEl>
                                          </p:spTgt>
                                        </p:tgtEl>
                                        <p:attrNameLst>
                                          <p:attrName>style.visibility</p:attrName>
                                        </p:attrNameLst>
                                      </p:cBhvr>
                                      <p:to>
                                        <p:strVal val="visible"/>
                                      </p:to>
                                    </p:set>
                                    <p:animEffect transition="in" filter="fade">
                                      <p:cBhvr>
                                        <p:cTn id="13" dur="500"/>
                                        <p:tgtEl>
                                          <p:spTgt spid="14438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4386">
                                            <p:txEl>
                                              <p:pRg st="4" end="4"/>
                                            </p:txEl>
                                          </p:spTgt>
                                        </p:tgtEl>
                                        <p:attrNameLst>
                                          <p:attrName>style.visibility</p:attrName>
                                        </p:attrNameLst>
                                      </p:cBhvr>
                                      <p:to>
                                        <p:strVal val="visible"/>
                                      </p:to>
                                    </p:set>
                                    <p:animEffect transition="in" filter="fade">
                                      <p:cBhvr>
                                        <p:cTn id="16" dur="500"/>
                                        <p:tgtEl>
                                          <p:spTgt spid="14438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4386">
                                            <p:txEl>
                                              <p:pRg st="5" end="5"/>
                                            </p:txEl>
                                          </p:spTgt>
                                        </p:tgtEl>
                                        <p:attrNameLst>
                                          <p:attrName>style.visibility</p:attrName>
                                        </p:attrNameLst>
                                      </p:cBhvr>
                                      <p:to>
                                        <p:strVal val="visible"/>
                                      </p:to>
                                    </p:set>
                                    <p:animEffect transition="in" filter="fade">
                                      <p:cBhvr>
                                        <p:cTn id="19" dur="500"/>
                                        <p:tgtEl>
                                          <p:spTgt spid="14438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4386">
                                            <p:txEl>
                                              <p:pRg st="7" end="7"/>
                                            </p:txEl>
                                          </p:spTgt>
                                        </p:tgtEl>
                                        <p:attrNameLst>
                                          <p:attrName>style.visibility</p:attrName>
                                        </p:attrNameLst>
                                      </p:cBhvr>
                                      <p:to>
                                        <p:strVal val="visible"/>
                                      </p:to>
                                    </p:set>
                                    <p:animEffect transition="in" filter="fade">
                                      <p:cBhvr>
                                        <p:cTn id="24" dur="500"/>
                                        <p:tgtEl>
                                          <p:spTgt spid="144386">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4386">
                                            <p:txEl>
                                              <p:pRg st="8" end="8"/>
                                            </p:txEl>
                                          </p:spTgt>
                                        </p:tgtEl>
                                        <p:attrNameLst>
                                          <p:attrName>style.visibility</p:attrName>
                                        </p:attrNameLst>
                                      </p:cBhvr>
                                      <p:to>
                                        <p:strVal val="visible"/>
                                      </p:to>
                                    </p:set>
                                    <p:animEffect transition="in" filter="fade">
                                      <p:cBhvr>
                                        <p:cTn id="29" dur="500"/>
                                        <p:tgtEl>
                                          <p:spTgt spid="14438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4386">
                                            <p:txEl>
                                              <p:pRg st="9" end="9"/>
                                            </p:txEl>
                                          </p:spTgt>
                                        </p:tgtEl>
                                        <p:attrNameLst>
                                          <p:attrName>style.visibility</p:attrName>
                                        </p:attrNameLst>
                                      </p:cBhvr>
                                      <p:to>
                                        <p:strVal val="visible"/>
                                      </p:to>
                                    </p:set>
                                    <p:animEffect transition="in" filter="fade">
                                      <p:cBhvr>
                                        <p:cTn id="32" dur="500"/>
                                        <p:tgtEl>
                                          <p:spTgt spid="14438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4386">
                                            <p:txEl>
                                              <p:pRg st="10" end="10"/>
                                            </p:txEl>
                                          </p:spTgt>
                                        </p:tgtEl>
                                        <p:attrNameLst>
                                          <p:attrName>style.visibility</p:attrName>
                                        </p:attrNameLst>
                                      </p:cBhvr>
                                      <p:to>
                                        <p:strVal val="visible"/>
                                      </p:to>
                                    </p:set>
                                    <p:animEffect transition="in" filter="fade">
                                      <p:cBhvr>
                                        <p:cTn id="35" dur="500"/>
                                        <p:tgtEl>
                                          <p:spTgt spid="14438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defRPr/>
            </a:pPr>
            <a:r>
              <a:rPr lang="en-US" altLang="zh-CN" dirty="0"/>
              <a:t>1.5 Linux</a:t>
            </a:r>
            <a:r>
              <a:rPr lang="zh-CN" altLang="en-US" dirty="0"/>
              <a:t>操作系统的主要版本</a:t>
            </a:r>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a:xfrm>
            <a:off x="570272" y="1311567"/>
            <a:ext cx="11336595" cy="5157643"/>
          </a:xfrm>
        </p:spPr>
        <p:txBody>
          <a:bodyPr/>
          <a:lstStyle/>
          <a:p>
            <a:pPr marL="0" indent="0" algn="just">
              <a:lnSpc>
                <a:spcPct val="120000"/>
              </a:lnSpc>
              <a:spcBef>
                <a:spcPts val="0"/>
              </a:spcBef>
              <a:buNone/>
            </a:pPr>
            <a:r>
              <a:rPr lang="en-US" altLang="zh-CN" sz="2400" kern="100" dirty="0">
                <a:solidFill>
                  <a:srgbClr val="000000"/>
                </a:solidFill>
                <a:latin typeface="+mj-ea"/>
                <a:ea typeface="+mj-ea"/>
                <a:cs typeface="Times New Roman" panose="02020603050405020304" pitchFamily="18" charset="0"/>
              </a:rPr>
              <a:t>Linux</a:t>
            </a:r>
            <a:r>
              <a:rPr lang="zh-CN" altLang="en-US" sz="2400" kern="100" dirty="0">
                <a:solidFill>
                  <a:srgbClr val="000000"/>
                </a:solidFill>
                <a:latin typeface="+mj-ea"/>
                <a:ea typeface="+mj-ea"/>
                <a:cs typeface="Times New Roman" panose="02020603050405020304" pitchFamily="18" charset="0"/>
              </a:rPr>
              <a:t>操作系统主要分为内核版本以及发行版本，其具体内容如下。</a:t>
            </a:r>
            <a:endParaRPr lang="en-US" altLang="zh-CN" sz="2400" kern="100" dirty="0">
              <a:solidFill>
                <a:srgbClr val="000000"/>
              </a:solidFill>
              <a:latin typeface="+mj-ea"/>
              <a:ea typeface="+mj-ea"/>
              <a:cs typeface="Times New Roman" panose="02020603050405020304" pitchFamily="18" charset="0"/>
            </a:endParaRPr>
          </a:p>
          <a:p>
            <a:pPr marL="0" indent="0" algn="just">
              <a:lnSpc>
                <a:spcPct val="120000"/>
              </a:lnSpc>
              <a:spcBef>
                <a:spcPts val="0"/>
              </a:spcBef>
              <a:buNone/>
            </a:pPr>
            <a:r>
              <a:rPr lang="zh-CN" altLang="en-US" sz="2400" kern="100" dirty="0">
                <a:solidFill>
                  <a:srgbClr val="000000"/>
                </a:solidFill>
                <a:latin typeface="+mj-ea"/>
                <a:ea typeface="+mj-ea"/>
                <a:cs typeface="Times New Roman" panose="02020603050405020304" pitchFamily="18" charset="0"/>
              </a:rPr>
              <a:t>（</a:t>
            </a:r>
            <a:r>
              <a:rPr lang="en-US" altLang="zh-CN" sz="2400" kern="100" dirty="0">
                <a:solidFill>
                  <a:srgbClr val="000000"/>
                </a:solidFill>
                <a:latin typeface="+mj-ea"/>
                <a:ea typeface="+mj-ea"/>
                <a:cs typeface="Times New Roman" panose="02020603050405020304" pitchFamily="18" charset="0"/>
              </a:rPr>
              <a:t>1</a:t>
            </a:r>
            <a:r>
              <a:rPr lang="zh-CN" altLang="en-US" sz="2400" kern="100" dirty="0">
                <a:solidFill>
                  <a:srgbClr val="000000"/>
                </a:solidFill>
                <a:latin typeface="+mj-ea"/>
                <a:ea typeface="+mj-ea"/>
                <a:cs typeface="Times New Roman" panose="02020603050405020304" pitchFamily="18" charset="0"/>
              </a:rPr>
              <a:t>）</a:t>
            </a:r>
            <a:r>
              <a:rPr lang="en-US" altLang="zh-CN" sz="2400" kern="100" dirty="0">
                <a:solidFill>
                  <a:srgbClr val="000000"/>
                </a:solidFill>
                <a:latin typeface="+mj-ea"/>
                <a:ea typeface="+mj-ea"/>
                <a:cs typeface="Times New Roman" panose="02020603050405020304" pitchFamily="18" charset="0"/>
              </a:rPr>
              <a:t>Linux</a:t>
            </a:r>
            <a:r>
              <a:rPr lang="zh-CN" altLang="en-US" sz="2400" kern="100" dirty="0">
                <a:solidFill>
                  <a:srgbClr val="000000"/>
                </a:solidFill>
                <a:latin typeface="+mj-ea"/>
                <a:ea typeface="+mj-ea"/>
                <a:cs typeface="Times New Roman" panose="02020603050405020304" pitchFamily="18" charset="0"/>
              </a:rPr>
              <a:t>的内核版本：</a:t>
            </a:r>
            <a:endParaRPr lang="en-US" altLang="zh-CN" sz="2400" kern="100" dirty="0">
              <a:solidFill>
                <a:srgbClr val="000000"/>
              </a:solidFill>
              <a:latin typeface="+mj-ea"/>
              <a:ea typeface="+mj-ea"/>
              <a:cs typeface="Times New Roman" panose="02020603050405020304" pitchFamily="18" charset="0"/>
            </a:endParaRPr>
          </a:p>
          <a:p>
            <a:pPr marL="536561" indent="-225420" algn="just">
              <a:lnSpc>
                <a:spcPct val="120000"/>
              </a:lnSpc>
              <a:spcBef>
                <a:spcPts val="0"/>
              </a:spcBef>
            </a:pP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内核使用主要分为两种不同的版本编号方式。第一种方式用于</a:t>
            </a:r>
            <a:r>
              <a:rPr lang="en-US" altLang="zh-CN" sz="2400" b="0" kern="100" dirty="0">
                <a:solidFill>
                  <a:srgbClr val="000000"/>
                </a:solidFill>
                <a:latin typeface="+mj-ea"/>
                <a:ea typeface="+mj-ea"/>
                <a:cs typeface="Times New Roman" panose="02020603050405020304" pitchFamily="18" charset="0"/>
              </a:rPr>
              <a:t>1.0</a:t>
            </a:r>
            <a:r>
              <a:rPr lang="zh-CN" altLang="en-US" sz="2400" b="0" kern="100" dirty="0">
                <a:solidFill>
                  <a:srgbClr val="000000"/>
                </a:solidFill>
                <a:latin typeface="+mj-ea"/>
                <a:ea typeface="+mj-ea"/>
                <a:cs typeface="Times New Roman" panose="02020603050405020304" pitchFamily="18" charset="0"/>
              </a:rPr>
              <a:t>版本之前（包括</a:t>
            </a:r>
            <a:r>
              <a:rPr lang="en-US" altLang="zh-CN" sz="2400" b="0" kern="100" dirty="0">
                <a:solidFill>
                  <a:srgbClr val="000000"/>
                </a:solidFill>
                <a:latin typeface="+mj-ea"/>
                <a:ea typeface="+mj-ea"/>
                <a:cs typeface="Times New Roman" panose="02020603050405020304" pitchFamily="18" charset="0"/>
              </a:rPr>
              <a:t>1.0</a:t>
            </a:r>
            <a:r>
              <a:rPr lang="zh-CN" altLang="en-US" sz="2400" b="0" kern="100" dirty="0">
                <a:solidFill>
                  <a:srgbClr val="000000"/>
                </a:solidFill>
                <a:latin typeface="+mj-ea"/>
                <a:ea typeface="+mj-ea"/>
                <a:cs typeface="Times New Roman" panose="02020603050405020304" pitchFamily="18" charset="0"/>
              </a:rPr>
              <a:t>）。第二种方式用于</a:t>
            </a:r>
            <a:r>
              <a:rPr lang="en-US" altLang="zh-CN" sz="2400" b="0" kern="100" dirty="0">
                <a:solidFill>
                  <a:srgbClr val="000000"/>
                </a:solidFill>
                <a:latin typeface="+mj-ea"/>
                <a:ea typeface="+mj-ea"/>
                <a:cs typeface="Times New Roman" panose="02020603050405020304" pitchFamily="18" charset="0"/>
              </a:rPr>
              <a:t>1.0</a:t>
            </a:r>
            <a:r>
              <a:rPr lang="zh-CN" altLang="en-US" sz="2400" b="0" kern="100" dirty="0">
                <a:solidFill>
                  <a:srgbClr val="000000"/>
                </a:solidFill>
                <a:latin typeface="+mj-ea"/>
                <a:ea typeface="+mj-ea"/>
                <a:cs typeface="Times New Roman" panose="02020603050405020304" pitchFamily="18" charset="0"/>
              </a:rPr>
              <a:t>之后到</a:t>
            </a:r>
            <a:r>
              <a:rPr lang="en-US" altLang="zh-CN" sz="2400" b="0" kern="100" dirty="0">
                <a:solidFill>
                  <a:srgbClr val="000000"/>
                </a:solidFill>
                <a:latin typeface="+mj-ea"/>
                <a:ea typeface="+mj-ea"/>
                <a:cs typeface="Times New Roman" panose="02020603050405020304" pitchFamily="18" charset="0"/>
              </a:rPr>
              <a:t>2.6</a:t>
            </a:r>
            <a:r>
              <a:rPr lang="zh-CN" altLang="en-US" sz="2400" b="0" kern="100" dirty="0">
                <a:solidFill>
                  <a:srgbClr val="000000"/>
                </a:solidFill>
                <a:latin typeface="+mj-ea"/>
                <a:ea typeface="+mj-ea"/>
                <a:cs typeface="Times New Roman" panose="02020603050405020304" pitchFamily="18" charset="0"/>
              </a:rPr>
              <a:t>，数字由三部分“</a:t>
            </a:r>
            <a:r>
              <a:rPr lang="en-US" altLang="zh-CN" sz="2400" b="0" kern="100" dirty="0">
                <a:solidFill>
                  <a:srgbClr val="000000"/>
                </a:solidFill>
                <a:latin typeface="+mj-ea"/>
                <a:ea typeface="+mj-ea"/>
                <a:cs typeface="Times New Roman" panose="02020603050405020304" pitchFamily="18" charset="0"/>
              </a:rPr>
              <a:t>A.B.C”</a:t>
            </a:r>
            <a:r>
              <a:rPr lang="zh-CN" altLang="en-US" sz="2400" b="0" kern="100" dirty="0">
                <a:solidFill>
                  <a:srgbClr val="000000"/>
                </a:solidFill>
                <a:latin typeface="+mj-ea"/>
                <a:ea typeface="+mj-ea"/>
                <a:cs typeface="Times New Roman" panose="02020603050405020304" pitchFamily="18" charset="0"/>
              </a:rPr>
              <a:t>，</a:t>
            </a:r>
            <a:r>
              <a:rPr lang="en-US" altLang="zh-CN" sz="2400" b="0" kern="100" dirty="0">
                <a:solidFill>
                  <a:srgbClr val="000000"/>
                </a:solidFill>
                <a:latin typeface="+mj-ea"/>
                <a:ea typeface="+mj-ea"/>
                <a:cs typeface="Times New Roman" panose="02020603050405020304" pitchFamily="18" charset="0"/>
              </a:rPr>
              <a:t>A</a:t>
            </a:r>
            <a:r>
              <a:rPr lang="zh-CN" altLang="en-US" sz="2400" b="0" kern="100" dirty="0">
                <a:solidFill>
                  <a:srgbClr val="000000"/>
                </a:solidFill>
                <a:latin typeface="+mj-ea"/>
                <a:ea typeface="+mj-ea"/>
                <a:cs typeface="Times New Roman" panose="02020603050405020304" pitchFamily="18" charset="0"/>
              </a:rPr>
              <a:t>代表主版本号，</a:t>
            </a:r>
            <a:r>
              <a:rPr lang="en-US" altLang="zh-CN" sz="2400" b="0" kern="100" dirty="0">
                <a:solidFill>
                  <a:srgbClr val="000000"/>
                </a:solidFill>
                <a:latin typeface="+mj-ea"/>
                <a:ea typeface="+mj-ea"/>
                <a:cs typeface="Times New Roman" panose="02020603050405020304" pitchFamily="18" charset="0"/>
              </a:rPr>
              <a:t>B</a:t>
            </a:r>
            <a:r>
              <a:rPr lang="zh-CN" altLang="en-US" sz="2400" b="0" kern="100" dirty="0">
                <a:solidFill>
                  <a:srgbClr val="000000"/>
                </a:solidFill>
                <a:latin typeface="+mj-ea"/>
                <a:ea typeface="+mj-ea"/>
                <a:cs typeface="Times New Roman" panose="02020603050405020304" pitchFamily="18" charset="0"/>
              </a:rPr>
              <a:t>代表次主版本号，</a:t>
            </a:r>
            <a:r>
              <a:rPr lang="en-US" altLang="zh-CN" sz="2400" b="0" kern="100" dirty="0">
                <a:solidFill>
                  <a:srgbClr val="000000"/>
                </a:solidFill>
                <a:latin typeface="+mj-ea"/>
                <a:ea typeface="+mj-ea"/>
                <a:cs typeface="Times New Roman" panose="02020603050405020304" pitchFamily="18" charset="0"/>
              </a:rPr>
              <a:t>C</a:t>
            </a:r>
            <a:r>
              <a:rPr lang="zh-CN" altLang="en-US" sz="2400" b="0" kern="100" dirty="0">
                <a:solidFill>
                  <a:srgbClr val="000000"/>
                </a:solidFill>
                <a:latin typeface="+mj-ea"/>
                <a:ea typeface="+mj-ea"/>
                <a:cs typeface="Times New Roman" panose="02020603050405020304" pitchFamily="18" charset="0"/>
              </a:rPr>
              <a:t>代表较小的末版本号。</a:t>
            </a:r>
          </a:p>
          <a:p>
            <a:pPr marL="0" algn="just">
              <a:lnSpc>
                <a:spcPct val="120000"/>
              </a:lnSpc>
              <a:spcBef>
                <a:spcPts val="0"/>
              </a:spcBef>
            </a:pPr>
            <a:endParaRPr lang="zh-CN" altLang="en-US" sz="2400" kern="100" dirty="0">
              <a:solidFill>
                <a:srgbClr val="000000"/>
              </a:solidFill>
              <a:latin typeface="+mj-ea"/>
              <a:ea typeface="+mj-ea"/>
              <a:cs typeface="Times New Roman" panose="02020603050405020304" pitchFamily="18" charset="0"/>
            </a:endParaRPr>
          </a:p>
          <a:p>
            <a:pPr marL="0" indent="0" algn="just">
              <a:lnSpc>
                <a:spcPct val="120000"/>
              </a:lnSpc>
              <a:spcBef>
                <a:spcPts val="0"/>
              </a:spcBef>
              <a:buNone/>
            </a:pPr>
            <a:r>
              <a:rPr lang="zh-CN" altLang="en-US" sz="2400" kern="100" dirty="0">
                <a:solidFill>
                  <a:srgbClr val="000000"/>
                </a:solidFill>
                <a:latin typeface="+mj-ea"/>
                <a:ea typeface="+mj-ea"/>
                <a:cs typeface="Times New Roman" panose="02020603050405020304" pitchFamily="18" charset="0"/>
              </a:rPr>
              <a:t>（</a:t>
            </a:r>
            <a:r>
              <a:rPr lang="en-US" altLang="zh-CN" sz="2400" kern="100" dirty="0">
                <a:solidFill>
                  <a:srgbClr val="000000"/>
                </a:solidFill>
                <a:latin typeface="+mj-ea"/>
                <a:ea typeface="+mj-ea"/>
                <a:cs typeface="Times New Roman" panose="02020603050405020304" pitchFamily="18" charset="0"/>
              </a:rPr>
              <a:t>2</a:t>
            </a:r>
            <a:r>
              <a:rPr lang="zh-CN" altLang="en-US" sz="2400" kern="100" dirty="0">
                <a:solidFill>
                  <a:srgbClr val="000000"/>
                </a:solidFill>
                <a:latin typeface="+mj-ea"/>
                <a:ea typeface="+mj-ea"/>
                <a:cs typeface="Times New Roman" panose="02020603050405020304" pitchFamily="18" charset="0"/>
              </a:rPr>
              <a:t>）</a:t>
            </a:r>
            <a:r>
              <a:rPr lang="en-US" altLang="zh-CN" sz="2400" kern="100" dirty="0">
                <a:solidFill>
                  <a:srgbClr val="000000"/>
                </a:solidFill>
                <a:latin typeface="+mj-ea"/>
                <a:ea typeface="+mj-ea"/>
                <a:cs typeface="Times New Roman" panose="02020603050405020304" pitchFamily="18" charset="0"/>
              </a:rPr>
              <a:t>Linux</a:t>
            </a:r>
            <a:r>
              <a:rPr lang="zh-CN" altLang="en-US" sz="2400" kern="100" dirty="0">
                <a:solidFill>
                  <a:srgbClr val="000000"/>
                </a:solidFill>
                <a:latin typeface="+mj-ea"/>
                <a:ea typeface="+mj-ea"/>
                <a:cs typeface="Times New Roman" panose="02020603050405020304" pitchFamily="18" charset="0"/>
              </a:rPr>
              <a:t>的发行版本</a:t>
            </a:r>
            <a:endParaRPr lang="en-US" altLang="zh-CN" sz="2400" kern="100" dirty="0">
              <a:solidFill>
                <a:srgbClr val="000000"/>
              </a:solidFill>
              <a:latin typeface="+mj-ea"/>
              <a:ea typeface="+mj-ea"/>
              <a:cs typeface="Times New Roman" panose="02020603050405020304" pitchFamily="18" charset="0"/>
            </a:endParaRPr>
          </a:p>
          <a:p>
            <a:pPr marL="536561" indent="-225420" algn="just">
              <a:lnSpc>
                <a:spcPct val="120000"/>
              </a:lnSpc>
              <a:spcBef>
                <a:spcPts val="0"/>
              </a:spcBef>
            </a:pP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的发行版本实质在于</a:t>
            </a: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核心加上外围的实用程序组成的一个大软件包。</a:t>
            </a:r>
            <a:endParaRPr lang="en-US" altLang="zh-CN" sz="2400" b="0" kern="100" dirty="0">
              <a:solidFill>
                <a:srgbClr val="000000"/>
              </a:solidFill>
              <a:latin typeface="+mj-ea"/>
              <a:ea typeface="+mj-ea"/>
              <a:cs typeface="Times New Roman" panose="02020603050405020304" pitchFamily="18" charset="0"/>
            </a:endParaRPr>
          </a:p>
          <a:p>
            <a:pPr marL="536561" indent="-225420" algn="just">
              <a:lnSpc>
                <a:spcPct val="120000"/>
              </a:lnSpc>
              <a:spcBef>
                <a:spcPts val="0"/>
              </a:spcBef>
            </a:pPr>
            <a:r>
              <a:rPr lang="zh-CN" altLang="en-US" sz="2400" b="0" kern="100" dirty="0">
                <a:solidFill>
                  <a:srgbClr val="000000"/>
                </a:solidFill>
                <a:latin typeface="+mj-ea"/>
                <a:ea typeface="+mj-ea"/>
                <a:cs typeface="Times New Roman" panose="02020603050405020304" pitchFamily="18" charset="0"/>
              </a:rPr>
              <a:t>把</a:t>
            </a:r>
            <a:r>
              <a:rPr lang="en-US" altLang="zh-CN" sz="2400" b="0" kern="100" dirty="0">
                <a:solidFill>
                  <a:srgbClr val="000000"/>
                </a:solidFill>
                <a:latin typeface="+mj-ea"/>
                <a:ea typeface="+mj-ea"/>
                <a:cs typeface="Times New Roman" panose="02020603050405020304" pitchFamily="18" charset="0"/>
              </a:rPr>
              <a:t>SUSE</a:t>
            </a:r>
            <a:r>
              <a:rPr lang="zh-CN" altLang="en-US" sz="2400" b="0" kern="100" dirty="0">
                <a:solidFill>
                  <a:srgbClr val="000000"/>
                </a:solidFill>
                <a:latin typeface="+mj-ea"/>
                <a:ea typeface="+mj-ea"/>
                <a:cs typeface="Times New Roman" panose="02020603050405020304" pitchFamily="18" charset="0"/>
              </a:rPr>
              <a:t>、</a:t>
            </a:r>
            <a:r>
              <a:rPr lang="en-US" altLang="zh-CN" sz="2400" b="0" kern="100" dirty="0">
                <a:solidFill>
                  <a:srgbClr val="000000"/>
                </a:solidFill>
                <a:latin typeface="+mj-ea"/>
                <a:ea typeface="+mj-ea"/>
                <a:cs typeface="Times New Roman" panose="02020603050405020304" pitchFamily="18" charset="0"/>
              </a:rPr>
              <a:t>RedHat</a:t>
            </a:r>
            <a:r>
              <a:rPr lang="zh-CN" altLang="en-US" sz="2400" b="0" kern="100" dirty="0">
                <a:solidFill>
                  <a:srgbClr val="000000"/>
                </a:solidFill>
                <a:latin typeface="+mj-ea"/>
                <a:ea typeface="+mj-ea"/>
                <a:cs typeface="Times New Roman" panose="02020603050405020304" pitchFamily="18" charset="0"/>
              </a:rPr>
              <a:t>、</a:t>
            </a:r>
            <a:r>
              <a:rPr lang="en-US" altLang="zh-CN" sz="2400" b="0" kern="100" dirty="0">
                <a:solidFill>
                  <a:srgbClr val="000000"/>
                </a:solidFill>
                <a:latin typeface="+mj-ea"/>
                <a:ea typeface="+mj-ea"/>
                <a:cs typeface="Times New Roman" panose="02020603050405020304" pitchFamily="18" charset="0"/>
              </a:rPr>
              <a:t>Ubuntu</a:t>
            </a:r>
            <a:r>
              <a:rPr lang="zh-CN" altLang="en-US" sz="2400" b="0" kern="100" dirty="0">
                <a:solidFill>
                  <a:srgbClr val="000000"/>
                </a:solidFill>
                <a:latin typeface="+mj-ea"/>
                <a:ea typeface="+mj-ea"/>
                <a:cs typeface="Times New Roman" panose="02020603050405020304" pitchFamily="18" charset="0"/>
              </a:rPr>
              <a:t>、</a:t>
            </a:r>
            <a:r>
              <a:rPr lang="en-US" altLang="zh-CN" sz="2400" b="0" kern="100" dirty="0">
                <a:solidFill>
                  <a:srgbClr val="000000"/>
                </a:solidFill>
                <a:latin typeface="+mj-ea"/>
                <a:ea typeface="+mj-ea"/>
                <a:cs typeface="Times New Roman" panose="02020603050405020304" pitchFamily="18" charset="0"/>
              </a:rPr>
              <a:t>Slackware</a:t>
            </a:r>
            <a:r>
              <a:rPr lang="zh-CN" altLang="en-US" sz="2400" b="0" kern="100" dirty="0">
                <a:solidFill>
                  <a:srgbClr val="000000"/>
                </a:solidFill>
                <a:latin typeface="+mj-ea"/>
                <a:ea typeface="+mj-ea"/>
                <a:cs typeface="Times New Roman" panose="02020603050405020304" pitchFamily="18" charset="0"/>
              </a:rPr>
              <a:t>等直接称呼为</a:t>
            </a: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是不确切的，它们是</a:t>
            </a: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的发行版本。更确切地说，应该称为“以</a:t>
            </a: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为核心的操作系统软件包”。</a:t>
            </a:r>
          </a:p>
          <a:p>
            <a:pPr marL="0" algn="just">
              <a:lnSpc>
                <a:spcPct val="120000"/>
              </a:lnSpc>
              <a:spcBef>
                <a:spcPts val="0"/>
              </a:spcBef>
            </a:pPr>
            <a:endParaRPr lang="zh-CN" altLang="en-US" sz="2400" kern="100" dirty="0">
              <a:solidFill>
                <a:srgbClr val="000000"/>
              </a:solidFill>
              <a:latin typeface="+mj-ea"/>
              <a:ea typeface="+mj-ea"/>
              <a:cs typeface="Times New Roman" panose="02020603050405020304" pitchFamily="18" charset="0"/>
            </a:endParaRPr>
          </a:p>
          <a:p>
            <a:pPr marL="0" algn="just">
              <a:lnSpc>
                <a:spcPct val="120000"/>
              </a:lnSpc>
              <a:spcBef>
                <a:spcPts val="0"/>
              </a:spcBef>
            </a:pPr>
            <a:endParaRPr lang="zh-CN" altLang="en-US" sz="2400" kern="100" dirty="0">
              <a:solidFill>
                <a:srgbClr val="000000"/>
              </a:solidFill>
              <a:latin typeface="+mj-ea"/>
              <a:ea typeface="+mj-ea"/>
              <a:cs typeface="Times New Roman" panose="02020603050405020304" pitchFamily="18" charset="0"/>
            </a:endParaRPr>
          </a:p>
          <a:p>
            <a:pPr>
              <a:lnSpc>
                <a:spcPct val="120000"/>
              </a:lnSpc>
            </a:pPr>
            <a:endParaRPr lang="zh-CN" altLang="en-US" sz="2400" dirty="0">
              <a:latin typeface="+mj-ea"/>
              <a:ea typeface="+mj-ea"/>
            </a:endParaRPr>
          </a:p>
        </p:txBody>
      </p:sp>
    </p:spTree>
    <p:custDataLst>
      <p:tags r:id="rId1"/>
    </p:custDataLst>
    <p:extLst>
      <p:ext uri="{BB962C8B-B14F-4D97-AF65-F5344CB8AC3E}">
        <p14:creationId xmlns:p14="http://schemas.microsoft.com/office/powerpoint/2010/main" val="81884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a:extLst>
              <a:ext uri="{FF2B5EF4-FFF2-40B4-BE49-F238E27FC236}">
                <a16:creationId xmlns:a16="http://schemas.microsoft.com/office/drawing/2014/main" id="{89185535-8D12-404E-8BF9-598A06696906}"/>
              </a:ext>
            </a:extLst>
          </p:cNvPr>
          <p:cNvSpPr>
            <a:spLocks noGrp="1" noChangeArrowheads="1"/>
          </p:cNvSpPr>
          <p:nvPr>
            <p:ph idx="1"/>
          </p:nvPr>
        </p:nvSpPr>
        <p:spPr/>
        <p:txBody>
          <a:bodyPr lIns="0" tIns="10972" rIns="0" bIns="0"/>
          <a:lstStyle/>
          <a:p>
            <a:r>
              <a:rPr lang="en-US" altLang="zh-CN" dirty="0" err="1">
                <a:latin typeface="+mj-ea"/>
                <a:ea typeface="+mj-ea"/>
              </a:rPr>
              <a:t>waitpid</a:t>
            </a:r>
            <a:r>
              <a:rPr lang="zh-CN" altLang="en-US" dirty="0">
                <a:latin typeface="+mj-ea"/>
                <a:ea typeface="+mj-ea"/>
              </a:rPr>
              <a:t>可等待一个特定的进程的状态改变信息</a:t>
            </a:r>
          </a:p>
          <a:p>
            <a:r>
              <a:rPr lang="en-US" altLang="zh-CN" dirty="0" err="1">
                <a:latin typeface="+mj-ea"/>
                <a:ea typeface="+mj-ea"/>
              </a:rPr>
              <a:t>waitpid</a:t>
            </a:r>
            <a:r>
              <a:rPr lang="zh-CN" altLang="en-US" dirty="0">
                <a:latin typeface="+mj-ea"/>
                <a:ea typeface="+mj-ea"/>
              </a:rPr>
              <a:t>可以实现非阻塞的等待操作，有时希望取得子进程的状态改变信息，但不希望阻塞父进程等待子进程状态改变</a:t>
            </a:r>
          </a:p>
          <a:p>
            <a:r>
              <a:rPr lang="en-US" altLang="zh-CN" dirty="0" err="1">
                <a:latin typeface="+mj-ea"/>
                <a:ea typeface="+mj-ea"/>
              </a:rPr>
              <a:t>waitpid</a:t>
            </a:r>
            <a:r>
              <a:rPr lang="zh-CN" altLang="en-US" dirty="0">
                <a:latin typeface="+mj-ea"/>
                <a:ea typeface="+mj-ea"/>
              </a:rPr>
              <a:t>支持作业控制（进程组控制）</a:t>
            </a:r>
          </a:p>
          <a:p>
            <a:pPr>
              <a:buClr>
                <a:srgbClr val="0066CC"/>
              </a:buClr>
              <a:buSzPct val="45000"/>
              <a:buFont typeface="Wingdings" panose="05000000000000000000" pitchFamily="2" charset="2"/>
              <a:buChar char=""/>
            </a:pPr>
            <a:endParaRPr lang="en-US" altLang="zh-CN" dirty="0">
              <a:latin typeface="宋体" panose="02010600030101010101" pitchFamily="2" charset="-122"/>
            </a:endParaRPr>
          </a:p>
        </p:txBody>
      </p:sp>
      <p:sp>
        <p:nvSpPr>
          <p:cNvPr id="3" name="标题 2">
            <a:extLst>
              <a:ext uri="{FF2B5EF4-FFF2-40B4-BE49-F238E27FC236}">
                <a16:creationId xmlns:a16="http://schemas.microsoft.com/office/drawing/2014/main" id="{3CE85159-736B-4E97-B1D9-ACF26D26165C}"/>
              </a:ext>
            </a:extLst>
          </p:cNvPr>
          <p:cNvSpPr>
            <a:spLocks noGrp="1"/>
          </p:cNvSpPr>
          <p:nvPr>
            <p:ph type="title"/>
          </p:nvPr>
        </p:nvSpPr>
        <p:spPr/>
        <p:txBody>
          <a:bodyPr/>
          <a:lstStyle/>
          <a:p>
            <a:pPr>
              <a:defRPr/>
            </a:pPr>
            <a:r>
              <a:rPr lang="en-US" altLang="zh-CN" dirty="0" err="1"/>
              <a:t>waitpid</a:t>
            </a:r>
            <a:r>
              <a:rPr lang="zh-CN" altLang="en-US" dirty="0"/>
              <a:t>的特有功能</a:t>
            </a:r>
          </a:p>
        </p:txBody>
      </p:sp>
    </p:spTree>
    <p:extLst>
      <p:ext uri="{BB962C8B-B14F-4D97-AF65-F5344CB8AC3E}">
        <p14:creationId xmlns:p14="http://schemas.microsoft.com/office/powerpoint/2010/main" val="314852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2">
                                            <p:txEl>
                                              <p:pRg st="0" end="0"/>
                                            </p:txEl>
                                          </p:spTgt>
                                        </p:tgtEl>
                                        <p:attrNameLst>
                                          <p:attrName>style.visibility</p:attrName>
                                        </p:attrNameLst>
                                      </p:cBhvr>
                                      <p:to>
                                        <p:strVal val="visible"/>
                                      </p:to>
                                    </p:set>
                                    <p:animEffect transition="in" filter="fade">
                                      <p:cBhvr>
                                        <p:cTn id="7" dur="500"/>
                                        <p:tgtEl>
                                          <p:spTgt spid="148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2">
                                            <p:txEl>
                                              <p:pRg st="1" end="1"/>
                                            </p:txEl>
                                          </p:spTgt>
                                        </p:tgtEl>
                                        <p:attrNameLst>
                                          <p:attrName>style.visibility</p:attrName>
                                        </p:attrNameLst>
                                      </p:cBhvr>
                                      <p:to>
                                        <p:strVal val="visible"/>
                                      </p:to>
                                    </p:set>
                                    <p:animEffect transition="in" filter="fade">
                                      <p:cBhvr>
                                        <p:cTn id="12" dur="500"/>
                                        <p:tgtEl>
                                          <p:spTgt spid="1484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482">
                                            <p:txEl>
                                              <p:pRg st="2" end="2"/>
                                            </p:txEl>
                                          </p:spTgt>
                                        </p:tgtEl>
                                        <p:attrNameLst>
                                          <p:attrName>style.visibility</p:attrName>
                                        </p:attrNameLst>
                                      </p:cBhvr>
                                      <p:to>
                                        <p:strVal val="visible"/>
                                      </p:to>
                                    </p:set>
                                    <p:animEffect transition="in" filter="fade">
                                      <p:cBhvr>
                                        <p:cTn id="17" dur="500"/>
                                        <p:tgtEl>
                                          <p:spTgt spid="1484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5" y="2488372"/>
            <a:ext cx="3590476" cy="1560871"/>
          </a:xfrm>
        </p:spPr>
        <p:txBody>
          <a:bodyPr/>
          <a:lstStyle/>
          <a:p>
            <a:pPr marL="849292" indent="-849292"/>
            <a:r>
              <a:rPr lang="zh-CN" altLang="en-US" dirty="0">
                <a:sym typeface="+mn-lt"/>
              </a:rPr>
              <a:t>四、</a:t>
            </a:r>
            <a:r>
              <a:rPr lang="en-US" altLang="zh-CN" dirty="0">
                <a:sym typeface="+mn-lt"/>
              </a:rPr>
              <a:t> </a:t>
            </a:r>
            <a:r>
              <a:rPr lang="zh-CN" altLang="en-US" dirty="0">
                <a:sym typeface="+mn-lt"/>
              </a:rPr>
              <a:t>操作系统接口与应用开发</a:t>
            </a:r>
          </a:p>
        </p:txBody>
      </p:sp>
      <p:sp>
        <p:nvSpPr>
          <p:cNvPr id="6" name="文本占位符 5"/>
          <p:cNvSpPr>
            <a:spLocks noGrp="1"/>
          </p:cNvSpPr>
          <p:nvPr>
            <p:ph type="body" sz="half" idx="2"/>
          </p:nvPr>
        </p:nvSpPr>
        <p:spPr>
          <a:xfrm>
            <a:off x="5435540" y="1336463"/>
            <a:ext cx="5891221" cy="4093648"/>
          </a:xfrm>
        </p:spPr>
        <p:txBody>
          <a:bodyPr rtlCol="0">
            <a:normAutofit/>
          </a:bodyPr>
          <a:lstStyle/>
          <a:p>
            <a:pPr marL="457189" indent="-457189">
              <a:lnSpc>
                <a:spcPct val="150000"/>
              </a:lnSpc>
              <a:buFont typeface="Wingdings" pitchFamily="2" charset="2"/>
              <a:buChar char="n"/>
            </a:pPr>
            <a:r>
              <a:rPr lang="zh-CN" altLang="en-US" sz="2800" dirty="0">
                <a:solidFill>
                  <a:schemeClr val="tx1"/>
                </a:solidFill>
                <a:sym typeface="+mn-lt"/>
              </a:rPr>
              <a:t>多模块编译链接工具</a:t>
            </a:r>
            <a:r>
              <a:rPr lang="en-US" altLang="zh-CN" sz="2800" dirty="0">
                <a:solidFill>
                  <a:schemeClr val="tx1"/>
                </a:solidFill>
                <a:sym typeface="+mn-lt"/>
              </a:rPr>
              <a:t>make</a:t>
            </a:r>
            <a:r>
              <a:rPr lang="zh-CN" altLang="en-US" sz="2800" dirty="0">
                <a:solidFill>
                  <a:schemeClr val="tx1"/>
                </a:solidFill>
                <a:sym typeface="+mn-lt"/>
              </a:rPr>
              <a:t>的使用</a:t>
            </a:r>
            <a:endParaRPr lang="en-US" altLang="zh-CN" sz="2800" dirty="0">
              <a:solidFill>
                <a:schemeClr val="tx1"/>
              </a:solidFill>
              <a:sym typeface="+mn-lt"/>
            </a:endParaRPr>
          </a:p>
          <a:p>
            <a:pPr marL="457189" indent="-457189">
              <a:lnSpc>
                <a:spcPct val="150000"/>
              </a:lnSpc>
              <a:buFont typeface="Wingdings" pitchFamily="2" charset="2"/>
              <a:buChar char="n"/>
            </a:pPr>
            <a:r>
              <a:rPr lang="zh-CN" altLang="en-US" sz="2800" dirty="0">
                <a:solidFill>
                  <a:schemeClr val="tx1"/>
                </a:solidFill>
              </a:rPr>
              <a:t>进程控制</a:t>
            </a:r>
            <a:endParaRPr lang="en-US" altLang="zh-CN" sz="2800" dirty="0">
              <a:solidFill>
                <a:schemeClr val="tx1"/>
              </a:solidFill>
            </a:endParaRPr>
          </a:p>
          <a:p>
            <a:pPr marL="457189" indent="-457189">
              <a:lnSpc>
                <a:spcPct val="150000"/>
              </a:lnSpc>
              <a:buFont typeface="Wingdings" pitchFamily="2" charset="2"/>
              <a:buChar char="n"/>
            </a:pPr>
            <a:r>
              <a:rPr lang="zh-CN" altLang="en-US" sz="2800" dirty="0">
                <a:solidFill>
                  <a:schemeClr val="tx1"/>
                </a:solidFill>
              </a:rPr>
              <a:t>进程间的通讯</a:t>
            </a: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15907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32919" y="513490"/>
            <a:ext cx="3255481" cy="1170653"/>
          </a:xfrm>
        </p:spPr>
        <p:txBody>
          <a:bodyPr>
            <a:normAutofit fontScale="90000"/>
          </a:bodyPr>
          <a:lstStyle/>
          <a:p>
            <a:r>
              <a:rPr lang="zh-CN" altLang="en-US" dirty="0">
                <a:sym typeface="+mn-lt"/>
              </a:rPr>
              <a:t>多模块编译链接工具</a:t>
            </a:r>
            <a:r>
              <a:rPr lang="en-US" altLang="zh-CN" dirty="0">
                <a:sym typeface="+mn-lt"/>
              </a:rPr>
              <a:t>make</a:t>
            </a:r>
            <a:r>
              <a:rPr lang="zh-CN" altLang="en-US" dirty="0">
                <a:sym typeface="+mn-lt"/>
              </a:rPr>
              <a:t>的使用</a:t>
            </a:r>
          </a:p>
        </p:txBody>
      </p:sp>
      <p:sp>
        <p:nvSpPr>
          <p:cNvPr id="6" name="文本占位符 5"/>
          <p:cNvSpPr>
            <a:spLocks noGrp="1"/>
          </p:cNvSpPr>
          <p:nvPr>
            <p:ph type="body" sz="half" idx="2"/>
          </p:nvPr>
        </p:nvSpPr>
        <p:spPr/>
        <p:txBody>
          <a:bodyPr/>
          <a:lstStyle/>
          <a:p>
            <a:pPr>
              <a:lnSpc>
                <a:spcPct val="150000"/>
              </a:lnSpc>
            </a:pPr>
            <a:r>
              <a:rPr lang="zh-CN" altLang="en-US" dirty="0">
                <a:sym typeface="+mn-lt"/>
              </a:rPr>
              <a:t>多模块程序设计的概念</a:t>
            </a:r>
            <a:endParaRPr lang="en-US" altLang="zh-CN" dirty="0">
              <a:sym typeface="+mn-lt"/>
            </a:endParaRPr>
          </a:p>
          <a:p>
            <a:pPr>
              <a:lnSpc>
                <a:spcPct val="150000"/>
              </a:lnSpc>
            </a:pPr>
            <a:r>
              <a:rPr lang="en-US" altLang="zh-CN" dirty="0">
                <a:sym typeface="+mn-lt"/>
              </a:rPr>
              <a:t>Make</a:t>
            </a:r>
            <a:r>
              <a:rPr lang="zh-CN" altLang="en-US" dirty="0">
                <a:sym typeface="+mn-lt"/>
              </a:rPr>
              <a:t>程序的基本功能和基本流程</a:t>
            </a:r>
            <a:endParaRPr lang="en-US" altLang="zh-CN" dirty="0">
              <a:sym typeface="+mn-lt"/>
            </a:endParaRPr>
          </a:p>
          <a:p>
            <a:pPr>
              <a:lnSpc>
                <a:spcPct val="150000"/>
              </a:lnSpc>
            </a:pPr>
            <a:r>
              <a:rPr lang="en-US" altLang="zh-CN" dirty="0" err="1">
                <a:sym typeface="+mn-lt"/>
              </a:rPr>
              <a:t>Makefile</a:t>
            </a:r>
            <a:r>
              <a:rPr lang="zh-CN" altLang="en-US" dirty="0">
                <a:sym typeface="+mn-lt"/>
              </a:rPr>
              <a:t>规则</a:t>
            </a:r>
            <a:endParaRPr lang="en-US" altLang="zh-CN" dirty="0">
              <a:sym typeface="+mn-lt"/>
            </a:endParaRPr>
          </a:p>
          <a:p>
            <a:pPr>
              <a:lnSpc>
                <a:spcPct val="150000"/>
              </a:lnSpc>
            </a:pPr>
            <a:r>
              <a:rPr lang="zh-CN" altLang="en-US" dirty="0"/>
              <a:t>在</a:t>
            </a:r>
            <a:r>
              <a:rPr lang="en-US" altLang="zh-CN" dirty="0" err="1"/>
              <a:t>makefile</a:t>
            </a:r>
            <a:r>
              <a:rPr lang="zh-CN" altLang="en-US" dirty="0"/>
              <a:t>中执行命令</a:t>
            </a:r>
            <a:endParaRPr lang="en-US" altLang="zh-CN" dirty="0"/>
          </a:p>
          <a:p>
            <a:pPr>
              <a:lnSpc>
                <a:spcPct val="150000"/>
              </a:lnSpc>
            </a:pPr>
            <a:r>
              <a:rPr lang="zh-CN" altLang="en-US" dirty="0"/>
              <a:t>变量定义和使用</a:t>
            </a:r>
          </a:p>
        </p:txBody>
      </p:sp>
      <p:pic>
        <p:nvPicPr>
          <p:cNvPr id="2" name="图片 1">
            <a:extLst>
              <a:ext uri="{FF2B5EF4-FFF2-40B4-BE49-F238E27FC236}">
                <a16:creationId xmlns:a16="http://schemas.microsoft.com/office/drawing/2014/main" id="{7443B1F0-1147-4C0A-B64A-19EA7C06B080}"/>
              </a:ext>
            </a:extLst>
          </p:cNvPr>
          <p:cNvPicPr>
            <a:picLocks noChangeAspect="1"/>
          </p:cNvPicPr>
          <p:nvPr/>
        </p:nvPicPr>
        <p:blipFill>
          <a:blip r:embed="rId4"/>
          <a:stretch>
            <a:fillRect/>
          </a:stretch>
        </p:blipFill>
        <p:spPr>
          <a:xfrm>
            <a:off x="6096000" y="0"/>
            <a:ext cx="4145280" cy="6858000"/>
          </a:xfrm>
          <a:prstGeom prst="rect">
            <a:avLst/>
          </a:prstGeom>
        </p:spPr>
      </p:pic>
    </p:spTree>
    <p:custDataLst>
      <p:tags r:id="rId1"/>
    </p:custDataLst>
    <p:extLst>
      <p:ext uri="{BB962C8B-B14F-4D97-AF65-F5344CB8AC3E}">
        <p14:creationId xmlns:p14="http://schemas.microsoft.com/office/powerpoint/2010/main" val="4097498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3">
            <a:extLst>
              <a:ext uri="{FF2B5EF4-FFF2-40B4-BE49-F238E27FC236}">
                <a16:creationId xmlns:a16="http://schemas.microsoft.com/office/drawing/2014/main" id="{3866AD0B-54A4-4328-9B5E-D897C7F888E4}"/>
              </a:ext>
            </a:extLst>
          </p:cNvPr>
          <p:cNvSpPr>
            <a:spLocks noGrp="1" noChangeArrowheads="1"/>
          </p:cNvSpPr>
          <p:nvPr>
            <p:ph idx="1"/>
          </p:nvPr>
        </p:nvSpPr>
        <p:spPr>
          <a:xfrm>
            <a:off x="855406" y="1311567"/>
            <a:ext cx="10840065" cy="5157643"/>
          </a:xfrm>
        </p:spPr>
        <p:txBody>
          <a:bodyPr/>
          <a:lstStyle/>
          <a:p>
            <a:pPr indent="-342900" algn="just">
              <a:lnSpc>
                <a:spcPct val="130000"/>
              </a:lnSpc>
              <a:spcBef>
                <a:spcPts val="0"/>
              </a:spcBef>
              <a:buFont typeface="Wingdings" panose="05000000000000000000" pitchFamily="2" charset="2"/>
              <a:buChar char="Ø"/>
            </a:pPr>
            <a:r>
              <a:rPr lang="zh-CN" altLang="en-US" sz="2400" kern="100" dirty="0">
                <a:latin typeface="+mj-ea"/>
                <a:ea typeface="+mj-ea"/>
                <a:cs typeface="Times New Roman" panose="02020603050405020304" pitchFamily="18" charset="0"/>
              </a:rPr>
              <a:t>为了支持</a:t>
            </a:r>
            <a:r>
              <a:rPr lang="en-US" altLang="zh-CN" sz="2400" kern="100" dirty="0">
                <a:latin typeface="+mj-ea"/>
                <a:ea typeface="+mj-ea"/>
                <a:cs typeface="Times New Roman" panose="02020603050405020304" pitchFamily="18" charset="0"/>
              </a:rPr>
              <a:t>Linux</a:t>
            </a:r>
            <a:r>
              <a:rPr lang="zh-CN" altLang="en-US" sz="2400" kern="100" dirty="0">
                <a:latin typeface="+mj-ea"/>
                <a:ea typeface="+mj-ea"/>
                <a:cs typeface="Times New Roman" panose="02020603050405020304" pitchFamily="18" charset="0"/>
              </a:rPr>
              <a:t>平台上的程序编译和调试，通常采用</a:t>
            </a:r>
            <a:r>
              <a:rPr lang="en-US" altLang="zh-CN" sz="2400" kern="100" dirty="0">
                <a:latin typeface="+mj-ea"/>
                <a:ea typeface="+mj-ea"/>
                <a:cs typeface="Times New Roman" panose="02020603050405020304" pitchFamily="18" charset="0"/>
              </a:rPr>
              <a:t>GNU</a:t>
            </a:r>
            <a:r>
              <a:rPr lang="zh-CN" altLang="en-US" sz="2400" kern="100" dirty="0">
                <a:latin typeface="+mj-ea"/>
                <a:ea typeface="+mj-ea"/>
                <a:cs typeface="Times New Roman" panose="02020603050405020304" pitchFamily="18" charset="0"/>
              </a:rPr>
              <a:t>跨平台开发工具链，主要包括</a:t>
            </a:r>
            <a:r>
              <a:rPr lang="en-US" altLang="zh-CN" sz="2400" kern="100" dirty="0" err="1">
                <a:latin typeface="+mj-ea"/>
                <a:ea typeface="+mj-ea"/>
                <a:cs typeface="Times New Roman" panose="02020603050405020304" pitchFamily="18" charset="0"/>
              </a:rPr>
              <a:t>gcc</a:t>
            </a:r>
            <a:r>
              <a:rPr lang="zh-CN" altLang="en-US" sz="2400" kern="100" dirty="0">
                <a:latin typeface="+mj-ea"/>
                <a:ea typeface="+mj-ea"/>
                <a:cs typeface="Times New Roman" panose="02020603050405020304" pitchFamily="18" charset="0"/>
              </a:rPr>
              <a:t>，</a:t>
            </a:r>
            <a:r>
              <a:rPr lang="en-US" altLang="zh-CN" sz="2400" kern="100" dirty="0" err="1">
                <a:latin typeface="+mj-ea"/>
                <a:ea typeface="+mj-ea"/>
                <a:cs typeface="Times New Roman" panose="02020603050405020304" pitchFamily="18" charset="0"/>
              </a:rPr>
              <a:t>binutils</a:t>
            </a:r>
            <a:r>
              <a:rPr lang="zh-CN" altLang="en-US" sz="2400" kern="100" dirty="0">
                <a:latin typeface="+mj-ea"/>
                <a:ea typeface="+mj-ea"/>
                <a:cs typeface="Times New Roman" panose="02020603050405020304" pitchFamily="18" charset="0"/>
              </a:rPr>
              <a:t>，</a:t>
            </a:r>
            <a:r>
              <a:rPr lang="en-US" altLang="zh-CN" sz="2400" kern="100" dirty="0" err="1">
                <a:latin typeface="+mj-ea"/>
                <a:ea typeface="+mj-ea"/>
                <a:cs typeface="Times New Roman" panose="02020603050405020304" pitchFamily="18" charset="0"/>
              </a:rPr>
              <a:t>glibc</a:t>
            </a:r>
            <a:r>
              <a:rPr lang="zh-CN" altLang="en-US" sz="2400" kern="100" dirty="0">
                <a:latin typeface="+mj-ea"/>
                <a:ea typeface="+mj-ea"/>
                <a:cs typeface="Times New Roman" panose="02020603050405020304" pitchFamily="18" charset="0"/>
              </a:rPr>
              <a:t>和</a:t>
            </a:r>
            <a:r>
              <a:rPr lang="en-US" altLang="zh-CN" sz="2400" kern="100" dirty="0" err="1">
                <a:latin typeface="+mj-ea"/>
                <a:ea typeface="+mj-ea"/>
                <a:cs typeface="Times New Roman" panose="02020603050405020304" pitchFamily="18" charset="0"/>
              </a:rPr>
              <a:t>gdb</a:t>
            </a:r>
            <a:r>
              <a:rPr lang="zh-CN" altLang="en-US" sz="2400" kern="100" dirty="0">
                <a:latin typeface="+mj-ea"/>
                <a:ea typeface="+mj-ea"/>
                <a:cs typeface="Times New Roman" panose="02020603050405020304" pitchFamily="18" charset="0"/>
              </a:rPr>
              <a:t>。</a:t>
            </a:r>
          </a:p>
          <a:p>
            <a:pPr marL="285750" indent="-457200" algn="just">
              <a:lnSpc>
                <a:spcPct val="130000"/>
              </a:lnSpc>
              <a:spcBef>
                <a:spcPts val="0"/>
              </a:spcBef>
              <a:buFont typeface="+mj-ea"/>
              <a:buAutoNum type="circleNumDbPlain"/>
            </a:pPr>
            <a:r>
              <a:rPr lang="en-US" altLang="zh-CN" sz="2400" b="0" kern="100" dirty="0" err="1">
                <a:latin typeface="+mj-ea"/>
                <a:ea typeface="+mj-ea"/>
                <a:cs typeface="Times New Roman" panose="02020603050405020304" pitchFamily="18" charset="0"/>
              </a:rPr>
              <a:t>gcc</a:t>
            </a:r>
            <a:r>
              <a:rPr lang="zh-CN" altLang="en-US" sz="2400" b="0" kern="100" dirty="0">
                <a:latin typeface="+mj-ea"/>
                <a:ea typeface="+mj-ea"/>
                <a:cs typeface="Times New Roman" panose="02020603050405020304" pitchFamily="18" charset="0"/>
              </a:rPr>
              <a:t>是一个用于编程开发的自由编译器，它支持包括</a:t>
            </a:r>
            <a:r>
              <a:rPr lang="en-US" altLang="zh-CN" sz="2400" b="0" kern="100" dirty="0">
                <a:latin typeface="+mj-ea"/>
                <a:ea typeface="+mj-ea"/>
                <a:cs typeface="Times New Roman" panose="02020603050405020304" pitchFamily="18" charset="0"/>
              </a:rPr>
              <a:t>C</a:t>
            </a: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C++</a:t>
            </a: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Ada</a:t>
            </a:r>
            <a:r>
              <a:rPr lang="zh-CN" altLang="en-US" sz="2400" b="0" kern="100" dirty="0">
                <a:latin typeface="+mj-ea"/>
                <a:ea typeface="+mj-ea"/>
                <a:cs typeface="Times New Roman" panose="02020603050405020304" pitchFamily="18" charset="0"/>
              </a:rPr>
              <a:t>、</a:t>
            </a:r>
            <a:r>
              <a:rPr lang="en-US" altLang="zh-CN" sz="2400" b="0" kern="100" dirty="0" err="1">
                <a:latin typeface="+mj-ea"/>
                <a:ea typeface="+mj-ea"/>
                <a:cs typeface="Times New Roman" panose="02020603050405020304" pitchFamily="18" charset="0"/>
              </a:rPr>
              <a:t>ObjectC</a:t>
            </a: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Java</a:t>
            </a:r>
            <a:r>
              <a:rPr lang="zh-CN" altLang="en-US" sz="2400" b="0" kern="100" dirty="0">
                <a:latin typeface="+mj-ea"/>
                <a:ea typeface="+mj-ea"/>
                <a:cs typeface="Times New Roman" panose="02020603050405020304" pitchFamily="18" charset="0"/>
              </a:rPr>
              <a:t>及</a:t>
            </a:r>
            <a:r>
              <a:rPr lang="en-US" altLang="zh-CN" sz="2400" b="0" kern="100" dirty="0">
                <a:latin typeface="+mj-ea"/>
                <a:ea typeface="+mj-ea"/>
                <a:cs typeface="Times New Roman" panose="02020603050405020304" pitchFamily="18" charset="0"/>
              </a:rPr>
              <a:t>Go</a:t>
            </a:r>
            <a:r>
              <a:rPr lang="zh-CN" altLang="en-US" sz="2400" b="0" kern="100" dirty="0">
                <a:latin typeface="+mj-ea"/>
                <a:ea typeface="+mj-ea"/>
                <a:cs typeface="Times New Roman" panose="02020603050405020304" pitchFamily="18" charset="0"/>
              </a:rPr>
              <a:t>等语言。</a:t>
            </a:r>
            <a:endParaRPr lang="en-US" altLang="zh-CN" sz="2400" b="0" kern="100" dirty="0">
              <a:latin typeface="+mj-ea"/>
              <a:ea typeface="+mj-ea"/>
              <a:cs typeface="Times New Roman" panose="02020603050405020304" pitchFamily="18" charset="0"/>
            </a:endParaRPr>
          </a:p>
          <a:p>
            <a:pPr marL="457200" indent="-457200" algn="just">
              <a:lnSpc>
                <a:spcPct val="130000"/>
              </a:lnSpc>
              <a:spcBef>
                <a:spcPts val="0"/>
              </a:spcBef>
              <a:buFont typeface="+mj-ea"/>
              <a:buAutoNum type="circleNumDbPlain"/>
            </a:pPr>
            <a:r>
              <a:rPr lang="en-US" altLang="zh-CN" sz="2400" b="0" kern="100" dirty="0">
                <a:latin typeface="+mj-ea"/>
                <a:ea typeface="+mj-ea"/>
                <a:cs typeface="Times New Roman" panose="02020603050405020304" pitchFamily="18" charset="0"/>
              </a:rPr>
              <a:t> </a:t>
            </a:r>
            <a:r>
              <a:rPr lang="en-US" altLang="zh-CN" sz="2400" b="0" kern="100" dirty="0" err="1">
                <a:latin typeface="+mj-ea"/>
                <a:ea typeface="+mj-ea"/>
                <a:cs typeface="Times New Roman" panose="02020603050405020304" pitchFamily="18" charset="0"/>
              </a:rPr>
              <a:t>binutils</a:t>
            </a:r>
            <a:r>
              <a:rPr lang="zh-CN" altLang="en-US" sz="2400" b="0" kern="100" dirty="0">
                <a:latin typeface="+mj-ea"/>
                <a:ea typeface="+mj-ea"/>
                <a:cs typeface="Times New Roman" panose="02020603050405020304" pitchFamily="18" charset="0"/>
              </a:rPr>
              <a:t>提供了一系列用来创建、管理和维护二进制目标文件的工具程序，通常</a:t>
            </a:r>
            <a:r>
              <a:rPr lang="en-US" altLang="zh-CN" sz="2400" b="0" kern="100" dirty="0" err="1">
                <a:latin typeface="+mj-ea"/>
                <a:ea typeface="+mj-ea"/>
                <a:cs typeface="Times New Roman" panose="02020603050405020304" pitchFamily="18" charset="0"/>
              </a:rPr>
              <a:t>binutils</a:t>
            </a:r>
            <a:r>
              <a:rPr lang="zh-CN" altLang="en-US" sz="2400" b="0" kern="100" dirty="0">
                <a:latin typeface="+mj-ea"/>
                <a:ea typeface="+mj-ea"/>
                <a:cs typeface="Times New Roman" panose="02020603050405020304" pitchFamily="18" charset="0"/>
              </a:rPr>
              <a:t>与</a:t>
            </a:r>
            <a:r>
              <a:rPr lang="en-US" altLang="zh-CN" sz="2400" b="0" kern="100" dirty="0" err="1">
                <a:latin typeface="+mj-ea"/>
                <a:ea typeface="+mj-ea"/>
                <a:cs typeface="Times New Roman" panose="02020603050405020304" pitchFamily="18" charset="0"/>
              </a:rPr>
              <a:t>gcc</a:t>
            </a:r>
            <a:r>
              <a:rPr lang="zh-CN" altLang="en-US" sz="2400" b="0" kern="100" dirty="0">
                <a:latin typeface="+mj-ea"/>
                <a:ea typeface="+mj-ea"/>
                <a:cs typeface="Times New Roman" panose="02020603050405020304" pitchFamily="18" charset="0"/>
              </a:rPr>
              <a:t>是紧密相集成的，没有</a:t>
            </a:r>
            <a:r>
              <a:rPr lang="en-US" altLang="zh-CN" sz="2400" b="0" kern="100" dirty="0" err="1">
                <a:latin typeface="+mj-ea"/>
                <a:ea typeface="+mj-ea"/>
                <a:cs typeface="Times New Roman" panose="02020603050405020304" pitchFamily="18" charset="0"/>
              </a:rPr>
              <a:t>binutils</a:t>
            </a:r>
            <a:r>
              <a:rPr lang="zh-CN" altLang="en-US" sz="2400" b="0" kern="100" dirty="0">
                <a:latin typeface="+mj-ea"/>
                <a:ea typeface="+mj-ea"/>
                <a:cs typeface="Times New Roman" panose="02020603050405020304" pitchFamily="18" charset="0"/>
              </a:rPr>
              <a:t>的支持</a:t>
            </a:r>
            <a:r>
              <a:rPr lang="en-US" altLang="zh-CN" sz="2400" b="0" kern="100" dirty="0" err="1">
                <a:latin typeface="+mj-ea"/>
                <a:ea typeface="+mj-ea"/>
                <a:cs typeface="Times New Roman" panose="02020603050405020304" pitchFamily="18" charset="0"/>
              </a:rPr>
              <a:t>gcc</a:t>
            </a:r>
            <a:r>
              <a:rPr lang="zh-CN" altLang="en-US" sz="2400" b="0" kern="100" dirty="0">
                <a:latin typeface="+mj-ea"/>
                <a:ea typeface="+mj-ea"/>
                <a:cs typeface="Times New Roman" panose="02020603050405020304" pitchFamily="18" charset="0"/>
              </a:rPr>
              <a:t>不能正常工作。</a:t>
            </a:r>
            <a:endParaRPr lang="en-US" altLang="zh-CN" sz="2400" b="0" kern="100" dirty="0">
              <a:latin typeface="+mj-ea"/>
              <a:ea typeface="+mj-ea"/>
              <a:cs typeface="Times New Roman" panose="02020603050405020304" pitchFamily="18" charset="0"/>
            </a:endParaRPr>
          </a:p>
          <a:p>
            <a:pPr marL="285750" indent="-457200" algn="just">
              <a:lnSpc>
                <a:spcPct val="130000"/>
              </a:lnSpc>
              <a:spcBef>
                <a:spcPts val="0"/>
              </a:spcBef>
              <a:buFont typeface="+mj-ea"/>
              <a:buAutoNum type="circleNumDbPlain"/>
            </a:pPr>
            <a:r>
              <a:rPr lang="en-US" altLang="zh-CN" sz="2400" b="0" kern="100" dirty="0" err="1">
                <a:latin typeface="+mj-ea"/>
                <a:ea typeface="+mj-ea"/>
                <a:cs typeface="Times New Roman" panose="02020603050405020304" pitchFamily="18" charset="0"/>
              </a:rPr>
              <a:t>glibc</a:t>
            </a:r>
            <a:r>
              <a:rPr lang="zh-CN" altLang="en-US" sz="2400" b="0" kern="100" dirty="0">
                <a:latin typeface="+mj-ea"/>
                <a:ea typeface="+mj-ea"/>
                <a:cs typeface="Times New Roman" panose="02020603050405020304" pitchFamily="18" charset="0"/>
              </a:rPr>
              <a:t>是</a:t>
            </a:r>
            <a:r>
              <a:rPr lang="en-US" altLang="zh-CN" sz="2400" b="0" kern="100" dirty="0">
                <a:latin typeface="+mj-ea"/>
                <a:ea typeface="+mj-ea"/>
                <a:cs typeface="Times New Roman" panose="02020603050405020304" pitchFamily="18" charset="0"/>
              </a:rPr>
              <a:t>GNU</a:t>
            </a:r>
            <a:r>
              <a:rPr lang="zh-CN" altLang="en-US" sz="2400" b="0" kern="100" dirty="0">
                <a:latin typeface="+mj-ea"/>
                <a:ea typeface="+mj-ea"/>
                <a:cs typeface="Times New Roman" panose="02020603050405020304" pitchFamily="18" charset="0"/>
              </a:rPr>
              <a:t>计划发布的</a:t>
            </a:r>
            <a:r>
              <a:rPr lang="en-US" altLang="zh-CN" sz="2400" b="0" kern="100" dirty="0" err="1">
                <a:latin typeface="+mj-ea"/>
                <a:ea typeface="+mj-ea"/>
                <a:cs typeface="Times New Roman" panose="02020603050405020304" pitchFamily="18" charset="0"/>
              </a:rPr>
              <a:t>libc</a:t>
            </a:r>
            <a:r>
              <a:rPr lang="zh-CN" altLang="en-US" sz="2400" b="0" kern="100" dirty="0">
                <a:latin typeface="+mj-ea"/>
                <a:ea typeface="+mj-ea"/>
                <a:cs typeface="Times New Roman" panose="02020603050405020304" pitchFamily="18" charset="0"/>
              </a:rPr>
              <a:t>库，也即</a:t>
            </a:r>
            <a:r>
              <a:rPr lang="en-US" altLang="zh-CN" sz="2400" b="0" kern="100" dirty="0">
                <a:latin typeface="+mj-ea"/>
                <a:ea typeface="+mj-ea"/>
                <a:cs typeface="Times New Roman" panose="02020603050405020304" pitchFamily="18" charset="0"/>
              </a:rPr>
              <a:t>C</a:t>
            </a:r>
            <a:r>
              <a:rPr lang="zh-CN" altLang="en-US" sz="2400" b="0" kern="100" dirty="0">
                <a:latin typeface="+mj-ea"/>
                <a:ea typeface="+mj-ea"/>
                <a:cs typeface="Times New Roman" panose="02020603050405020304" pitchFamily="18" charset="0"/>
              </a:rPr>
              <a:t>语言程序运行库。</a:t>
            </a:r>
            <a:r>
              <a:rPr lang="en-US" altLang="zh-CN" sz="2400" b="0" kern="100" dirty="0" err="1">
                <a:latin typeface="+mj-ea"/>
                <a:ea typeface="+mj-ea"/>
                <a:cs typeface="Times New Roman" panose="02020603050405020304" pitchFamily="18" charset="0"/>
              </a:rPr>
              <a:t>glibc</a:t>
            </a:r>
            <a:r>
              <a:rPr lang="zh-CN" altLang="en-US" sz="2400" b="0" kern="100" dirty="0">
                <a:latin typeface="+mj-ea"/>
                <a:ea typeface="+mj-ea"/>
                <a:cs typeface="Times New Roman" panose="02020603050405020304" pitchFamily="18" charset="0"/>
              </a:rPr>
              <a:t>将</a:t>
            </a:r>
            <a:r>
              <a:rPr lang="en-US" altLang="zh-CN" sz="2400" b="0" kern="100" dirty="0">
                <a:latin typeface="+mj-ea"/>
                <a:ea typeface="+mj-ea"/>
                <a:cs typeface="Times New Roman" panose="02020603050405020304" pitchFamily="18" charset="0"/>
              </a:rPr>
              <a:t>Linux</a:t>
            </a:r>
            <a:r>
              <a:rPr lang="zh-CN" altLang="en-US" sz="2400" b="0" kern="100" dirty="0">
                <a:latin typeface="+mj-ea"/>
                <a:ea typeface="+mj-ea"/>
                <a:cs typeface="Times New Roman" panose="02020603050405020304" pitchFamily="18" charset="0"/>
              </a:rPr>
              <a:t>系统所提供的系统调用以</a:t>
            </a:r>
            <a:r>
              <a:rPr lang="en-US" altLang="zh-CN" sz="2400" b="0" kern="100" dirty="0">
                <a:latin typeface="+mj-ea"/>
                <a:ea typeface="+mj-ea"/>
                <a:cs typeface="Times New Roman" panose="02020603050405020304" pitchFamily="18" charset="0"/>
              </a:rPr>
              <a:t>C</a:t>
            </a:r>
            <a:r>
              <a:rPr lang="zh-CN" altLang="en-US" sz="2400" b="0" kern="100" dirty="0">
                <a:latin typeface="+mj-ea"/>
                <a:ea typeface="+mj-ea"/>
                <a:cs typeface="Times New Roman" panose="02020603050405020304" pitchFamily="18" charset="0"/>
              </a:rPr>
              <a:t>语言函数的形式封装为应用程序开发接口（</a:t>
            </a:r>
            <a:r>
              <a:rPr lang="en-US" altLang="zh-CN" sz="2400" b="0" kern="100" dirty="0">
                <a:latin typeface="+mj-ea"/>
                <a:ea typeface="+mj-ea"/>
                <a:cs typeface="Times New Roman" panose="02020603050405020304" pitchFamily="18" charset="0"/>
              </a:rPr>
              <a:t>API</a:t>
            </a:r>
            <a:r>
              <a:rPr lang="zh-CN" altLang="en-US" sz="2400" b="0" kern="100" dirty="0">
                <a:latin typeface="+mj-ea"/>
                <a:ea typeface="+mj-ea"/>
                <a:cs typeface="Times New Roman" panose="02020603050405020304" pitchFamily="18" charset="0"/>
              </a:rPr>
              <a: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sz="2400" dirty="0"/>
          </a:p>
        </p:txBody>
      </p:sp>
      <p:sp>
        <p:nvSpPr>
          <p:cNvPr id="14338" name="Rectangle 9">
            <a:extLst>
              <a:ext uri="{FF2B5EF4-FFF2-40B4-BE49-F238E27FC236}">
                <a16:creationId xmlns:a16="http://schemas.microsoft.com/office/drawing/2014/main" id="{92A53689-D5E0-44F2-BC1D-F8A811B793D0}"/>
              </a:ext>
            </a:extLst>
          </p:cNvPr>
          <p:cNvSpPr>
            <a:spLocks noGrp="1" noRot="1" noChangeArrowheads="1"/>
          </p:cNvSpPr>
          <p:nvPr>
            <p:ph type="title"/>
          </p:nvPr>
        </p:nvSpPr>
        <p:spPr>
          <a:xfrm>
            <a:off x="2430732" y="255018"/>
            <a:ext cx="7330537" cy="549275"/>
          </a:xfrm>
        </p:spPr>
        <p:txBody>
          <a:bodyPr/>
          <a:lstStyle/>
          <a:p>
            <a:pPr>
              <a:defRPr/>
            </a:pPr>
            <a:r>
              <a:rPr lang="en-US" altLang="zh-CN" dirty="0"/>
              <a:t>1.</a:t>
            </a:r>
            <a:r>
              <a:rPr lang="zh-CN" altLang="en-US" dirty="0"/>
              <a:t>多模块程序设计</a:t>
            </a:r>
          </a:p>
        </p:txBody>
      </p:sp>
    </p:spTree>
    <p:custDataLst>
      <p:tags r:id="rId1"/>
    </p:custDataLst>
    <p:extLst>
      <p:ext uri="{BB962C8B-B14F-4D97-AF65-F5344CB8AC3E}">
        <p14:creationId xmlns:p14="http://schemas.microsoft.com/office/powerpoint/2010/main" val="1491555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3">
            <a:extLst>
              <a:ext uri="{FF2B5EF4-FFF2-40B4-BE49-F238E27FC236}">
                <a16:creationId xmlns:a16="http://schemas.microsoft.com/office/drawing/2014/main" id="{3866AD0B-54A4-4328-9B5E-D897C7F888E4}"/>
              </a:ext>
            </a:extLst>
          </p:cNvPr>
          <p:cNvSpPr>
            <a:spLocks noGrp="1" noChangeArrowheads="1"/>
          </p:cNvSpPr>
          <p:nvPr>
            <p:ph idx="1"/>
          </p:nvPr>
        </p:nvSpPr>
        <p:spPr/>
        <p:txBody>
          <a:bodyPr/>
          <a:lstStyle/>
          <a:p>
            <a:pPr marL="285750" indent="-457200" algn="just">
              <a:lnSpc>
                <a:spcPct val="130000"/>
              </a:lnSpc>
              <a:spcBef>
                <a:spcPts val="0"/>
              </a:spcBef>
              <a:buFont typeface="+mj-ea"/>
              <a:buAutoNum type="circleNumDbPlain" startAt="4"/>
            </a:pPr>
            <a:r>
              <a:rPr lang="en-US" altLang="zh-CN" kern="100" dirty="0" err="1">
                <a:latin typeface="+mj-ea"/>
                <a:ea typeface="+mj-ea"/>
                <a:cs typeface="Times New Roman" panose="02020603050405020304" pitchFamily="18" charset="0"/>
              </a:rPr>
              <a:t>gdb</a:t>
            </a:r>
            <a:r>
              <a:rPr lang="zh-CN" altLang="en-US" kern="100" dirty="0">
                <a:latin typeface="+mj-ea"/>
                <a:ea typeface="+mj-ea"/>
                <a:cs typeface="Times New Roman" panose="02020603050405020304" pitchFamily="18" charset="0"/>
              </a:rPr>
              <a:t>是</a:t>
            </a:r>
            <a:r>
              <a:rPr lang="en-US" altLang="zh-CN" kern="100" dirty="0">
                <a:latin typeface="+mj-ea"/>
                <a:ea typeface="+mj-ea"/>
                <a:cs typeface="Times New Roman" panose="02020603050405020304" pitchFamily="18" charset="0"/>
              </a:rPr>
              <a:t>GNU</a:t>
            </a:r>
            <a:r>
              <a:rPr lang="zh-CN" altLang="en-US" kern="100" dirty="0">
                <a:latin typeface="+mj-ea"/>
                <a:ea typeface="+mj-ea"/>
                <a:cs typeface="Times New Roman" panose="02020603050405020304" pitchFamily="18" charset="0"/>
              </a:rPr>
              <a:t>计划发布的程序调试工具，</a:t>
            </a:r>
            <a:r>
              <a:rPr lang="en-US" altLang="zh-CN" kern="100" dirty="0" err="1">
                <a:latin typeface="+mj-ea"/>
                <a:ea typeface="+mj-ea"/>
                <a:cs typeface="Times New Roman" panose="02020603050405020304" pitchFamily="18" charset="0"/>
              </a:rPr>
              <a:t>gdb</a:t>
            </a:r>
            <a:r>
              <a:rPr lang="zh-CN" altLang="en-US" kern="100" dirty="0">
                <a:latin typeface="+mj-ea"/>
                <a:ea typeface="+mj-ea"/>
                <a:cs typeface="Times New Roman" panose="02020603050405020304" pitchFamily="18" charset="0"/>
              </a:rPr>
              <a:t>可以完成以下四个方面的功能：</a:t>
            </a:r>
          </a:p>
          <a:p>
            <a:pPr marL="514350" lvl="3" indent="0" algn="just">
              <a:lnSpc>
                <a:spcPct val="120000"/>
              </a:lnSpc>
              <a:spcBef>
                <a:spcPts val="0"/>
              </a:spcBef>
              <a:buNone/>
            </a:pP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1</a:t>
            </a:r>
            <a:r>
              <a:rPr lang="zh-CN" altLang="en-US" sz="2400" b="0" kern="100" dirty="0">
                <a:latin typeface="+mj-ea"/>
                <a:ea typeface="+mj-ea"/>
                <a:cs typeface="Times New Roman" panose="02020603050405020304" pitchFamily="18" charset="0"/>
              </a:rPr>
              <a:t>）启动程序，按照自定义的要求运行程序</a:t>
            </a:r>
          </a:p>
          <a:p>
            <a:pPr marL="514350" lvl="3" indent="0" algn="just">
              <a:lnSpc>
                <a:spcPct val="120000"/>
              </a:lnSpc>
              <a:spcBef>
                <a:spcPts val="0"/>
              </a:spcBef>
              <a:buNone/>
            </a:pP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2</a:t>
            </a:r>
            <a:r>
              <a:rPr lang="zh-CN" altLang="en-US" sz="2400" b="0" kern="100" dirty="0">
                <a:latin typeface="+mj-ea"/>
                <a:ea typeface="+mj-ea"/>
                <a:cs typeface="Times New Roman" panose="02020603050405020304" pitchFamily="18" charset="0"/>
              </a:rPr>
              <a:t>）可让被调试的程序在所指定的位置的</a:t>
            </a:r>
            <a:r>
              <a:rPr lang="zh-CN" altLang="en-US" sz="2400" b="0" kern="100" dirty="0">
                <a:solidFill>
                  <a:srgbClr val="FF0000"/>
                </a:solidFill>
                <a:latin typeface="+mj-ea"/>
                <a:ea typeface="+mj-ea"/>
                <a:cs typeface="Times New Roman" panose="02020603050405020304" pitchFamily="18" charset="0"/>
              </a:rPr>
              <a:t>断点处停住</a:t>
            </a:r>
            <a:r>
              <a:rPr lang="zh-CN" altLang="en-US" sz="2400" b="0" kern="100" dirty="0">
                <a:latin typeface="+mj-ea"/>
                <a:ea typeface="+mj-ea"/>
                <a:cs typeface="Times New Roman" panose="02020603050405020304" pitchFamily="18" charset="0"/>
              </a:rPr>
              <a:t>（断点可以是条件表达式）</a:t>
            </a:r>
          </a:p>
          <a:p>
            <a:pPr marL="514350" lvl="3" indent="0" algn="just">
              <a:lnSpc>
                <a:spcPct val="120000"/>
              </a:lnSpc>
              <a:spcBef>
                <a:spcPts val="0"/>
              </a:spcBef>
              <a:buNone/>
            </a:pP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3</a:t>
            </a:r>
            <a:r>
              <a:rPr lang="zh-CN" altLang="en-US" sz="2400" b="0" kern="100" dirty="0">
                <a:latin typeface="+mj-ea"/>
                <a:ea typeface="+mj-ea"/>
                <a:cs typeface="Times New Roman" panose="02020603050405020304" pitchFamily="18" charset="0"/>
              </a:rPr>
              <a:t>）当程序被停住时，可以检查此时程序中所发生的情况</a:t>
            </a:r>
          </a:p>
          <a:p>
            <a:pPr marL="514350" lvl="3" indent="0" algn="just">
              <a:lnSpc>
                <a:spcPct val="120000"/>
              </a:lnSpc>
              <a:spcBef>
                <a:spcPts val="0"/>
              </a:spcBef>
              <a:buNone/>
            </a:pPr>
            <a:r>
              <a:rPr lang="zh-CN" altLang="en-US" sz="2400" b="0" kern="100" dirty="0">
                <a:latin typeface="+mj-ea"/>
                <a:ea typeface="+mj-ea"/>
                <a:cs typeface="Times New Roman" panose="02020603050405020304" pitchFamily="18" charset="0"/>
              </a:rPr>
              <a:t>（</a:t>
            </a:r>
            <a:r>
              <a:rPr lang="en-US" altLang="zh-CN" sz="2400" b="0" kern="100" dirty="0">
                <a:latin typeface="+mj-ea"/>
                <a:ea typeface="+mj-ea"/>
                <a:cs typeface="Times New Roman" panose="02020603050405020304" pitchFamily="18" charset="0"/>
              </a:rPr>
              <a:t>4</a:t>
            </a:r>
            <a:r>
              <a:rPr lang="zh-CN" altLang="en-US" sz="2400" b="0" kern="100" dirty="0">
                <a:latin typeface="+mj-ea"/>
                <a:ea typeface="+mj-ea"/>
                <a:cs typeface="Times New Roman" panose="02020603050405020304" pitchFamily="18" charset="0"/>
              </a:rPr>
              <a:t>）动态的改变程序的执行环境。</a:t>
            </a:r>
          </a:p>
          <a:p>
            <a:pPr marL="0" algn="just">
              <a:spcBef>
                <a:spcPts val="0"/>
              </a:spcBef>
            </a:pPr>
            <a:endParaRPr lang="zh-CN" altLang="en-US" sz="18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endParaRPr lang="zh-CN" altLang="en-US" sz="1800"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p:txBody>
      </p:sp>
      <p:sp>
        <p:nvSpPr>
          <p:cNvPr id="14338" name="Rectangle 9">
            <a:extLst>
              <a:ext uri="{FF2B5EF4-FFF2-40B4-BE49-F238E27FC236}">
                <a16:creationId xmlns:a16="http://schemas.microsoft.com/office/drawing/2014/main" id="{92A53689-D5E0-44F2-BC1D-F8A811B793D0}"/>
              </a:ext>
            </a:extLst>
          </p:cNvPr>
          <p:cNvSpPr>
            <a:spLocks noGrp="1" noRot="1" noChangeArrowheads="1"/>
          </p:cNvSpPr>
          <p:nvPr>
            <p:ph type="title"/>
          </p:nvPr>
        </p:nvSpPr>
        <p:spPr/>
        <p:txBody>
          <a:bodyPr/>
          <a:lstStyle/>
          <a:p>
            <a:pPr>
              <a:defRPr/>
            </a:pPr>
            <a:r>
              <a:rPr lang="en-US" altLang="zh-CN" dirty="0"/>
              <a:t>1.</a:t>
            </a:r>
            <a:r>
              <a:rPr lang="zh-CN" altLang="en-US" dirty="0"/>
              <a:t>多模块程序设计</a:t>
            </a:r>
          </a:p>
        </p:txBody>
      </p:sp>
    </p:spTree>
    <p:custDataLst>
      <p:tags r:id="rId1"/>
    </p:custDataLst>
    <p:extLst>
      <p:ext uri="{BB962C8B-B14F-4D97-AF65-F5344CB8AC3E}">
        <p14:creationId xmlns:p14="http://schemas.microsoft.com/office/powerpoint/2010/main" val="1756739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7169">
            <a:extLst>
              <a:ext uri="{FF2B5EF4-FFF2-40B4-BE49-F238E27FC236}">
                <a16:creationId xmlns:a16="http://schemas.microsoft.com/office/drawing/2014/main" id="{E234D072-5A16-4E51-826C-238626F16FA8}"/>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7170" name="文本占位符 7170">
            <a:extLst>
              <a:ext uri="{FF2B5EF4-FFF2-40B4-BE49-F238E27FC236}">
                <a16:creationId xmlns:a16="http://schemas.microsoft.com/office/drawing/2014/main" id="{5881B0CD-7E73-42EF-A633-CAEA7ED21D4B}"/>
              </a:ext>
            </a:extLst>
          </p:cNvPr>
          <p:cNvSpPr>
            <a:spLocks noGrp="1" noChangeArrowheads="1"/>
          </p:cNvSpPr>
          <p:nvPr>
            <p:ph type="body" idx="1"/>
          </p:nvPr>
        </p:nvSpPr>
        <p:spPr>
          <a:xfrm>
            <a:off x="1056725" y="1125559"/>
            <a:ext cx="8001000" cy="5094288"/>
          </a:xfrm>
        </p:spPr>
        <p:txBody>
          <a:bodyPr/>
          <a:lstStyle/>
          <a:p>
            <a:r>
              <a:rPr lang="zh-CN" altLang="en-US" dirty="0">
                <a:latin typeface="+mj-ea"/>
                <a:ea typeface="+mj-ea"/>
              </a:rPr>
              <a:t>让我们回顾一下简单</a:t>
            </a:r>
            <a:r>
              <a:rPr lang="en-US" altLang="zh-CN" dirty="0">
                <a:latin typeface="+mj-ea"/>
                <a:ea typeface="+mj-ea"/>
              </a:rPr>
              <a:t>C/C++</a:t>
            </a:r>
            <a:r>
              <a:rPr lang="zh-CN" altLang="en-US" dirty="0">
                <a:latin typeface="+mj-ea"/>
                <a:ea typeface="+mj-ea"/>
              </a:rPr>
              <a:t>程序如何完成：</a:t>
            </a:r>
          </a:p>
          <a:p>
            <a:pPr>
              <a:buFont typeface="Wingdings" panose="05000000000000000000" pitchFamily="2" charset="2"/>
              <a:buNone/>
            </a:pPr>
            <a:r>
              <a:rPr lang="zh-CN" altLang="en-US" dirty="0">
                <a:latin typeface="+mj-ea"/>
                <a:ea typeface="+mj-ea"/>
              </a:rPr>
              <a:t>（以</a:t>
            </a:r>
            <a:r>
              <a:rPr lang="en-US" altLang="zh-CN" dirty="0">
                <a:latin typeface="+mj-ea"/>
                <a:ea typeface="+mj-ea"/>
              </a:rPr>
              <a:t>C</a:t>
            </a:r>
            <a:r>
              <a:rPr lang="zh-CN" altLang="en-US" dirty="0">
                <a:latin typeface="+mj-ea"/>
                <a:ea typeface="+mj-ea"/>
              </a:rPr>
              <a:t>语言，类</a:t>
            </a:r>
            <a:r>
              <a:rPr lang="en-US" altLang="zh-CN" dirty="0">
                <a:latin typeface="+mj-ea"/>
                <a:ea typeface="+mj-ea"/>
              </a:rPr>
              <a:t>UNIX</a:t>
            </a:r>
            <a:r>
              <a:rPr lang="zh-CN" altLang="en-US" dirty="0">
                <a:latin typeface="+mj-ea"/>
                <a:ea typeface="+mj-ea"/>
              </a:rPr>
              <a:t>系统环境为例）</a:t>
            </a:r>
          </a:p>
          <a:p>
            <a:r>
              <a:rPr lang="zh-CN" altLang="en-US" dirty="0">
                <a:latin typeface="+mj-ea"/>
                <a:ea typeface="+mj-ea"/>
              </a:rPr>
              <a:t>编写以 </a:t>
            </a:r>
            <a:r>
              <a:rPr lang="en-US" altLang="zh-CN" dirty="0">
                <a:latin typeface="+mj-ea"/>
                <a:ea typeface="+mj-ea"/>
              </a:rPr>
              <a:t>.c </a:t>
            </a:r>
            <a:r>
              <a:rPr lang="zh-CN" altLang="en-US" dirty="0">
                <a:latin typeface="+mj-ea"/>
                <a:ea typeface="+mj-ea"/>
              </a:rPr>
              <a:t>为后缀名的源文件；</a:t>
            </a:r>
          </a:p>
          <a:p>
            <a:r>
              <a:rPr lang="zh-CN" altLang="en-US" dirty="0">
                <a:solidFill>
                  <a:srgbClr val="EA8379"/>
                </a:solidFill>
                <a:latin typeface="+mj-ea"/>
                <a:ea typeface="+mj-ea"/>
              </a:rPr>
              <a:t>编译</a:t>
            </a:r>
          </a:p>
          <a:p>
            <a:r>
              <a:rPr lang="zh-CN" altLang="en-US" dirty="0">
                <a:solidFill>
                  <a:srgbClr val="99CCFF"/>
                </a:solidFill>
                <a:latin typeface="+mj-ea"/>
                <a:ea typeface="+mj-ea"/>
              </a:rPr>
              <a:t>链接</a:t>
            </a:r>
          </a:p>
          <a:p>
            <a:r>
              <a:rPr lang="zh-CN" altLang="en-US" dirty="0">
                <a:latin typeface="+mj-ea"/>
                <a:ea typeface="+mj-ea"/>
              </a:rPr>
              <a:t>运行、查错、等等</a:t>
            </a:r>
          </a:p>
          <a:p>
            <a:endParaRPr lang="zh-CN" altLang="en-US" dirty="0">
              <a:latin typeface="+mj-ea"/>
              <a:ea typeface="+mj-ea"/>
            </a:endParaRPr>
          </a:p>
          <a:p>
            <a:r>
              <a:rPr lang="zh-CN" altLang="en-US" dirty="0">
                <a:latin typeface="+mj-ea"/>
                <a:ea typeface="+mj-ea"/>
              </a:rPr>
              <a:t>看起来很简单？</a:t>
            </a:r>
          </a:p>
        </p:txBody>
      </p:sp>
      <p:pic>
        <p:nvPicPr>
          <p:cNvPr id="4" name="图片 3">
            <a:extLst>
              <a:ext uri="{FF2B5EF4-FFF2-40B4-BE49-F238E27FC236}">
                <a16:creationId xmlns:a16="http://schemas.microsoft.com/office/drawing/2014/main" id="{EE2B93FD-1F97-4E7D-9223-23875D0EE6BE}"/>
              </a:ext>
            </a:extLst>
          </p:cNvPr>
          <p:cNvPicPr>
            <a:picLocks noChangeAspect="1"/>
          </p:cNvPicPr>
          <p:nvPr/>
        </p:nvPicPr>
        <p:blipFill>
          <a:blip r:embed="rId2"/>
          <a:stretch>
            <a:fillRect/>
          </a:stretch>
        </p:blipFill>
        <p:spPr>
          <a:xfrm>
            <a:off x="7656771" y="1801602"/>
            <a:ext cx="2801908" cy="5056399"/>
          </a:xfrm>
          <a:prstGeom prst="rect">
            <a:avLst/>
          </a:prstGeom>
        </p:spPr>
      </p:pic>
    </p:spTree>
    <p:extLst>
      <p:ext uri="{BB962C8B-B14F-4D97-AF65-F5344CB8AC3E}">
        <p14:creationId xmlns:p14="http://schemas.microsoft.com/office/powerpoint/2010/main" val="200801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8193">
            <a:extLst>
              <a:ext uri="{FF2B5EF4-FFF2-40B4-BE49-F238E27FC236}">
                <a16:creationId xmlns:a16="http://schemas.microsoft.com/office/drawing/2014/main" id="{C325B898-7FC3-4313-8B2D-02F86A169F1D}"/>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8194" name="文本占位符 8194">
            <a:extLst>
              <a:ext uri="{FF2B5EF4-FFF2-40B4-BE49-F238E27FC236}">
                <a16:creationId xmlns:a16="http://schemas.microsoft.com/office/drawing/2014/main" id="{D528AAD5-6C9F-4FF2-BF61-4B037947FB1C}"/>
              </a:ext>
            </a:extLst>
          </p:cNvPr>
          <p:cNvSpPr>
            <a:spLocks noGrp="1" noChangeArrowheads="1"/>
          </p:cNvSpPr>
          <p:nvPr>
            <p:ph type="body" idx="1"/>
          </p:nvPr>
        </p:nvSpPr>
        <p:spPr>
          <a:xfrm>
            <a:off x="993816" y="1150374"/>
            <a:ext cx="10770648" cy="4773147"/>
          </a:xfrm>
        </p:spPr>
        <p:txBody>
          <a:bodyPr/>
          <a:lstStyle/>
          <a:p>
            <a:pPr>
              <a:buFont typeface="Wingdings" panose="05000000000000000000" pitchFamily="2" charset="2"/>
              <a:buNone/>
            </a:pPr>
            <a:r>
              <a:rPr lang="zh-CN" altLang="en-US" dirty="0">
                <a:latin typeface="+mj-ea"/>
                <a:ea typeface="+mj-ea"/>
              </a:rPr>
              <a:t>以上需要的命令：</a:t>
            </a:r>
          </a:p>
          <a:p>
            <a:endParaRPr lang="zh-CN" altLang="en-US" dirty="0">
              <a:latin typeface="+mj-ea"/>
              <a:ea typeface="+mj-ea"/>
            </a:endParaRPr>
          </a:p>
          <a:p>
            <a:r>
              <a:rPr lang="en-US" altLang="zh-CN" dirty="0" err="1">
                <a:latin typeface="+mj-ea"/>
                <a:ea typeface="+mj-ea"/>
              </a:rPr>
              <a:t>gcc</a:t>
            </a:r>
            <a:r>
              <a:rPr lang="en-US" altLang="zh-CN" dirty="0">
                <a:latin typeface="+mj-ea"/>
                <a:ea typeface="+mj-ea"/>
              </a:rPr>
              <a:t> </a:t>
            </a:r>
            <a:r>
              <a:rPr lang="en-US" altLang="zh-CN" dirty="0" err="1">
                <a:latin typeface="+mj-ea"/>
                <a:ea typeface="+mj-ea"/>
              </a:rPr>
              <a:t>example.c</a:t>
            </a:r>
            <a:r>
              <a:rPr lang="en-US" altLang="zh-CN" dirty="0">
                <a:latin typeface="+mj-ea"/>
                <a:ea typeface="+mj-ea"/>
              </a:rPr>
              <a:t> -o </a:t>
            </a:r>
            <a:r>
              <a:rPr lang="en-US" altLang="zh-CN" dirty="0" err="1">
                <a:latin typeface="+mj-ea"/>
                <a:ea typeface="+mj-ea"/>
              </a:rPr>
              <a:t>example_program</a:t>
            </a:r>
            <a:endParaRPr lang="en-US" altLang="zh-CN" dirty="0">
              <a:latin typeface="+mj-ea"/>
              <a:ea typeface="+mj-ea"/>
            </a:endParaRPr>
          </a:p>
          <a:p>
            <a:endParaRPr lang="en-US" altLang="zh-CN" dirty="0">
              <a:latin typeface="+mj-ea"/>
              <a:ea typeface="+mj-ea"/>
            </a:endParaRPr>
          </a:p>
          <a:p>
            <a:pPr>
              <a:buFont typeface="Wingdings" panose="05000000000000000000" pitchFamily="2" charset="2"/>
              <a:buNone/>
            </a:pPr>
            <a:r>
              <a:rPr lang="zh-CN" altLang="en-US" dirty="0">
                <a:latin typeface="+mj-ea"/>
                <a:ea typeface="+mj-ea"/>
              </a:rPr>
              <a:t>如果需要体现出编译与链接两步，如下：</a:t>
            </a:r>
          </a:p>
          <a:p>
            <a:pPr>
              <a:buFont typeface="Wingdings" panose="05000000000000000000" pitchFamily="2" charset="2"/>
              <a:buNone/>
            </a:pPr>
            <a:endParaRPr lang="zh-CN" altLang="en-US" dirty="0">
              <a:latin typeface="+mj-ea"/>
              <a:ea typeface="+mj-ea"/>
            </a:endParaRPr>
          </a:p>
          <a:p>
            <a:r>
              <a:rPr lang="en-US" altLang="zh-CN" dirty="0" err="1">
                <a:latin typeface="+mj-ea"/>
                <a:ea typeface="+mj-ea"/>
              </a:rPr>
              <a:t>gcc</a:t>
            </a:r>
            <a:r>
              <a:rPr lang="en-US" altLang="zh-CN" dirty="0">
                <a:latin typeface="+mj-ea"/>
                <a:ea typeface="+mj-ea"/>
              </a:rPr>
              <a:t> -c </a:t>
            </a:r>
            <a:r>
              <a:rPr lang="en-US" altLang="zh-CN" dirty="0" err="1">
                <a:latin typeface="+mj-ea"/>
                <a:ea typeface="+mj-ea"/>
              </a:rPr>
              <a:t>example.c</a:t>
            </a:r>
            <a:r>
              <a:rPr lang="en-US" altLang="zh-CN" dirty="0">
                <a:latin typeface="+mj-ea"/>
                <a:ea typeface="+mj-ea"/>
              </a:rPr>
              <a:t> </a:t>
            </a:r>
            <a:r>
              <a:rPr lang="en-US" altLang="zh-CN" dirty="0" err="1">
                <a:latin typeface="+mj-ea"/>
                <a:ea typeface="+mj-ea"/>
              </a:rPr>
              <a:t>example.o</a:t>
            </a:r>
            <a:endParaRPr lang="en-US" altLang="zh-CN" dirty="0">
              <a:latin typeface="+mj-ea"/>
              <a:ea typeface="+mj-ea"/>
            </a:endParaRPr>
          </a:p>
          <a:p>
            <a:r>
              <a:rPr lang="en-US" altLang="zh-CN" dirty="0" err="1">
                <a:latin typeface="+mj-ea"/>
                <a:ea typeface="+mj-ea"/>
              </a:rPr>
              <a:t>gcc</a:t>
            </a:r>
            <a:r>
              <a:rPr lang="en-US" altLang="zh-CN" dirty="0">
                <a:latin typeface="+mj-ea"/>
                <a:ea typeface="+mj-ea"/>
              </a:rPr>
              <a:t> </a:t>
            </a:r>
            <a:r>
              <a:rPr lang="en-US" altLang="zh-CN" dirty="0" err="1">
                <a:latin typeface="+mj-ea"/>
                <a:ea typeface="+mj-ea"/>
              </a:rPr>
              <a:t>example.o</a:t>
            </a:r>
            <a:r>
              <a:rPr lang="en-US" altLang="zh-CN" dirty="0">
                <a:latin typeface="+mj-ea"/>
                <a:ea typeface="+mj-ea"/>
              </a:rPr>
              <a:t> -o </a:t>
            </a:r>
            <a:r>
              <a:rPr lang="en-US" altLang="zh-CN" dirty="0" err="1">
                <a:latin typeface="+mj-ea"/>
                <a:ea typeface="+mj-ea"/>
              </a:rPr>
              <a:t>example_program</a:t>
            </a:r>
            <a:endParaRPr lang="en-US" altLang="zh-CN" dirty="0">
              <a:latin typeface="+mj-ea"/>
              <a:ea typeface="+mj-ea"/>
            </a:endParaRPr>
          </a:p>
        </p:txBody>
      </p:sp>
    </p:spTree>
    <p:extLst>
      <p:ext uri="{BB962C8B-B14F-4D97-AF65-F5344CB8AC3E}">
        <p14:creationId xmlns:p14="http://schemas.microsoft.com/office/powerpoint/2010/main" val="19129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3">
            <a:extLst>
              <a:ext uri="{FF2B5EF4-FFF2-40B4-BE49-F238E27FC236}">
                <a16:creationId xmlns:a16="http://schemas.microsoft.com/office/drawing/2014/main" id="{3866AD0B-54A4-4328-9B5E-D897C7F888E4}"/>
              </a:ext>
            </a:extLst>
          </p:cNvPr>
          <p:cNvSpPr>
            <a:spLocks noGrp="1" noChangeArrowheads="1"/>
          </p:cNvSpPr>
          <p:nvPr>
            <p:ph idx="1"/>
          </p:nvPr>
        </p:nvSpPr>
        <p:spPr>
          <a:xfrm>
            <a:off x="1017639" y="1052935"/>
            <a:ext cx="10309122" cy="3969794"/>
          </a:xfrm>
        </p:spPr>
        <p:txBody>
          <a:bodyPr/>
          <a:lstStyle/>
          <a:p>
            <a:pPr marL="1237059" lvl="8" algn="just">
              <a:spcBef>
                <a:spcPts val="0"/>
              </a:spcBef>
            </a:pPr>
            <a:r>
              <a:rPr lang="en-US" altLang="zh-CN" sz="45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en-US" sz="450" kern="100" dirty="0">
              <a:latin typeface="等线" panose="02010600030101010101" pitchFamily="2" charset="-122"/>
              <a:ea typeface="等线" panose="02010600030101010101" pitchFamily="2" charset="-122"/>
              <a:cs typeface="Times New Roman" panose="02020603050405020304" pitchFamily="18" charset="0"/>
            </a:endParaRPr>
          </a:p>
          <a:p>
            <a:pPr marL="285750" indent="-457200" algn="just">
              <a:spcBef>
                <a:spcPts val="1200"/>
              </a:spcBef>
              <a:buFont typeface="+mj-ea"/>
              <a:buAutoNum type="circleNumDbPlain"/>
            </a:pPr>
            <a:r>
              <a:rPr lang="zh-CN" altLang="en-US" b="0" dirty="0">
                <a:solidFill>
                  <a:srgbClr val="000000"/>
                </a:solidFill>
                <a:latin typeface="+mj-ea"/>
                <a:ea typeface="+mj-ea"/>
              </a:rPr>
              <a:t>命令</a:t>
            </a:r>
            <a:r>
              <a:rPr lang="en-US" altLang="zh-CN" b="0" dirty="0" err="1">
                <a:solidFill>
                  <a:srgbClr val="000000"/>
                </a:solidFill>
                <a:latin typeface="+mj-ea"/>
                <a:ea typeface="+mj-ea"/>
              </a:rPr>
              <a:t>gcc</a:t>
            </a:r>
            <a:r>
              <a:rPr lang="zh-CN" altLang="en-US" b="0" dirty="0">
                <a:solidFill>
                  <a:srgbClr val="000000"/>
                </a:solidFill>
                <a:latin typeface="+mj-ea"/>
                <a:ea typeface="+mj-ea"/>
              </a:rPr>
              <a:t>首先调用</a:t>
            </a:r>
            <a:r>
              <a:rPr lang="en-US" altLang="zh-CN" b="0" dirty="0" err="1">
                <a:solidFill>
                  <a:srgbClr val="000000"/>
                </a:solidFill>
                <a:latin typeface="+mj-ea"/>
                <a:ea typeface="+mj-ea"/>
              </a:rPr>
              <a:t>cpp</a:t>
            </a:r>
            <a:r>
              <a:rPr lang="zh-CN" altLang="en-US" b="0" dirty="0">
                <a:solidFill>
                  <a:srgbClr val="000000"/>
                </a:solidFill>
                <a:latin typeface="+mj-ea"/>
                <a:ea typeface="+mj-ea"/>
              </a:rPr>
              <a:t>进行</a:t>
            </a:r>
            <a:r>
              <a:rPr lang="zh-CN" altLang="en-US" b="0" dirty="0">
                <a:solidFill>
                  <a:srgbClr val="FF0000"/>
                </a:solidFill>
                <a:latin typeface="+mj-ea"/>
                <a:ea typeface="+mj-ea"/>
              </a:rPr>
              <a:t>预处理</a:t>
            </a:r>
            <a:r>
              <a:rPr lang="zh-CN" altLang="en-US" b="0" dirty="0">
                <a:solidFill>
                  <a:srgbClr val="000000"/>
                </a:solidFill>
                <a:latin typeface="+mj-ea"/>
                <a:ea typeface="+mj-ea"/>
              </a:rPr>
              <a:t>，对源代码文件中包含的头文件（使用</a:t>
            </a:r>
            <a:r>
              <a:rPr lang="en-US" altLang="zh-CN" b="0" dirty="0">
                <a:solidFill>
                  <a:srgbClr val="000000"/>
                </a:solidFill>
                <a:latin typeface="+mj-ea"/>
                <a:ea typeface="+mj-ea"/>
              </a:rPr>
              <a:t>include</a:t>
            </a:r>
            <a:r>
              <a:rPr lang="zh-CN" altLang="en-US" b="0" dirty="0">
                <a:solidFill>
                  <a:srgbClr val="000000"/>
                </a:solidFill>
                <a:latin typeface="+mj-ea"/>
                <a:ea typeface="+mj-ea"/>
              </a:rPr>
              <a:t>声明的）、预编译语句（宏定义</a:t>
            </a:r>
            <a:r>
              <a:rPr lang="en-US" altLang="zh-CN" b="0" dirty="0">
                <a:solidFill>
                  <a:srgbClr val="000000"/>
                </a:solidFill>
                <a:latin typeface="+mj-ea"/>
                <a:ea typeface="+mj-ea"/>
              </a:rPr>
              <a:t>define</a:t>
            </a:r>
            <a:r>
              <a:rPr lang="zh-CN" altLang="en-US" b="0" dirty="0">
                <a:solidFill>
                  <a:srgbClr val="000000"/>
                </a:solidFill>
                <a:latin typeface="+mj-ea"/>
                <a:ea typeface="+mj-ea"/>
              </a:rPr>
              <a:t>等）进行分析。</a:t>
            </a:r>
            <a:endParaRPr lang="en-US" altLang="zh-CN" b="0" dirty="0">
              <a:solidFill>
                <a:srgbClr val="000000"/>
              </a:solidFill>
              <a:latin typeface="+mj-ea"/>
              <a:ea typeface="+mj-ea"/>
            </a:endParaRPr>
          </a:p>
          <a:p>
            <a:pPr marL="285750" indent="-457200" algn="just">
              <a:spcBef>
                <a:spcPts val="1200"/>
              </a:spcBef>
              <a:buFont typeface="+mj-ea"/>
              <a:buAutoNum type="circleNumDbPlain"/>
            </a:pPr>
            <a:r>
              <a:rPr lang="zh-CN" altLang="en-US" b="0" dirty="0">
                <a:solidFill>
                  <a:srgbClr val="000000"/>
                </a:solidFill>
                <a:latin typeface="+mj-ea"/>
                <a:ea typeface="+mj-ea"/>
              </a:rPr>
              <a:t>调用</a:t>
            </a:r>
            <a:r>
              <a:rPr lang="en-US" altLang="zh-CN" b="0" dirty="0">
                <a:solidFill>
                  <a:srgbClr val="000000"/>
                </a:solidFill>
                <a:latin typeface="+mj-ea"/>
                <a:ea typeface="+mj-ea"/>
              </a:rPr>
              <a:t>cc1</a:t>
            </a:r>
            <a:r>
              <a:rPr lang="zh-CN" altLang="en-US" b="0" dirty="0">
                <a:solidFill>
                  <a:srgbClr val="000000"/>
                </a:solidFill>
                <a:latin typeface="+mj-ea"/>
                <a:ea typeface="+mj-ea"/>
              </a:rPr>
              <a:t>进行</a:t>
            </a:r>
            <a:r>
              <a:rPr lang="zh-CN" altLang="en-US" b="0" dirty="0">
                <a:solidFill>
                  <a:srgbClr val="FF0000"/>
                </a:solidFill>
                <a:latin typeface="+mj-ea"/>
                <a:ea typeface="+mj-ea"/>
              </a:rPr>
              <a:t>编译工作</a:t>
            </a:r>
            <a:r>
              <a:rPr lang="zh-CN" altLang="en-US" b="0" dirty="0">
                <a:solidFill>
                  <a:srgbClr val="000000"/>
                </a:solidFill>
                <a:latin typeface="+mj-ea"/>
                <a:ea typeface="+mj-ea"/>
              </a:rPr>
              <a:t>，根据输入文件生成以</a:t>
            </a:r>
            <a:r>
              <a:rPr lang="en-US" altLang="zh-CN" b="0" dirty="0">
                <a:solidFill>
                  <a:srgbClr val="000000"/>
                </a:solidFill>
                <a:latin typeface="+mj-ea"/>
                <a:ea typeface="+mj-ea"/>
              </a:rPr>
              <a:t>.o</a:t>
            </a:r>
            <a:r>
              <a:rPr lang="zh-CN" altLang="en-US" b="0" dirty="0">
                <a:solidFill>
                  <a:srgbClr val="000000"/>
                </a:solidFill>
                <a:latin typeface="+mj-ea"/>
                <a:ea typeface="+mj-ea"/>
              </a:rPr>
              <a:t>为后缀的目标文件。</a:t>
            </a:r>
            <a:endParaRPr lang="en-US" altLang="zh-CN" b="0" dirty="0">
              <a:solidFill>
                <a:srgbClr val="000000"/>
              </a:solidFill>
              <a:latin typeface="+mj-ea"/>
              <a:ea typeface="+mj-ea"/>
            </a:endParaRPr>
          </a:p>
          <a:p>
            <a:pPr marL="285750" indent="-457200" algn="just">
              <a:spcBef>
                <a:spcPts val="1200"/>
              </a:spcBef>
              <a:buFont typeface="+mj-ea"/>
              <a:buAutoNum type="circleNumDbPlain"/>
            </a:pPr>
            <a:r>
              <a:rPr lang="zh-CN" altLang="en-US" b="0" dirty="0">
                <a:solidFill>
                  <a:srgbClr val="000000"/>
                </a:solidFill>
                <a:latin typeface="+mj-ea"/>
                <a:ea typeface="+mj-ea"/>
              </a:rPr>
              <a:t>调用 </a:t>
            </a:r>
            <a:r>
              <a:rPr lang="en-US" altLang="zh-CN" b="0" dirty="0">
                <a:solidFill>
                  <a:srgbClr val="000000"/>
                </a:solidFill>
                <a:latin typeface="+mj-ea"/>
                <a:ea typeface="+mj-ea"/>
              </a:rPr>
              <a:t>as </a:t>
            </a:r>
            <a:r>
              <a:rPr lang="zh-CN" altLang="en-US" b="0" dirty="0">
                <a:solidFill>
                  <a:srgbClr val="000000"/>
                </a:solidFill>
                <a:latin typeface="+mj-ea"/>
                <a:ea typeface="+mj-ea"/>
              </a:rPr>
              <a:t>进行</a:t>
            </a:r>
            <a:r>
              <a:rPr lang="zh-CN" altLang="en-US" b="0" dirty="0">
                <a:solidFill>
                  <a:srgbClr val="FF0000"/>
                </a:solidFill>
                <a:latin typeface="+mj-ea"/>
                <a:ea typeface="+mj-ea"/>
              </a:rPr>
              <a:t>汇编</a:t>
            </a:r>
            <a:r>
              <a:rPr lang="zh-CN" altLang="en-US" b="0" dirty="0">
                <a:solidFill>
                  <a:srgbClr val="000000"/>
                </a:solidFill>
                <a:latin typeface="+mj-ea"/>
                <a:ea typeface="+mj-ea"/>
              </a:rPr>
              <a:t>工作，一般来说，</a:t>
            </a:r>
            <a:r>
              <a:rPr lang="en-US" altLang="zh-CN" b="0" dirty="0">
                <a:solidFill>
                  <a:srgbClr val="000000"/>
                </a:solidFill>
                <a:latin typeface="+mj-ea"/>
                <a:ea typeface="+mj-ea"/>
              </a:rPr>
              <a:t>.s </a:t>
            </a:r>
            <a:r>
              <a:rPr lang="zh-CN" altLang="en-US" b="0" dirty="0">
                <a:solidFill>
                  <a:srgbClr val="000000"/>
                </a:solidFill>
                <a:latin typeface="+mj-ea"/>
                <a:ea typeface="+mj-ea"/>
              </a:rPr>
              <a:t>为后缀的汇编语言源代码文件经过预编译和汇编之后都生成以</a:t>
            </a:r>
            <a:r>
              <a:rPr lang="en-US" altLang="zh-CN" b="0" dirty="0">
                <a:solidFill>
                  <a:srgbClr val="000000"/>
                </a:solidFill>
                <a:latin typeface="+mj-ea"/>
                <a:ea typeface="+mj-ea"/>
              </a:rPr>
              <a:t>.o </a:t>
            </a:r>
            <a:r>
              <a:rPr lang="zh-CN" altLang="en-US" b="0" dirty="0">
                <a:solidFill>
                  <a:srgbClr val="000000"/>
                </a:solidFill>
                <a:latin typeface="+mj-ea"/>
                <a:ea typeface="+mj-ea"/>
              </a:rPr>
              <a:t>为后缀的目标文件。</a:t>
            </a:r>
            <a:endParaRPr lang="en-US" altLang="zh-CN" b="0" dirty="0">
              <a:solidFill>
                <a:srgbClr val="000000"/>
              </a:solidFill>
              <a:latin typeface="+mj-ea"/>
              <a:ea typeface="+mj-ea"/>
            </a:endParaRPr>
          </a:p>
          <a:p>
            <a:pPr marL="285750" indent="-457200" algn="just">
              <a:spcBef>
                <a:spcPts val="1200"/>
              </a:spcBef>
              <a:buFont typeface="+mj-ea"/>
              <a:buAutoNum type="circleNumDbPlain"/>
            </a:pPr>
            <a:r>
              <a:rPr lang="zh-CN" altLang="en-US" b="0" dirty="0">
                <a:solidFill>
                  <a:srgbClr val="000000"/>
                </a:solidFill>
                <a:latin typeface="+mj-ea"/>
                <a:ea typeface="+mj-ea"/>
              </a:rPr>
              <a:t>当所有的目标文件都生成之后，</a:t>
            </a:r>
            <a:r>
              <a:rPr lang="en-US" altLang="zh-CN" b="0" dirty="0" err="1">
                <a:solidFill>
                  <a:srgbClr val="000000"/>
                </a:solidFill>
                <a:latin typeface="+mj-ea"/>
                <a:ea typeface="+mj-ea"/>
              </a:rPr>
              <a:t>gcc</a:t>
            </a:r>
            <a:r>
              <a:rPr lang="zh-CN" altLang="en-US" b="0" dirty="0">
                <a:solidFill>
                  <a:srgbClr val="000000"/>
                </a:solidFill>
                <a:latin typeface="+mj-ea"/>
                <a:ea typeface="+mj-ea"/>
              </a:rPr>
              <a:t>调用 </a:t>
            </a:r>
            <a:r>
              <a:rPr lang="en-US" altLang="zh-CN" b="0" dirty="0" err="1">
                <a:solidFill>
                  <a:srgbClr val="000000"/>
                </a:solidFill>
                <a:latin typeface="+mj-ea"/>
                <a:ea typeface="+mj-ea"/>
              </a:rPr>
              <a:t>ld</a:t>
            </a:r>
            <a:r>
              <a:rPr lang="en-US" altLang="zh-CN" b="0" dirty="0">
                <a:solidFill>
                  <a:srgbClr val="000000"/>
                </a:solidFill>
                <a:latin typeface="+mj-ea"/>
                <a:ea typeface="+mj-ea"/>
              </a:rPr>
              <a:t> </a:t>
            </a:r>
            <a:r>
              <a:rPr lang="zh-CN" altLang="en-US" b="0" dirty="0">
                <a:solidFill>
                  <a:srgbClr val="000000"/>
                </a:solidFill>
                <a:latin typeface="+mj-ea"/>
                <a:ea typeface="+mj-ea"/>
              </a:rPr>
              <a:t>完成</a:t>
            </a:r>
            <a:r>
              <a:rPr lang="zh-CN" altLang="en-US" b="0" dirty="0">
                <a:solidFill>
                  <a:srgbClr val="FF0000"/>
                </a:solidFill>
                <a:latin typeface="+mj-ea"/>
                <a:ea typeface="+mj-ea"/>
              </a:rPr>
              <a:t>链接</a:t>
            </a:r>
            <a:r>
              <a:rPr lang="zh-CN" altLang="en-US" b="0" dirty="0">
                <a:solidFill>
                  <a:srgbClr val="000000"/>
                </a:solidFill>
                <a:latin typeface="+mj-ea"/>
                <a:ea typeface="+mj-ea"/>
              </a:rPr>
              <a:t>工作。</a:t>
            </a:r>
            <a:endParaRPr lang="en-US" altLang="zh-CN" sz="2800" dirty="0"/>
          </a:p>
        </p:txBody>
      </p:sp>
      <p:sp>
        <p:nvSpPr>
          <p:cNvPr id="14338" name="Rectangle 9">
            <a:extLst>
              <a:ext uri="{FF2B5EF4-FFF2-40B4-BE49-F238E27FC236}">
                <a16:creationId xmlns:a16="http://schemas.microsoft.com/office/drawing/2014/main" id="{92A53689-D5E0-44F2-BC1D-F8A811B793D0}"/>
              </a:ext>
            </a:extLst>
          </p:cNvPr>
          <p:cNvSpPr>
            <a:spLocks noGrp="1" noRot="1" noChangeArrowheads="1"/>
          </p:cNvSpPr>
          <p:nvPr>
            <p:ph type="title"/>
          </p:nvPr>
        </p:nvSpPr>
        <p:spPr/>
        <p:txBody>
          <a:bodyPr/>
          <a:lstStyle/>
          <a:p>
            <a:pPr>
              <a:defRPr/>
            </a:pPr>
            <a:r>
              <a:rPr lang="en-US" altLang="zh-CN" dirty="0" err="1"/>
              <a:t>gcc</a:t>
            </a:r>
            <a:r>
              <a:rPr lang="zh-CN" altLang="en-US" dirty="0"/>
              <a:t>的工作步骤</a:t>
            </a:r>
          </a:p>
        </p:txBody>
      </p:sp>
    </p:spTree>
    <p:custDataLst>
      <p:tags r:id="rId1"/>
    </p:custDataLst>
    <p:extLst>
      <p:ext uri="{BB962C8B-B14F-4D97-AF65-F5344CB8AC3E}">
        <p14:creationId xmlns:p14="http://schemas.microsoft.com/office/powerpoint/2010/main" val="3422131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0241">
            <a:extLst>
              <a:ext uri="{FF2B5EF4-FFF2-40B4-BE49-F238E27FC236}">
                <a16:creationId xmlns:a16="http://schemas.microsoft.com/office/drawing/2014/main" id="{E251A88F-7028-4241-8C7C-1FC78A05D108}"/>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10242" name="文本占位符 10242">
            <a:extLst>
              <a:ext uri="{FF2B5EF4-FFF2-40B4-BE49-F238E27FC236}">
                <a16:creationId xmlns:a16="http://schemas.microsoft.com/office/drawing/2014/main" id="{0155B6A8-5599-40D7-B7B9-27C96C090639}"/>
              </a:ext>
            </a:extLst>
          </p:cNvPr>
          <p:cNvSpPr>
            <a:spLocks noGrp="1" noChangeArrowheads="1"/>
          </p:cNvSpPr>
          <p:nvPr>
            <p:ph type="body" idx="1"/>
          </p:nvPr>
        </p:nvSpPr>
        <p:spPr>
          <a:xfrm>
            <a:off x="2362200" y="1555750"/>
            <a:ext cx="8001000" cy="5094288"/>
          </a:xfrm>
        </p:spPr>
        <p:txBody>
          <a:bodyPr/>
          <a:lstStyle/>
          <a:p>
            <a:pPr>
              <a:buFont typeface="Wingdings" panose="05000000000000000000" pitchFamily="2" charset="2"/>
              <a:buNone/>
            </a:pPr>
            <a:r>
              <a:rPr lang="zh-CN" altLang="en-US" dirty="0">
                <a:latin typeface="+mj-ea"/>
                <a:ea typeface="+mj-ea"/>
              </a:rPr>
              <a:t>问题出现在项目规模增大的情况下：</a:t>
            </a:r>
          </a:p>
          <a:p>
            <a:endParaRPr lang="zh-CN" altLang="en-US" dirty="0">
              <a:latin typeface="+mj-ea"/>
              <a:ea typeface="+mj-ea"/>
            </a:endParaRPr>
          </a:p>
          <a:p>
            <a:r>
              <a:rPr lang="zh-CN" altLang="en-US" dirty="0">
                <a:latin typeface="+mj-ea"/>
                <a:ea typeface="+mj-ea"/>
              </a:rPr>
              <a:t>项目中有数十个甚至上百个</a:t>
            </a:r>
            <a:r>
              <a:rPr lang="en-US" altLang="zh-CN" dirty="0">
                <a:latin typeface="+mj-ea"/>
                <a:ea typeface="+mj-ea"/>
              </a:rPr>
              <a:t>.h</a:t>
            </a:r>
            <a:r>
              <a:rPr lang="zh-CN" altLang="en-US" dirty="0">
                <a:latin typeface="+mj-ea"/>
                <a:ea typeface="+mj-ea"/>
              </a:rPr>
              <a:t>头文件，</a:t>
            </a:r>
            <a:r>
              <a:rPr lang="en-US" altLang="zh-CN" dirty="0">
                <a:latin typeface="+mj-ea"/>
                <a:ea typeface="+mj-ea"/>
              </a:rPr>
              <a:t>.c</a:t>
            </a:r>
            <a:r>
              <a:rPr lang="zh-CN" altLang="en-US" dirty="0">
                <a:latin typeface="+mj-ea"/>
                <a:ea typeface="+mj-ea"/>
              </a:rPr>
              <a:t>源文件，该如何方便地编译整个项目？要敲的命令太多了。</a:t>
            </a:r>
          </a:p>
          <a:p>
            <a:endParaRPr lang="zh-CN" altLang="en-US" dirty="0">
              <a:latin typeface="+mj-ea"/>
              <a:ea typeface="+mj-ea"/>
            </a:endParaRPr>
          </a:p>
          <a:p>
            <a:pPr>
              <a:buSzPct val="100000"/>
              <a:buFont typeface="Wingdings" panose="05000000000000000000" pitchFamily="2" charset="2"/>
              <a:buChar char="u"/>
            </a:pPr>
            <a:r>
              <a:rPr lang="zh-CN" altLang="en-US" dirty="0">
                <a:latin typeface="+mj-ea"/>
                <a:ea typeface="+mj-ea"/>
              </a:rPr>
              <a:t>写 </a:t>
            </a:r>
            <a:r>
              <a:rPr lang="en-US" altLang="zh-CN" dirty="0">
                <a:latin typeface="+mj-ea"/>
                <a:ea typeface="+mj-ea"/>
              </a:rPr>
              <a:t>Shell </a:t>
            </a:r>
            <a:r>
              <a:rPr lang="zh-CN" altLang="en-US" dirty="0">
                <a:latin typeface="+mj-ea"/>
                <a:ea typeface="+mj-ea"/>
              </a:rPr>
              <a:t>脚本批处理</a:t>
            </a:r>
          </a:p>
          <a:p>
            <a:pPr>
              <a:buSzPct val="100000"/>
              <a:buFont typeface="Wingdings" panose="05000000000000000000" pitchFamily="2" charset="2"/>
              <a:buChar char="u"/>
            </a:pPr>
            <a:r>
              <a:rPr lang="zh-CN" altLang="en-US" dirty="0">
                <a:latin typeface="+mj-ea"/>
                <a:ea typeface="+mj-ea"/>
              </a:rPr>
              <a:t>使用 </a:t>
            </a:r>
            <a:r>
              <a:rPr lang="en-US" altLang="zh-CN" dirty="0">
                <a:solidFill>
                  <a:schemeClr val="accent1"/>
                </a:solidFill>
                <a:latin typeface="+mj-ea"/>
                <a:ea typeface="+mj-ea"/>
              </a:rPr>
              <a:t>Make</a:t>
            </a:r>
            <a:r>
              <a:rPr lang="en-US" altLang="zh-CN" dirty="0">
                <a:latin typeface="+mj-ea"/>
                <a:ea typeface="+mj-ea"/>
              </a:rPr>
              <a:t> </a:t>
            </a:r>
            <a:r>
              <a:rPr lang="zh-CN" altLang="en-US" dirty="0">
                <a:latin typeface="+mj-ea"/>
                <a:ea typeface="+mj-ea"/>
              </a:rPr>
              <a:t>工具</a:t>
            </a:r>
          </a:p>
        </p:txBody>
      </p:sp>
    </p:spTree>
    <p:extLst>
      <p:ext uri="{BB962C8B-B14F-4D97-AF65-F5344CB8AC3E}">
        <p14:creationId xmlns:p14="http://schemas.microsoft.com/office/powerpoint/2010/main" val="305051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1265">
            <a:extLst>
              <a:ext uri="{FF2B5EF4-FFF2-40B4-BE49-F238E27FC236}">
                <a16:creationId xmlns:a16="http://schemas.microsoft.com/office/drawing/2014/main" id="{749472CE-77B6-4B80-BDA1-77526202BD3C}"/>
              </a:ext>
            </a:extLst>
          </p:cNvPr>
          <p:cNvSpPr>
            <a:spLocks noGrp="1" noChangeArrowheads="1"/>
          </p:cNvSpPr>
          <p:nvPr>
            <p:ph type="title"/>
          </p:nvPr>
        </p:nvSpPr>
        <p:spPr/>
        <p:txBody>
          <a:bodyPr/>
          <a:lstStyle/>
          <a:p>
            <a:r>
              <a:rPr lang="en-US" altLang="zh-CN" dirty="0">
                <a:solidFill>
                  <a:schemeClr val="accent1"/>
                </a:solidFill>
              </a:rPr>
              <a:t>make</a:t>
            </a:r>
            <a:r>
              <a:rPr lang="en-US" altLang="zh-CN" dirty="0"/>
              <a:t> </a:t>
            </a:r>
            <a:r>
              <a:rPr lang="zh-CN" altLang="en-US" dirty="0"/>
              <a:t>工具</a:t>
            </a:r>
          </a:p>
        </p:txBody>
      </p:sp>
      <p:sp>
        <p:nvSpPr>
          <p:cNvPr id="11267" name="文本占位符 11266">
            <a:extLst>
              <a:ext uri="{FF2B5EF4-FFF2-40B4-BE49-F238E27FC236}">
                <a16:creationId xmlns:a16="http://schemas.microsoft.com/office/drawing/2014/main" id="{AFE9C361-59B4-421D-9B5A-6BFE1170CECE}"/>
              </a:ext>
            </a:extLst>
          </p:cNvPr>
          <p:cNvSpPr>
            <a:spLocks noGrp="1"/>
          </p:cNvSpPr>
          <p:nvPr>
            <p:ph type="body" idx="1"/>
          </p:nvPr>
        </p:nvSpPr>
        <p:spPr>
          <a:xfrm>
            <a:off x="1135626" y="1555751"/>
            <a:ext cx="9933892" cy="5078413"/>
          </a:xfrm>
        </p:spPr>
        <p:txBody>
          <a:bodyPr/>
          <a:lstStyle/>
          <a:p>
            <a:r>
              <a:rPr lang="zh-CN" altLang="en-US" sz="1800" noProof="1">
                <a:latin typeface="Adobe 黑体 Std" charset="-122"/>
              </a:rPr>
              <a:t>在软件开发中，</a:t>
            </a:r>
            <a:r>
              <a:rPr lang="en-US" altLang="zh-CN" sz="1800" noProof="1">
                <a:solidFill>
                  <a:schemeClr val="accent1"/>
                </a:solidFill>
                <a:latin typeface="Adobe 黑体 Std" charset="-122"/>
              </a:rPr>
              <a:t>make </a:t>
            </a:r>
            <a:r>
              <a:rPr lang="zh-CN" altLang="en-US" sz="1800" noProof="1">
                <a:latin typeface="Adobe 黑体 Std" charset="-122"/>
              </a:rPr>
              <a:t>是一个工具程序（</a:t>
            </a:r>
            <a:r>
              <a:rPr lang="en-US" altLang="zh-CN" sz="1800" noProof="1">
                <a:latin typeface="Adobe 黑体 Std" charset="-122"/>
              </a:rPr>
              <a:t>Utility software</a:t>
            </a:r>
            <a:r>
              <a:rPr lang="zh-CN" altLang="en-US" sz="1800" noProof="1">
                <a:latin typeface="Adobe 黑体 Std" charset="-122"/>
              </a:rPr>
              <a:t>），经由读取叫做“</a:t>
            </a:r>
            <a:r>
              <a:rPr lang="en-US" altLang="zh-CN" sz="1800" noProof="1">
                <a:latin typeface="Adobe 黑体 Std" charset="-122"/>
              </a:rPr>
              <a:t>makefile”</a:t>
            </a:r>
            <a:r>
              <a:rPr lang="zh-CN" altLang="en-US" sz="1800" noProof="1">
                <a:latin typeface="Adobe 黑体 Std" charset="-122"/>
              </a:rPr>
              <a:t>的文件，自动化建构软件。它是一种转化文件形式的工具，</a:t>
            </a:r>
            <a:r>
              <a:rPr lang="en-US" altLang="zh-CN" sz="1800" noProof="1">
                <a:latin typeface="Adobe 黑体 Std" charset="-122"/>
              </a:rPr>
              <a:t>……</a:t>
            </a:r>
            <a:r>
              <a:rPr lang="zh-CN" altLang="en-US" sz="1800" noProof="1">
                <a:latin typeface="Adobe 黑体 Std" charset="-122"/>
              </a:rPr>
              <a:t>与此同时，它也检查文件的依赖关系，如果需要的话，它会调用一些外部软件来完成任务。它的依赖关系检查系统非常简单，主要根据依赖文件的修改时间进行判断。大多数情况下，它被用来编译源代码，生成结果代码，然后把结果代码连接起来生成可执行文件或者库文件。它使用叫做“</a:t>
            </a:r>
            <a:r>
              <a:rPr lang="en-US" altLang="zh-CN" sz="2800" u="sng" noProof="1">
                <a:solidFill>
                  <a:srgbClr val="EA8379"/>
                </a:solidFill>
                <a:effectLst>
                  <a:outerShdw blurRad="38100" dist="38100" dir="2700000">
                    <a:srgbClr val="000000"/>
                  </a:outerShdw>
                </a:effectLst>
                <a:latin typeface="Ubuntu Mono" charset="0"/>
              </a:rPr>
              <a:t>makefile</a:t>
            </a:r>
            <a:r>
              <a:rPr lang="en-US" altLang="zh-CN" sz="1800" noProof="1">
                <a:latin typeface="Adobe 黑体 Std" charset="-122"/>
              </a:rPr>
              <a:t>”</a:t>
            </a:r>
            <a:r>
              <a:rPr lang="zh-CN" altLang="en-US" sz="1800" noProof="1">
                <a:latin typeface="Adobe 黑体 Std" charset="-122"/>
              </a:rPr>
              <a:t>的文件来确定一个</a:t>
            </a:r>
            <a:r>
              <a:rPr lang="en-US" altLang="zh-CN" sz="1800" noProof="1">
                <a:latin typeface="Adobe 黑体 Std" charset="-122"/>
              </a:rPr>
              <a:t>target</a:t>
            </a:r>
            <a:r>
              <a:rPr lang="zh-CN" altLang="en-US" sz="1800" noProof="1">
                <a:latin typeface="Adobe 黑体 Std" charset="-122"/>
              </a:rPr>
              <a:t>文件的依赖关系，然后把生成这个</a:t>
            </a:r>
            <a:r>
              <a:rPr lang="en-US" altLang="zh-CN" sz="1800" noProof="1">
                <a:latin typeface="Adobe 黑体 Std" charset="-122"/>
              </a:rPr>
              <a:t>target</a:t>
            </a:r>
            <a:r>
              <a:rPr lang="zh-CN" altLang="en-US" sz="1800" noProof="1">
                <a:latin typeface="Adobe 黑体 Std" charset="-122"/>
              </a:rPr>
              <a:t>的相关命令传给</a:t>
            </a:r>
            <a:r>
              <a:rPr lang="en-US" altLang="zh-CN" sz="1800" noProof="1">
                <a:latin typeface="Adobe 黑体 Std" charset="-122"/>
              </a:rPr>
              <a:t>shell</a:t>
            </a:r>
            <a:r>
              <a:rPr lang="zh-CN" altLang="en-US" sz="1800" noProof="1">
                <a:latin typeface="Adobe 黑体 Std" charset="-122"/>
              </a:rPr>
              <a:t>去执行。</a:t>
            </a:r>
            <a:r>
              <a:rPr lang="en-US" altLang="zh-CN" sz="1800" noProof="1">
                <a:latin typeface="Adobe 黑体 Std" charset="-122"/>
              </a:rPr>
              <a:t>——</a:t>
            </a:r>
            <a:r>
              <a:rPr lang="zh-CN" altLang="en-US" sz="1800" noProof="1">
                <a:latin typeface="Adobe 黑体 Std" charset="-122"/>
              </a:rPr>
              <a:t>来自维基百科</a:t>
            </a:r>
          </a:p>
          <a:p>
            <a:endParaRPr lang="zh-CN" altLang="en-US" sz="1800" noProof="1">
              <a:latin typeface="Adobe 黑体 Std" charset="-122"/>
            </a:endParaRPr>
          </a:p>
          <a:p>
            <a:endParaRPr lang="zh-CN" altLang="en-US" sz="1800" noProof="1">
              <a:latin typeface="Adobe 黑体 Std" charset="-122"/>
            </a:endParaRPr>
          </a:p>
          <a:p>
            <a:r>
              <a:rPr lang="zh-CN" altLang="en-US" noProof="1">
                <a:latin typeface="+mj-ea"/>
                <a:ea typeface="+mj-ea"/>
              </a:rPr>
              <a:t>看起来是向自动化的方向迈进了一步？</a:t>
            </a:r>
          </a:p>
          <a:p>
            <a:r>
              <a:rPr lang="zh-CN" altLang="en-US" noProof="1">
                <a:latin typeface="+mj-ea"/>
                <a:ea typeface="+mj-ea"/>
              </a:rPr>
              <a:t>语法有 </a:t>
            </a:r>
            <a:r>
              <a:rPr lang="en-US" altLang="zh-CN" noProof="1">
                <a:latin typeface="+mj-ea"/>
                <a:ea typeface="+mj-ea"/>
              </a:rPr>
              <a:t>Shell </a:t>
            </a:r>
            <a:r>
              <a:rPr lang="zh-CN" altLang="en-US" noProof="1">
                <a:latin typeface="+mj-ea"/>
                <a:ea typeface="+mj-ea"/>
              </a:rPr>
              <a:t>脚本的风格</a:t>
            </a:r>
          </a:p>
          <a:p>
            <a:r>
              <a:rPr lang="zh-CN" altLang="en-US" noProof="1">
                <a:solidFill>
                  <a:srgbClr val="EA8379"/>
                </a:solidFill>
                <a:latin typeface="+mj-ea"/>
                <a:ea typeface="+mj-ea"/>
              </a:rPr>
              <a:t>目标：自动化</a:t>
            </a:r>
          </a:p>
        </p:txBody>
      </p:sp>
      <p:sp>
        <p:nvSpPr>
          <p:cNvPr id="11268" name="文本框 11267">
            <a:extLst>
              <a:ext uri="{FF2B5EF4-FFF2-40B4-BE49-F238E27FC236}">
                <a16:creationId xmlns:a16="http://schemas.microsoft.com/office/drawing/2014/main" id="{AD7D9ECD-F0DC-47E5-B753-4D209DBF05D9}"/>
              </a:ext>
            </a:extLst>
          </p:cNvPr>
          <p:cNvSpPr txBox="1">
            <a:spLocks noChangeArrowheads="1"/>
          </p:cNvSpPr>
          <p:nvPr/>
        </p:nvSpPr>
        <p:spPr bwMode="auto">
          <a:xfrm>
            <a:off x="2362200" y="1341439"/>
            <a:ext cx="8001000" cy="2864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dirty="0">
                <a:latin typeface="DejaVu Sans Mono" charset="0"/>
              </a:rPr>
              <a:t>OBJECTS = </a:t>
            </a:r>
            <a:r>
              <a:rPr lang="en-US" altLang="zh-CN" dirty="0" err="1">
                <a:latin typeface="DejaVu Sans Mono" charset="0"/>
              </a:rPr>
              <a:t>main.o</a:t>
            </a:r>
            <a:r>
              <a:rPr lang="en-US" altLang="zh-CN" dirty="0">
                <a:latin typeface="DejaVu Sans Mono" charset="0"/>
              </a:rPr>
              <a:t> </a:t>
            </a:r>
            <a:r>
              <a:rPr lang="en-US" altLang="zh-CN" dirty="0" err="1">
                <a:latin typeface="DejaVu Sans Mono" charset="0"/>
              </a:rPr>
              <a:t>text.o</a:t>
            </a:r>
            <a:endParaRPr lang="en-US" altLang="zh-CN" dirty="0">
              <a:latin typeface="DejaVu Sans Mono" charset="0"/>
            </a:endParaRPr>
          </a:p>
          <a:p>
            <a:r>
              <a:rPr lang="en-US" altLang="zh-CN" dirty="0">
                <a:latin typeface="DejaVu Sans Mono" charset="0"/>
              </a:rPr>
              <a:t>INSTALL_PATH = /</a:t>
            </a:r>
            <a:r>
              <a:rPr lang="en-US" altLang="zh-CN" dirty="0" err="1">
                <a:latin typeface="DejaVu Sans Mono" charset="0"/>
              </a:rPr>
              <a:t>usr</a:t>
            </a:r>
            <a:r>
              <a:rPr lang="en-US" altLang="zh-CN" dirty="0">
                <a:latin typeface="DejaVu Sans Mono" charset="0"/>
              </a:rPr>
              <a:t>/local</a:t>
            </a:r>
          </a:p>
          <a:p>
            <a:r>
              <a:rPr lang="en-US" altLang="zh-CN" dirty="0">
                <a:latin typeface="DejaVu Sans Mono" charset="0"/>
              </a:rPr>
              <a:t>editor: $(OBJECTS)</a:t>
            </a:r>
          </a:p>
          <a:p>
            <a:r>
              <a:rPr lang="en-US" altLang="zh-CN" dirty="0">
                <a:latin typeface="DejaVu Sans Mono" charset="0"/>
              </a:rPr>
              <a:t>        </a:t>
            </a:r>
            <a:r>
              <a:rPr lang="en-US" altLang="zh-CN" dirty="0" err="1">
                <a:latin typeface="DejaVu Sans Mono" charset="0"/>
              </a:rPr>
              <a:t>gcc</a:t>
            </a:r>
            <a:r>
              <a:rPr lang="en-US" altLang="zh-CN" dirty="0">
                <a:latin typeface="DejaVu Sans Mono" charset="0"/>
              </a:rPr>
              <a:t> -o editor $(OBJECTS)</a:t>
            </a:r>
          </a:p>
          <a:p>
            <a:r>
              <a:rPr lang="en-US" altLang="zh-CN" dirty="0" err="1">
                <a:latin typeface="DejaVu Sans Mono" charset="0"/>
              </a:rPr>
              <a:t>main.o</a:t>
            </a:r>
            <a:r>
              <a:rPr lang="en-US" altLang="zh-CN" dirty="0">
                <a:latin typeface="DejaVu Sans Mono" charset="0"/>
              </a:rPr>
              <a:t>: </a:t>
            </a:r>
            <a:r>
              <a:rPr lang="en-US" altLang="zh-CN" dirty="0" err="1">
                <a:latin typeface="DejaVu Sans Mono" charset="0"/>
              </a:rPr>
              <a:t>main.c</a:t>
            </a:r>
            <a:endParaRPr lang="en-US" altLang="zh-CN" dirty="0">
              <a:latin typeface="DejaVu Sans Mono" charset="0"/>
            </a:endParaRPr>
          </a:p>
          <a:p>
            <a:r>
              <a:rPr lang="en-US" altLang="zh-CN" dirty="0">
                <a:latin typeface="DejaVu Sans Mono" charset="0"/>
              </a:rPr>
              <a:t>        </a:t>
            </a:r>
            <a:r>
              <a:rPr lang="en-US" altLang="zh-CN" dirty="0" err="1">
                <a:latin typeface="DejaVu Sans Mono" charset="0"/>
              </a:rPr>
              <a:t>gcc</a:t>
            </a:r>
            <a:r>
              <a:rPr lang="en-US" altLang="zh-CN" dirty="0">
                <a:latin typeface="DejaVu Sans Mono" charset="0"/>
              </a:rPr>
              <a:t> -c </a:t>
            </a:r>
            <a:r>
              <a:rPr lang="en-US" altLang="zh-CN" dirty="0" err="1">
                <a:latin typeface="DejaVu Sans Mono" charset="0"/>
              </a:rPr>
              <a:t>main.c</a:t>
            </a:r>
            <a:endParaRPr lang="en-US" altLang="zh-CN" dirty="0">
              <a:latin typeface="DejaVu Sans Mono" charset="0"/>
            </a:endParaRPr>
          </a:p>
          <a:p>
            <a:r>
              <a:rPr lang="en-US" altLang="zh-CN" dirty="0" err="1">
                <a:latin typeface="DejaVu Sans Mono" charset="0"/>
              </a:rPr>
              <a:t>text.o</a:t>
            </a:r>
            <a:r>
              <a:rPr lang="en-US" altLang="zh-CN" dirty="0">
                <a:latin typeface="DejaVu Sans Mono" charset="0"/>
              </a:rPr>
              <a:t>: </a:t>
            </a:r>
            <a:r>
              <a:rPr lang="en-US" altLang="zh-CN" dirty="0" err="1">
                <a:latin typeface="DejaVu Sans Mono" charset="0"/>
              </a:rPr>
              <a:t>text.c</a:t>
            </a:r>
            <a:endParaRPr lang="en-US" altLang="zh-CN" dirty="0">
              <a:latin typeface="DejaVu Sans Mono" charset="0"/>
            </a:endParaRPr>
          </a:p>
          <a:p>
            <a:r>
              <a:rPr lang="en-US" altLang="zh-CN" dirty="0">
                <a:latin typeface="DejaVu Sans Mono" charset="0"/>
              </a:rPr>
              <a:t>        </a:t>
            </a:r>
            <a:r>
              <a:rPr lang="en-US" altLang="zh-CN" dirty="0" err="1">
                <a:latin typeface="DejaVu Sans Mono" charset="0"/>
              </a:rPr>
              <a:t>gcc</a:t>
            </a:r>
            <a:r>
              <a:rPr lang="en-US" altLang="zh-CN" dirty="0">
                <a:latin typeface="DejaVu Sans Mono" charset="0"/>
              </a:rPr>
              <a:t> -c </a:t>
            </a:r>
            <a:r>
              <a:rPr lang="en-US" altLang="zh-CN" dirty="0" err="1">
                <a:latin typeface="DejaVu Sans Mono" charset="0"/>
              </a:rPr>
              <a:t>text.c</a:t>
            </a:r>
            <a:endParaRPr lang="en-US" altLang="zh-CN" dirty="0">
              <a:latin typeface="DejaVu Sans Mono" charset="0"/>
            </a:endParaRPr>
          </a:p>
          <a:p>
            <a:r>
              <a:rPr lang="en-US" altLang="zh-CN" dirty="0" err="1">
                <a:latin typeface="DejaVu Sans Mono" charset="0"/>
              </a:rPr>
              <a:t>install:editor</a:t>
            </a:r>
            <a:endParaRPr lang="en-US" altLang="zh-CN" dirty="0">
              <a:latin typeface="DejaVu Sans Mono" charset="0"/>
            </a:endParaRPr>
          </a:p>
          <a:p>
            <a:r>
              <a:rPr lang="en-US" altLang="zh-CN" dirty="0">
                <a:latin typeface="DejaVu Sans Mono" charset="0"/>
              </a:rPr>
              <a:t>        mv editor $(INSTALL_PATH)</a:t>
            </a:r>
          </a:p>
        </p:txBody>
      </p:sp>
    </p:spTree>
    <p:extLst>
      <p:ext uri="{BB962C8B-B14F-4D97-AF65-F5344CB8AC3E}">
        <p14:creationId xmlns:p14="http://schemas.microsoft.com/office/powerpoint/2010/main" val="427742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t>用户登录或退出</a:t>
            </a:r>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a:xfrm>
            <a:off x="737420" y="1311567"/>
            <a:ext cx="10332096" cy="5157643"/>
          </a:xfrm>
        </p:spPr>
        <p:txBody>
          <a:bodyPr/>
          <a:lstStyle/>
          <a:p>
            <a:pPr marL="0" indent="0">
              <a:lnSpc>
                <a:spcPct val="120000"/>
              </a:lnSpc>
              <a:spcBef>
                <a:spcPts val="600"/>
              </a:spcBef>
              <a:buNone/>
            </a:pPr>
            <a:r>
              <a:rPr lang="zh-CN" altLang="en-US" sz="2800" dirty="0">
                <a:latin typeface="+mj-ea"/>
                <a:ea typeface="+mj-ea"/>
              </a:rPr>
              <a:t>（</a:t>
            </a:r>
            <a:r>
              <a:rPr lang="en-US" altLang="zh-CN" sz="2800" dirty="0">
                <a:latin typeface="+mj-ea"/>
                <a:ea typeface="+mj-ea"/>
              </a:rPr>
              <a:t>1</a:t>
            </a:r>
            <a:r>
              <a:rPr lang="zh-CN" altLang="en-US" sz="2800" dirty="0">
                <a:latin typeface="+mj-ea"/>
                <a:ea typeface="+mj-ea"/>
              </a:rPr>
              <a:t>）用户登录系统</a:t>
            </a:r>
            <a:endParaRPr lang="en-US" altLang="zh-CN" sz="2800" dirty="0">
              <a:latin typeface="+mj-ea"/>
              <a:ea typeface="+mj-ea"/>
            </a:endParaRPr>
          </a:p>
          <a:p>
            <a:pPr marL="0" indent="266693" algn="just">
              <a:lnSpc>
                <a:spcPct val="120000"/>
              </a:lnSpc>
              <a:spcBef>
                <a:spcPts val="600"/>
              </a:spcBef>
            </a:pPr>
            <a:r>
              <a:rPr lang="zh-CN" altLang="en-US" sz="2400" b="0" dirty="0">
                <a:latin typeface="+mj-ea"/>
                <a:ea typeface="+mj-ea"/>
              </a:rPr>
              <a:t>超级用户的用户名为</a:t>
            </a:r>
            <a:r>
              <a:rPr lang="en-US" altLang="zh-CN" sz="2400" b="0" dirty="0">
                <a:latin typeface="+mj-ea"/>
                <a:ea typeface="+mj-ea"/>
              </a:rPr>
              <a:t>root</a:t>
            </a:r>
            <a:r>
              <a:rPr lang="zh-CN" altLang="en-US" sz="2400" b="0" dirty="0">
                <a:latin typeface="+mj-ea"/>
                <a:ea typeface="+mj-ea"/>
              </a:rPr>
              <a:t>，密码在安装系统时已设定，当用户正确地输入用户名和口令后，就能合法地进入系统。</a:t>
            </a:r>
            <a:endParaRPr lang="en-US" altLang="zh-CN" sz="2400" b="0" dirty="0">
              <a:latin typeface="+mj-ea"/>
              <a:ea typeface="+mj-ea"/>
            </a:endParaRPr>
          </a:p>
          <a:p>
            <a:pPr marL="0" indent="266693" algn="just">
              <a:lnSpc>
                <a:spcPct val="120000"/>
              </a:lnSpc>
              <a:spcBef>
                <a:spcPts val="600"/>
              </a:spcBef>
            </a:pPr>
            <a:r>
              <a:rPr lang="zh-CN" altLang="en-US" sz="2400" b="0" dirty="0">
                <a:latin typeface="+mj-ea"/>
                <a:ea typeface="+mj-ea"/>
              </a:rPr>
              <a:t>普通用户在建立了普通用户账号以后就可以进行登录了。</a:t>
            </a:r>
          </a:p>
          <a:p>
            <a:pPr marL="0" algn="just">
              <a:lnSpc>
                <a:spcPct val="120000"/>
              </a:lnSpc>
              <a:spcBef>
                <a:spcPts val="600"/>
              </a:spcBef>
            </a:pPr>
            <a:r>
              <a:rPr lang="zh-CN" altLang="en-US" sz="2400" b="0" dirty="0">
                <a:latin typeface="+mj-ea"/>
                <a:ea typeface="+mj-ea"/>
              </a:rPr>
              <a:t>不论是超级用户还是普通用户需要退出系统时，在</a:t>
            </a:r>
            <a:r>
              <a:rPr lang="en-US" altLang="zh-CN" sz="2400" b="0" dirty="0">
                <a:latin typeface="+mj-ea"/>
                <a:ea typeface="+mj-ea"/>
              </a:rPr>
              <a:t>Shell</a:t>
            </a:r>
            <a:r>
              <a:rPr lang="zh-CN" altLang="en-US" sz="2400" b="0" dirty="0">
                <a:latin typeface="+mj-ea"/>
                <a:ea typeface="+mj-ea"/>
              </a:rPr>
              <a:t>提示符下键入</a:t>
            </a:r>
            <a:r>
              <a:rPr lang="en-US" altLang="zh-CN" sz="2400" b="0" dirty="0">
                <a:latin typeface="+mj-ea"/>
                <a:ea typeface="+mj-ea"/>
              </a:rPr>
              <a:t>exit</a:t>
            </a:r>
            <a:r>
              <a:rPr lang="zh-CN" altLang="en-US" sz="2400" b="0" dirty="0">
                <a:latin typeface="+mj-ea"/>
                <a:ea typeface="+mj-ea"/>
              </a:rPr>
              <a:t>命令即可。</a:t>
            </a:r>
            <a:endParaRPr lang="en-US" altLang="zh-CN" sz="2400" b="0" dirty="0">
              <a:latin typeface="+mj-ea"/>
              <a:ea typeface="+mj-ea"/>
            </a:endParaRPr>
          </a:p>
          <a:p>
            <a:pPr marL="0" indent="0">
              <a:lnSpc>
                <a:spcPct val="120000"/>
              </a:lnSpc>
              <a:spcBef>
                <a:spcPts val="600"/>
              </a:spcBef>
              <a:buNone/>
            </a:pPr>
            <a:r>
              <a:rPr lang="zh-CN" altLang="en-US" sz="2800" dirty="0">
                <a:latin typeface="+mj-ea"/>
                <a:ea typeface="+mj-ea"/>
              </a:rPr>
              <a:t>（</a:t>
            </a:r>
            <a:r>
              <a:rPr lang="en-US" altLang="zh-CN" sz="2800" dirty="0">
                <a:latin typeface="+mj-ea"/>
                <a:ea typeface="+mj-ea"/>
              </a:rPr>
              <a:t>2</a:t>
            </a:r>
            <a:r>
              <a:rPr lang="zh-CN" altLang="en-US" sz="2800" dirty="0">
                <a:latin typeface="+mj-ea"/>
                <a:ea typeface="+mj-ea"/>
              </a:rPr>
              <a:t>）用户退出</a:t>
            </a:r>
          </a:p>
          <a:p>
            <a:pPr marL="0" indent="0">
              <a:lnSpc>
                <a:spcPct val="120000"/>
              </a:lnSpc>
              <a:spcBef>
                <a:spcPts val="600"/>
              </a:spcBef>
              <a:buNone/>
            </a:pPr>
            <a:r>
              <a:rPr lang="en-US" altLang="zh-CN" sz="2400" b="0" dirty="0">
                <a:latin typeface="+mj-ea"/>
                <a:ea typeface="+mj-ea"/>
              </a:rPr>
              <a:t>exit</a:t>
            </a:r>
          </a:p>
          <a:p>
            <a:pPr marL="0" indent="0">
              <a:lnSpc>
                <a:spcPct val="120000"/>
              </a:lnSpc>
              <a:spcBef>
                <a:spcPts val="600"/>
              </a:spcBef>
              <a:buNone/>
            </a:pPr>
            <a:r>
              <a:rPr lang="en-US" altLang="zh-CN" sz="2400" b="0" dirty="0">
                <a:latin typeface="+mj-ea"/>
                <a:ea typeface="+mj-ea"/>
              </a:rPr>
              <a:t>logout</a:t>
            </a:r>
          </a:p>
          <a:p>
            <a:pPr marL="0" indent="0">
              <a:lnSpc>
                <a:spcPct val="120000"/>
              </a:lnSpc>
              <a:spcBef>
                <a:spcPts val="600"/>
              </a:spcBef>
              <a:buNone/>
            </a:pPr>
            <a:r>
              <a:rPr lang="en-US" altLang="zh-CN" sz="2400" b="0" dirty="0" err="1">
                <a:latin typeface="+mj-ea"/>
                <a:ea typeface="+mj-ea"/>
              </a:rPr>
              <a:t>Ctrl+d</a:t>
            </a:r>
            <a:endParaRPr lang="zh-CN" altLang="en-US" sz="2400" b="0" dirty="0">
              <a:latin typeface="+mj-ea"/>
              <a:ea typeface="+mj-ea"/>
            </a:endParaRPr>
          </a:p>
          <a:p>
            <a:pPr>
              <a:lnSpc>
                <a:spcPct val="120000"/>
              </a:lnSpc>
              <a:spcBef>
                <a:spcPts val="600"/>
              </a:spcBef>
            </a:pPr>
            <a:endParaRPr lang="zh-CN" altLang="en-US" sz="2400" b="0" dirty="0">
              <a:latin typeface="+mj-ea"/>
              <a:ea typeface="+mj-ea"/>
            </a:endParaRPr>
          </a:p>
        </p:txBody>
      </p:sp>
    </p:spTree>
    <p:custDataLst>
      <p:tags r:id="rId1"/>
    </p:custDataLst>
    <p:extLst>
      <p:ext uri="{BB962C8B-B14F-4D97-AF65-F5344CB8AC3E}">
        <p14:creationId xmlns:p14="http://schemas.microsoft.com/office/powerpoint/2010/main" val="27368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zh-CN" altLang="en-US" dirty="0"/>
              <a:t>依赖关系图</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0" algn="just">
              <a:spcBef>
                <a:spcPts val="0"/>
              </a:spcBef>
            </a:pPr>
            <a:r>
              <a:rPr lang="zh-CN" altLang="en-US" b="0" kern="100" dirty="0">
                <a:latin typeface="+mj-ea"/>
                <a:ea typeface="+mj-ea"/>
                <a:cs typeface="Times New Roman" panose="02020603050405020304" pitchFamily="18" charset="0"/>
              </a:rPr>
              <a:t>依赖关系图在构造系统中占有重要地位，它不仅列出了参与构造过程的文件，而且展示了这些文件之间的依赖关系。</a:t>
            </a:r>
            <a:endParaRPr lang="en-US" altLang="zh-CN" b="0" kern="100" dirty="0">
              <a:latin typeface="+mj-ea"/>
              <a:ea typeface="+mj-ea"/>
              <a:cs typeface="Times New Roman" panose="02020603050405020304" pitchFamily="18" charset="0"/>
            </a:endParaRPr>
          </a:p>
          <a:p>
            <a:pPr marL="0" algn="just">
              <a:spcBef>
                <a:spcPts val="0"/>
              </a:spcBef>
            </a:pPr>
            <a:r>
              <a:rPr lang="zh-CN" altLang="en-US" b="0" kern="100" dirty="0">
                <a:latin typeface="+mj-ea"/>
                <a:ea typeface="+mj-ea"/>
                <a:cs typeface="Times New Roman" panose="02020603050405020304" pitchFamily="18" charset="0"/>
              </a:rPr>
              <a:t>诸如</a:t>
            </a:r>
            <a:r>
              <a:rPr lang="en-US" altLang="zh-CN" b="0" kern="100" dirty="0">
                <a:latin typeface="+mj-ea"/>
                <a:ea typeface="+mj-ea"/>
                <a:cs typeface="Times New Roman" panose="02020603050405020304" pitchFamily="18" charset="0"/>
              </a:rPr>
              <a:t>GNU Make</a:t>
            </a:r>
            <a:r>
              <a:rPr lang="zh-CN" altLang="en-US" b="0" kern="100" dirty="0">
                <a:latin typeface="+mj-ea"/>
                <a:ea typeface="+mj-ea"/>
                <a:cs typeface="Times New Roman" panose="02020603050405020304" pitchFamily="18" charset="0"/>
              </a:rPr>
              <a:t>等构造工具，使用依赖关系图来判断要对哪些文件进行编译，以及何时编译。</a:t>
            </a:r>
            <a:endParaRPr lang="zh-CN" altLang="en-US" sz="1800" b="0" kern="100" dirty="0">
              <a:latin typeface="+mj-ea"/>
              <a:ea typeface="+mj-ea"/>
              <a:cs typeface="Times New Roman" panose="02020603050405020304" pitchFamily="18" charset="0"/>
            </a:endParaRPr>
          </a:p>
          <a:p>
            <a:endParaRPr lang="zh-CN" altLang="en-US" dirty="0"/>
          </a:p>
        </p:txBody>
      </p:sp>
      <p:pic>
        <p:nvPicPr>
          <p:cNvPr id="4" name="图片 3">
            <a:extLst>
              <a:ext uri="{FF2B5EF4-FFF2-40B4-BE49-F238E27FC236}">
                <a16:creationId xmlns:a16="http://schemas.microsoft.com/office/drawing/2014/main" id="{0FFE47DA-592A-4584-89D2-923C160BF57A}"/>
              </a:ext>
            </a:extLst>
          </p:cNvPr>
          <p:cNvPicPr>
            <a:picLocks noChangeAspect="1"/>
          </p:cNvPicPr>
          <p:nvPr/>
        </p:nvPicPr>
        <p:blipFill>
          <a:blip r:embed="rId4"/>
          <a:stretch>
            <a:fillRect/>
          </a:stretch>
        </p:blipFill>
        <p:spPr>
          <a:xfrm>
            <a:off x="3563046" y="2842352"/>
            <a:ext cx="5799689" cy="4015648"/>
          </a:xfrm>
          <a:prstGeom prst="rect">
            <a:avLst/>
          </a:prstGeom>
        </p:spPr>
      </p:pic>
    </p:spTree>
    <p:custDataLst>
      <p:tags r:id="rId1"/>
    </p:custDataLst>
    <p:extLst>
      <p:ext uri="{BB962C8B-B14F-4D97-AF65-F5344CB8AC3E}">
        <p14:creationId xmlns:p14="http://schemas.microsoft.com/office/powerpoint/2010/main" val="777359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2289">
            <a:extLst>
              <a:ext uri="{FF2B5EF4-FFF2-40B4-BE49-F238E27FC236}">
                <a16:creationId xmlns:a16="http://schemas.microsoft.com/office/drawing/2014/main" id="{7DE0D27C-479A-4208-B394-3066DD5FD25F}"/>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12290" name="文本占位符 12290">
            <a:extLst>
              <a:ext uri="{FF2B5EF4-FFF2-40B4-BE49-F238E27FC236}">
                <a16:creationId xmlns:a16="http://schemas.microsoft.com/office/drawing/2014/main" id="{C90B3D0B-72CB-474B-AB3E-6C65AF720DD5}"/>
              </a:ext>
            </a:extLst>
          </p:cNvPr>
          <p:cNvSpPr>
            <a:spLocks noGrp="1" noChangeArrowheads="1"/>
          </p:cNvSpPr>
          <p:nvPr>
            <p:ph type="body" idx="1"/>
          </p:nvPr>
        </p:nvSpPr>
        <p:spPr>
          <a:xfrm>
            <a:off x="2362200" y="1555750"/>
            <a:ext cx="8001000" cy="5094288"/>
          </a:xfrm>
        </p:spPr>
        <p:txBody>
          <a:bodyPr/>
          <a:lstStyle/>
          <a:p>
            <a:pPr>
              <a:buFont typeface="Wingdings" panose="05000000000000000000" pitchFamily="2" charset="2"/>
              <a:buNone/>
            </a:pPr>
            <a:r>
              <a:rPr lang="zh-CN" altLang="en-US" dirty="0">
                <a:latin typeface="+mj-ea"/>
                <a:ea typeface="+mj-ea"/>
              </a:rPr>
              <a:t>但是自动化还不够。问题继续出现：</a:t>
            </a:r>
          </a:p>
          <a:p>
            <a:endParaRPr lang="zh-CN" altLang="en-US" dirty="0">
              <a:latin typeface="+mj-ea"/>
              <a:ea typeface="+mj-ea"/>
            </a:endParaRPr>
          </a:p>
          <a:p>
            <a:r>
              <a:rPr lang="zh-CN" altLang="en-US" dirty="0">
                <a:latin typeface="+mj-ea"/>
                <a:ea typeface="+mj-ea"/>
              </a:rPr>
              <a:t>类 </a:t>
            </a:r>
            <a:r>
              <a:rPr lang="en-US" altLang="zh-CN" dirty="0">
                <a:latin typeface="+mj-ea"/>
                <a:ea typeface="+mj-ea"/>
              </a:rPr>
              <a:t>UNIX </a:t>
            </a:r>
            <a:r>
              <a:rPr lang="zh-CN" altLang="en-US" dirty="0">
                <a:latin typeface="+mj-ea"/>
                <a:ea typeface="+mj-ea"/>
              </a:rPr>
              <a:t>环境同样多种多样：</a:t>
            </a:r>
            <a:r>
              <a:rPr lang="en-US" altLang="zh-CN" dirty="0">
                <a:latin typeface="+mj-ea"/>
                <a:ea typeface="+mj-ea"/>
              </a:rPr>
              <a:t>Linux, BSD, Solaris, HP-UX, AIX, </a:t>
            </a:r>
            <a:r>
              <a:rPr lang="zh-CN" altLang="en-US" dirty="0">
                <a:latin typeface="+mj-ea"/>
                <a:ea typeface="+mj-ea"/>
              </a:rPr>
              <a:t>甚至 </a:t>
            </a:r>
            <a:r>
              <a:rPr lang="en-US" altLang="zh-CN" dirty="0">
                <a:latin typeface="+mj-ea"/>
                <a:ea typeface="+mj-ea"/>
              </a:rPr>
              <a:t>Windows </a:t>
            </a:r>
            <a:r>
              <a:rPr lang="zh-CN" altLang="en-US" dirty="0">
                <a:latin typeface="+mj-ea"/>
                <a:ea typeface="+mj-ea"/>
              </a:rPr>
              <a:t>上的 </a:t>
            </a:r>
            <a:r>
              <a:rPr lang="en-US" altLang="zh-CN" dirty="0">
                <a:latin typeface="+mj-ea"/>
                <a:ea typeface="+mj-ea"/>
              </a:rPr>
              <a:t>MINGW...</a:t>
            </a:r>
          </a:p>
          <a:p>
            <a:endParaRPr lang="en-US" altLang="zh-CN" dirty="0">
              <a:latin typeface="+mj-ea"/>
              <a:ea typeface="+mj-ea"/>
            </a:endParaRPr>
          </a:p>
          <a:p>
            <a:r>
              <a:rPr lang="zh-CN" altLang="en-US" dirty="0">
                <a:latin typeface="+mj-ea"/>
                <a:ea typeface="+mj-ea"/>
              </a:rPr>
              <a:t>你面临程序可移植性的问题。</a:t>
            </a:r>
          </a:p>
          <a:p>
            <a:endParaRPr lang="zh-CN" altLang="en-US" dirty="0"/>
          </a:p>
        </p:txBody>
      </p:sp>
    </p:spTree>
    <p:extLst>
      <p:ext uri="{BB962C8B-B14F-4D97-AF65-F5344CB8AC3E}">
        <p14:creationId xmlns:p14="http://schemas.microsoft.com/office/powerpoint/2010/main" val="98918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内容占位符 13313">
            <a:extLst>
              <a:ext uri="{FF2B5EF4-FFF2-40B4-BE49-F238E27FC236}">
                <a16:creationId xmlns:a16="http://schemas.microsoft.com/office/drawing/2014/main" id="{CDBC5344-F75B-43AC-BFC5-895C9745D3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49400" y="1"/>
            <a:ext cx="9139238" cy="6842125"/>
          </a:xfrm>
        </p:spPr>
      </p:pic>
    </p:spTree>
    <p:extLst>
      <p:ext uri="{BB962C8B-B14F-4D97-AF65-F5344CB8AC3E}">
        <p14:creationId xmlns:p14="http://schemas.microsoft.com/office/powerpoint/2010/main" val="111924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5361">
            <a:extLst>
              <a:ext uri="{FF2B5EF4-FFF2-40B4-BE49-F238E27FC236}">
                <a16:creationId xmlns:a16="http://schemas.microsoft.com/office/drawing/2014/main" id="{6193B560-01B4-481C-B62D-4159E895DDFE}"/>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15362" name="文本占位符 15362">
            <a:extLst>
              <a:ext uri="{FF2B5EF4-FFF2-40B4-BE49-F238E27FC236}">
                <a16:creationId xmlns:a16="http://schemas.microsoft.com/office/drawing/2014/main" id="{49D96C56-99FE-44E3-A91B-272847188C08}"/>
              </a:ext>
            </a:extLst>
          </p:cNvPr>
          <p:cNvSpPr>
            <a:spLocks noGrp="1" noChangeArrowheads="1"/>
          </p:cNvSpPr>
          <p:nvPr>
            <p:ph type="body" idx="1"/>
          </p:nvPr>
        </p:nvSpPr>
        <p:spPr>
          <a:xfrm>
            <a:off x="693174" y="1104900"/>
            <a:ext cx="10825316" cy="5918200"/>
          </a:xfrm>
        </p:spPr>
        <p:txBody>
          <a:bodyPr/>
          <a:lstStyle/>
          <a:p>
            <a:pPr>
              <a:buFont typeface="Wingdings" panose="05000000000000000000" pitchFamily="2" charset="2"/>
              <a:buNone/>
            </a:pPr>
            <a:r>
              <a:rPr lang="zh-CN" altLang="en-US" sz="2800" dirty="0">
                <a:latin typeface="+mj-ea"/>
                <a:ea typeface="+mj-ea"/>
              </a:rPr>
              <a:t>谁来处理这些问题？</a:t>
            </a:r>
          </a:p>
          <a:p>
            <a:pPr>
              <a:buFont typeface="Wingdings" panose="05000000000000000000" pitchFamily="2" charset="2"/>
              <a:buNone/>
            </a:pPr>
            <a:r>
              <a:rPr lang="zh-CN" altLang="en-US" sz="2800" dirty="0">
                <a:latin typeface="+mj-ea"/>
                <a:ea typeface="+mj-ea"/>
              </a:rPr>
              <a:t>程序员？</a:t>
            </a:r>
          </a:p>
          <a:p>
            <a:r>
              <a:rPr lang="zh-CN" altLang="en-US" sz="2800" dirty="0">
                <a:latin typeface="+mj-ea"/>
                <a:ea typeface="+mj-ea"/>
              </a:rPr>
              <a:t>需要大量的测试代码</a:t>
            </a:r>
          </a:p>
          <a:p>
            <a:r>
              <a:rPr lang="zh-CN" altLang="en-US" sz="2800" dirty="0">
                <a:latin typeface="+mj-ea"/>
                <a:ea typeface="+mj-ea"/>
              </a:rPr>
              <a:t>需要大量的条件编译 </a:t>
            </a:r>
            <a:r>
              <a:rPr lang="en-US" altLang="zh-CN" sz="2800" dirty="0">
                <a:latin typeface="+mj-ea"/>
                <a:ea typeface="+mj-ea"/>
              </a:rPr>
              <a:t>#if #else</a:t>
            </a:r>
          </a:p>
          <a:p>
            <a:r>
              <a:rPr lang="zh-CN" altLang="en-US" sz="2800" dirty="0">
                <a:latin typeface="+mj-ea"/>
                <a:ea typeface="+mj-ea"/>
              </a:rPr>
              <a:t>需要牢记各个平台的特性</a:t>
            </a:r>
          </a:p>
          <a:p>
            <a:pPr>
              <a:buFont typeface="Wingdings" panose="05000000000000000000" pitchFamily="2" charset="2"/>
              <a:buNone/>
            </a:pPr>
            <a:r>
              <a:rPr lang="zh-CN" altLang="en-US" sz="2800" dirty="0">
                <a:latin typeface="+mj-ea"/>
                <a:ea typeface="+mj-ea"/>
              </a:rPr>
              <a:t>明显不现实。</a:t>
            </a:r>
          </a:p>
          <a:p>
            <a:pPr>
              <a:buFont typeface="Wingdings" panose="05000000000000000000" pitchFamily="2" charset="2"/>
              <a:buNone/>
            </a:pPr>
            <a:endParaRPr lang="zh-CN" altLang="en-US" sz="2800" dirty="0">
              <a:latin typeface="+mj-ea"/>
              <a:ea typeface="+mj-ea"/>
            </a:endParaRPr>
          </a:p>
          <a:p>
            <a:r>
              <a:rPr lang="zh-CN" altLang="en-US" sz="2800" dirty="0">
                <a:latin typeface="+mj-ea"/>
                <a:ea typeface="+mj-ea"/>
              </a:rPr>
              <a:t>需要在自动编译链接过程中</a:t>
            </a:r>
            <a:r>
              <a:rPr lang="zh-CN" altLang="en-US" sz="2800" u="sng" dirty="0">
                <a:latin typeface="+mj-ea"/>
                <a:ea typeface="+mj-ea"/>
              </a:rPr>
              <a:t>隐藏平台差异</a:t>
            </a:r>
            <a:r>
              <a:rPr lang="zh-CN" altLang="en-US" sz="2800" dirty="0">
                <a:latin typeface="+mj-ea"/>
                <a:ea typeface="+mj-ea"/>
              </a:rPr>
              <a:t>的程序</a:t>
            </a:r>
          </a:p>
          <a:p>
            <a:r>
              <a:rPr lang="zh-CN" altLang="en-US" sz="2800" dirty="0">
                <a:solidFill>
                  <a:srgbClr val="EA8379"/>
                </a:solidFill>
                <a:latin typeface="+mj-ea"/>
                <a:ea typeface="+mj-ea"/>
              </a:rPr>
              <a:t>目标：可移植性</a:t>
            </a:r>
          </a:p>
          <a:p>
            <a:pPr>
              <a:buFont typeface="Wingdings" panose="05000000000000000000" pitchFamily="2" charset="2"/>
              <a:buNone/>
            </a:pPr>
            <a:endParaRPr lang="zh-CN" altLang="en-US" sz="2800" dirty="0"/>
          </a:p>
          <a:p>
            <a:endParaRPr lang="zh-CN" altLang="en-US" sz="2800" dirty="0"/>
          </a:p>
        </p:txBody>
      </p:sp>
    </p:spTree>
    <p:extLst>
      <p:ext uri="{BB962C8B-B14F-4D97-AF65-F5344CB8AC3E}">
        <p14:creationId xmlns:p14="http://schemas.microsoft.com/office/powerpoint/2010/main" val="134488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6385">
            <a:extLst>
              <a:ext uri="{FF2B5EF4-FFF2-40B4-BE49-F238E27FC236}">
                <a16:creationId xmlns:a16="http://schemas.microsoft.com/office/drawing/2014/main" id="{B111F088-E1FB-41B0-9844-EAE45BD6E452}"/>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16386" name="文本占位符 16386">
            <a:extLst>
              <a:ext uri="{FF2B5EF4-FFF2-40B4-BE49-F238E27FC236}">
                <a16:creationId xmlns:a16="http://schemas.microsoft.com/office/drawing/2014/main" id="{55F7A625-BB04-460A-A815-6FC625568793}"/>
              </a:ext>
            </a:extLst>
          </p:cNvPr>
          <p:cNvSpPr>
            <a:spLocks noGrp="1" noChangeArrowheads="1"/>
          </p:cNvSpPr>
          <p:nvPr>
            <p:ph type="body" idx="1"/>
          </p:nvPr>
        </p:nvSpPr>
        <p:spPr>
          <a:xfrm>
            <a:off x="1295469" y="1119648"/>
            <a:ext cx="9774049" cy="5918200"/>
          </a:xfrm>
        </p:spPr>
        <p:txBody>
          <a:bodyPr/>
          <a:lstStyle/>
          <a:p>
            <a:pPr>
              <a:buFont typeface="Wingdings" panose="05000000000000000000" pitchFamily="2" charset="2"/>
              <a:buNone/>
            </a:pPr>
            <a:r>
              <a:rPr lang="zh-CN" altLang="en-US" dirty="0">
                <a:latin typeface="+mj-ea"/>
                <a:ea typeface="+mj-ea"/>
              </a:rPr>
              <a:t>也许你还想同时解决以下问题：</a:t>
            </a:r>
          </a:p>
          <a:p>
            <a:r>
              <a:rPr lang="zh-CN" altLang="en-US" dirty="0">
                <a:latin typeface="+mj-ea"/>
                <a:ea typeface="+mj-ea"/>
              </a:rPr>
              <a:t>使用配置文件规定程序与附带文件应该安装到哪里去（</a:t>
            </a:r>
            <a:r>
              <a:rPr lang="zh-CN" altLang="en-US" i="1" u="sng" dirty="0">
                <a:latin typeface="+mj-ea"/>
                <a:ea typeface="+mj-ea"/>
              </a:rPr>
              <a:t>坚决不手写 </a:t>
            </a:r>
            <a:r>
              <a:rPr lang="en-US" altLang="zh-CN" i="1" u="sng" dirty="0" err="1">
                <a:latin typeface="+mj-ea"/>
                <a:ea typeface="+mj-ea"/>
              </a:rPr>
              <a:t>Makefile</a:t>
            </a:r>
            <a:r>
              <a:rPr lang="zh-CN" altLang="en-US" i="1" u="sng" dirty="0">
                <a:latin typeface="+mj-ea"/>
                <a:ea typeface="+mj-ea"/>
              </a:rPr>
              <a:t>！</a:t>
            </a:r>
            <a:r>
              <a:rPr lang="zh-CN" altLang="en-US" dirty="0">
                <a:latin typeface="+mj-ea"/>
                <a:ea typeface="+mj-ea"/>
              </a:rPr>
              <a:t>）</a:t>
            </a:r>
          </a:p>
          <a:p>
            <a:r>
              <a:rPr lang="zh-CN" altLang="en-US" dirty="0">
                <a:latin typeface="+mj-ea"/>
                <a:ea typeface="+mj-ea"/>
              </a:rPr>
              <a:t>安装简单，卸载也简单（</a:t>
            </a:r>
            <a:r>
              <a:rPr lang="zh-CN" altLang="en-US" i="1" u="sng" dirty="0">
                <a:latin typeface="+mj-ea"/>
                <a:ea typeface="+mj-ea"/>
              </a:rPr>
              <a:t>不要手动删文件！</a:t>
            </a:r>
            <a:r>
              <a:rPr lang="zh-CN" altLang="en-US" dirty="0">
                <a:latin typeface="+mj-ea"/>
                <a:ea typeface="+mj-ea"/>
              </a:rPr>
              <a:t>）</a:t>
            </a:r>
          </a:p>
          <a:p>
            <a:r>
              <a:rPr lang="zh-CN" altLang="en-US" dirty="0">
                <a:latin typeface="+mj-ea"/>
                <a:ea typeface="+mj-ea"/>
              </a:rPr>
              <a:t>自动探测平台，可以结合脚本进行条件化编译、安装（</a:t>
            </a:r>
            <a:r>
              <a:rPr lang="zh-CN" altLang="en-US" i="1" u="sng" dirty="0">
                <a:latin typeface="+mj-ea"/>
                <a:ea typeface="+mj-ea"/>
              </a:rPr>
              <a:t>就是喜欢 </a:t>
            </a:r>
            <a:r>
              <a:rPr lang="en-US" altLang="zh-CN" i="1" u="sng" dirty="0">
                <a:latin typeface="+mj-ea"/>
                <a:ea typeface="+mj-ea"/>
              </a:rPr>
              <a:t>Shell </a:t>
            </a:r>
            <a:r>
              <a:rPr lang="zh-CN" altLang="en-US" i="1" u="sng" dirty="0">
                <a:latin typeface="+mj-ea"/>
                <a:ea typeface="+mj-ea"/>
              </a:rPr>
              <a:t>脚本！</a:t>
            </a:r>
            <a:r>
              <a:rPr lang="zh-CN" altLang="en-US" dirty="0">
                <a:latin typeface="+mj-ea"/>
                <a:ea typeface="+mj-ea"/>
              </a:rPr>
              <a:t>）</a:t>
            </a:r>
          </a:p>
          <a:p>
            <a:r>
              <a:rPr lang="zh-CN" altLang="en-US" dirty="0">
                <a:latin typeface="+mj-ea"/>
                <a:ea typeface="+mj-ea"/>
              </a:rPr>
              <a:t>在安装之前探测系统依赖关系，避免编译过程中缺库缺头文件，保证程序能正常运行（</a:t>
            </a:r>
            <a:r>
              <a:rPr lang="zh-CN" altLang="en-US" i="1" u="sng" dirty="0">
                <a:latin typeface="+mj-ea"/>
                <a:ea typeface="+mj-ea"/>
              </a:rPr>
              <a:t>编译一半报个错，感觉不好</a:t>
            </a:r>
            <a:r>
              <a:rPr lang="zh-CN" altLang="en-US" dirty="0">
                <a:latin typeface="+mj-ea"/>
                <a:ea typeface="+mj-ea"/>
              </a:rPr>
              <a:t>）</a:t>
            </a:r>
          </a:p>
        </p:txBody>
      </p:sp>
    </p:spTree>
    <p:extLst>
      <p:ext uri="{BB962C8B-B14F-4D97-AF65-F5344CB8AC3E}">
        <p14:creationId xmlns:p14="http://schemas.microsoft.com/office/powerpoint/2010/main" val="254505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7409">
            <a:extLst>
              <a:ext uri="{FF2B5EF4-FFF2-40B4-BE49-F238E27FC236}">
                <a16:creationId xmlns:a16="http://schemas.microsoft.com/office/drawing/2014/main" id="{ED2B1543-8FE0-4C32-95CE-33050154D3B0}"/>
              </a:ext>
            </a:extLst>
          </p:cNvPr>
          <p:cNvSpPr>
            <a:spLocks noGrp="1" noChangeArrowheads="1"/>
          </p:cNvSpPr>
          <p:nvPr>
            <p:ph type="title"/>
          </p:nvPr>
        </p:nvSpPr>
        <p:spPr/>
        <p:txBody>
          <a:bodyPr/>
          <a:lstStyle/>
          <a:p>
            <a:r>
              <a:rPr lang="zh-CN" altLang="en-US"/>
              <a:t>引子：开发一个</a:t>
            </a:r>
            <a:r>
              <a:rPr lang="en-US" altLang="zh-CN"/>
              <a:t>C</a:t>
            </a:r>
            <a:r>
              <a:rPr lang="zh-CN" altLang="en-US"/>
              <a:t>语言的项目</a:t>
            </a:r>
          </a:p>
        </p:txBody>
      </p:sp>
      <p:sp>
        <p:nvSpPr>
          <p:cNvPr id="17411" name="文本占位符 17410">
            <a:extLst>
              <a:ext uri="{FF2B5EF4-FFF2-40B4-BE49-F238E27FC236}">
                <a16:creationId xmlns:a16="http://schemas.microsoft.com/office/drawing/2014/main" id="{326D3B0A-B9E3-43ED-8DF0-8E5D442FD3AB}"/>
              </a:ext>
            </a:extLst>
          </p:cNvPr>
          <p:cNvSpPr>
            <a:spLocks noGrp="1" noChangeArrowheads="1"/>
          </p:cNvSpPr>
          <p:nvPr>
            <p:ph type="body" idx="1"/>
          </p:nvPr>
        </p:nvSpPr>
        <p:spPr>
          <a:xfrm>
            <a:off x="1622323" y="1104900"/>
            <a:ext cx="9158748" cy="5918200"/>
          </a:xfrm>
        </p:spPr>
        <p:txBody>
          <a:bodyPr/>
          <a:lstStyle/>
          <a:p>
            <a:pPr>
              <a:buFont typeface="Wingdings" panose="05000000000000000000" pitchFamily="2" charset="2"/>
              <a:buNone/>
            </a:pPr>
            <a:r>
              <a:rPr lang="zh-CN" altLang="en-US" dirty="0">
                <a:latin typeface="+mj-ea"/>
                <a:ea typeface="+mj-ea"/>
              </a:rPr>
              <a:t>也许你还想同时解决以下问题：</a:t>
            </a:r>
          </a:p>
          <a:p>
            <a:r>
              <a:rPr lang="zh-CN" altLang="en-US" dirty="0">
                <a:latin typeface="+mj-ea"/>
                <a:ea typeface="+mj-ea"/>
              </a:rPr>
              <a:t>解决链接库版本依赖问题</a:t>
            </a:r>
          </a:p>
          <a:p>
            <a:r>
              <a:rPr lang="zh-CN" altLang="en-US" dirty="0">
                <a:latin typeface="+mj-ea"/>
                <a:ea typeface="+mj-ea"/>
              </a:rPr>
              <a:t>能自动打个源文件的 </a:t>
            </a:r>
            <a:r>
              <a:rPr lang="en-US" altLang="zh-CN" dirty="0">
                <a:latin typeface="+mj-ea"/>
                <a:ea typeface="+mj-ea"/>
              </a:rPr>
              <a:t>tar </a:t>
            </a:r>
            <a:r>
              <a:rPr lang="zh-CN" altLang="en-US" dirty="0">
                <a:latin typeface="+mj-ea"/>
                <a:ea typeface="+mj-ea"/>
              </a:rPr>
              <a:t>压缩包，方便发布</a:t>
            </a:r>
          </a:p>
          <a:p>
            <a:r>
              <a:rPr lang="zh-CN" altLang="en-US" dirty="0">
                <a:latin typeface="+mj-ea"/>
                <a:ea typeface="+mj-ea"/>
              </a:rPr>
              <a:t>程序国际化问题</a:t>
            </a:r>
          </a:p>
          <a:p>
            <a:r>
              <a:rPr lang="en-US" altLang="zh-CN" dirty="0">
                <a:latin typeface="+mj-ea"/>
                <a:ea typeface="+mj-ea"/>
              </a:rPr>
              <a:t>……</a:t>
            </a:r>
          </a:p>
          <a:p>
            <a:endParaRPr lang="en-US" altLang="zh-CN" dirty="0">
              <a:latin typeface="+mj-ea"/>
              <a:ea typeface="+mj-ea"/>
            </a:endParaRPr>
          </a:p>
          <a:p>
            <a:r>
              <a:rPr lang="zh-CN" altLang="en-US" dirty="0">
                <a:latin typeface="+mj-ea"/>
                <a:ea typeface="+mj-ea"/>
              </a:rPr>
              <a:t>有需求，就有动力。</a:t>
            </a:r>
          </a:p>
          <a:p>
            <a:r>
              <a:rPr lang="zh-CN" altLang="en-US" dirty="0">
                <a:latin typeface="+mj-ea"/>
                <a:ea typeface="+mj-ea"/>
              </a:rPr>
              <a:t>以上问题，</a:t>
            </a:r>
            <a:r>
              <a:rPr lang="en-US" altLang="zh-CN" sz="3600" dirty="0" err="1">
                <a:solidFill>
                  <a:srgbClr val="EA8379"/>
                </a:solidFill>
                <a:latin typeface="+mj-ea"/>
                <a:ea typeface="+mj-ea"/>
              </a:rPr>
              <a:t>Autotools</a:t>
            </a:r>
            <a:r>
              <a:rPr lang="en-US" altLang="zh-CN" b="1" dirty="0">
                <a:solidFill>
                  <a:srgbClr val="EA8379"/>
                </a:solidFill>
                <a:latin typeface="+mj-ea"/>
                <a:ea typeface="+mj-ea"/>
              </a:rPr>
              <a:t> </a:t>
            </a:r>
            <a:r>
              <a:rPr lang="zh-CN" altLang="en-US" dirty="0">
                <a:latin typeface="+mj-ea"/>
                <a:ea typeface="+mj-ea"/>
              </a:rPr>
              <a:t>都能解决。</a:t>
            </a:r>
          </a:p>
        </p:txBody>
      </p:sp>
    </p:spTree>
    <p:extLst>
      <p:ext uri="{BB962C8B-B14F-4D97-AF65-F5344CB8AC3E}">
        <p14:creationId xmlns:p14="http://schemas.microsoft.com/office/powerpoint/2010/main" val="131641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8433">
            <a:extLst>
              <a:ext uri="{FF2B5EF4-FFF2-40B4-BE49-F238E27FC236}">
                <a16:creationId xmlns:a16="http://schemas.microsoft.com/office/drawing/2014/main" id="{309E85B7-9144-44FD-972E-B1444A027436}"/>
              </a:ext>
            </a:extLst>
          </p:cNvPr>
          <p:cNvSpPr>
            <a:spLocks noGrp="1" noChangeArrowheads="1"/>
          </p:cNvSpPr>
          <p:nvPr>
            <p:ph type="title"/>
          </p:nvPr>
        </p:nvSpPr>
        <p:spPr/>
        <p:txBody>
          <a:bodyPr/>
          <a:lstStyle/>
          <a:p>
            <a:r>
              <a:rPr lang="en-US" altLang="zh-CN"/>
              <a:t>Autotools </a:t>
            </a:r>
            <a:r>
              <a:rPr lang="zh-CN" altLang="en-US"/>
              <a:t>是什么？</a:t>
            </a:r>
          </a:p>
        </p:txBody>
      </p:sp>
      <p:sp>
        <p:nvSpPr>
          <p:cNvPr id="18434" name="文本占位符 18434">
            <a:extLst>
              <a:ext uri="{FF2B5EF4-FFF2-40B4-BE49-F238E27FC236}">
                <a16:creationId xmlns:a16="http://schemas.microsoft.com/office/drawing/2014/main" id="{2BB40DDC-7B86-4A69-BA23-9032D6D006A5}"/>
              </a:ext>
            </a:extLst>
          </p:cNvPr>
          <p:cNvSpPr>
            <a:spLocks noGrp="1" noChangeArrowheads="1"/>
          </p:cNvSpPr>
          <p:nvPr>
            <p:ph type="body" idx="1"/>
          </p:nvPr>
        </p:nvSpPr>
        <p:spPr/>
        <p:txBody>
          <a:bodyPr/>
          <a:lstStyle/>
          <a:p>
            <a:r>
              <a:rPr lang="zh-CN" altLang="en-US" sz="2800" dirty="0">
                <a:latin typeface="+mj-ea"/>
                <a:ea typeface="+mj-ea"/>
              </a:rPr>
              <a:t>所谓 </a:t>
            </a:r>
            <a:r>
              <a:rPr lang="en-US" altLang="zh-CN" sz="2800" dirty="0">
                <a:latin typeface="+mj-ea"/>
                <a:ea typeface="+mj-ea"/>
              </a:rPr>
              <a:t>GNU </a:t>
            </a:r>
            <a:r>
              <a:rPr lang="zh-CN" altLang="en-US" sz="2800" dirty="0">
                <a:latin typeface="+mj-ea"/>
                <a:ea typeface="+mj-ea"/>
              </a:rPr>
              <a:t>构建系统（</a:t>
            </a:r>
            <a:r>
              <a:rPr lang="en-US" altLang="zh-CN" sz="2800" dirty="0">
                <a:latin typeface="+mj-ea"/>
                <a:ea typeface="+mj-ea"/>
              </a:rPr>
              <a:t>GNU Build System</a:t>
            </a:r>
            <a:r>
              <a:rPr lang="zh-CN" altLang="en-US" sz="2800" dirty="0">
                <a:latin typeface="+mj-ea"/>
                <a:ea typeface="+mj-ea"/>
              </a:rPr>
              <a:t>）主要是指通过</a:t>
            </a:r>
            <a:r>
              <a:rPr lang="zh-CN" altLang="en-US" sz="2800" dirty="0">
                <a:solidFill>
                  <a:srgbClr val="99CCFF"/>
                </a:solidFill>
                <a:latin typeface="+mj-ea"/>
                <a:ea typeface="+mj-ea"/>
              </a:rPr>
              <a:t> </a:t>
            </a:r>
            <a:r>
              <a:rPr lang="en-US" altLang="zh-CN" sz="2800" dirty="0" err="1">
                <a:solidFill>
                  <a:srgbClr val="99CCFF"/>
                </a:solidFill>
                <a:latin typeface="+mj-ea"/>
                <a:ea typeface="+mj-ea"/>
              </a:rPr>
              <a:t>autoconf</a:t>
            </a:r>
            <a:r>
              <a:rPr lang="zh-CN" altLang="en-US" sz="2800" dirty="0">
                <a:latin typeface="+mj-ea"/>
                <a:ea typeface="+mj-ea"/>
              </a:rPr>
              <a:t>，</a:t>
            </a:r>
            <a:r>
              <a:rPr lang="en-US" altLang="zh-CN" sz="2800" dirty="0" err="1">
                <a:solidFill>
                  <a:srgbClr val="EEC920"/>
                </a:solidFill>
                <a:latin typeface="+mj-ea"/>
                <a:ea typeface="+mj-ea"/>
              </a:rPr>
              <a:t>automake</a:t>
            </a:r>
            <a:r>
              <a:rPr lang="en-US" altLang="zh-CN" sz="2800" dirty="0">
                <a:latin typeface="+mj-ea"/>
                <a:ea typeface="+mj-ea"/>
              </a:rPr>
              <a:t> </a:t>
            </a:r>
            <a:r>
              <a:rPr lang="zh-CN" altLang="en-US" sz="2800" dirty="0">
                <a:latin typeface="+mj-ea"/>
                <a:ea typeface="+mj-ea"/>
              </a:rPr>
              <a:t>和 </a:t>
            </a:r>
            <a:r>
              <a:rPr lang="en-US" altLang="zh-CN" sz="2800" dirty="0" err="1">
                <a:solidFill>
                  <a:srgbClr val="E263F1"/>
                </a:solidFill>
                <a:latin typeface="+mj-ea"/>
                <a:ea typeface="+mj-ea"/>
              </a:rPr>
              <a:t>libtool</a:t>
            </a:r>
            <a:r>
              <a:rPr lang="en-US" altLang="zh-CN" sz="2800" dirty="0">
                <a:latin typeface="+mj-ea"/>
                <a:ea typeface="+mj-ea"/>
              </a:rPr>
              <a:t> </a:t>
            </a:r>
            <a:r>
              <a:rPr lang="zh-CN" altLang="en-US" sz="2800" dirty="0">
                <a:latin typeface="+mj-ea"/>
                <a:ea typeface="+mj-ea"/>
              </a:rPr>
              <a:t>这三个工具构建出来的软件结构体系，又名 </a:t>
            </a:r>
            <a:r>
              <a:rPr lang="en-US" altLang="zh-CN" sz="2800" dirty="0" err="1">
                <a:solidFill>
                  <a:srgbClr val="EA8379"/>
                </a:solidFill>
                <a:latin typeface="+mj-ea"/>
                <a:ea typeface="+mj-ea"/>
              </a:rPr>
              <a:t>Autotools</a:t>
            </a:r>
            <a:r>
              <a:rPr lang="zh-CN" altLang="en-US" sz="2800" dirty="0">
                <a:latin typeface="+mj-ea"/>
                <a:ea typeface="+mj-ea"/>
              </a:rPr>
              <a:t>。通常和 </a:t>
            </a:r>
            <a:r>
              <a:rPr lang="en-US" altLang="zh-CN" sz="2800" dirty="0">
                <a:latin typeface="+mj-ea"/>
                <a:ea typeface="+mj-ea"/>
              </a:rPr>
              <a:t>GNU </a:t>
            </a:r>
            <a:r>
              <a:rPr lang="en-US" altLang="zh-CN" sz="2800" dirty="0">
                <a:solidFill>
                  <a:schemeClr val="accent1"/>
                </a:solidFill>
                <a:latin typeface="+mj-ea"/>
                <a:ea typeface="+mj-ea"/>
              </a:rPr>
              <a:t>make</a:t>
            </a:r>
            <a:r>
              <a:rPr lang="zh-CN" altLang="en-US" sz="2800" dirty="0">
                <a:latin typeface="+mj-ea"/>
                <a:ea typeface="+mj-ea"/>
              </a:rPr>
              <a:t>，</a:t>
            </a:r>
            <a:r>
              <a:rPr lang="en-US" altLang="zh-CN" sz="2800" dirty="0" err="1">
                <a:latin typeface="+mj-ea"/>
                <a:ea typeface="+mj-ea"/>
              </a:rPr>
              <a:t>gettext</a:t>
            </a:r>
            <a:r>
              <a:rPr lang="en-US" altLang="zh-CN" sz="2800" dirty="0">
                <a:latin typeface="+mj-ea"/>
                <a:ea typeface="+mj-ea"/>
              </a:rPr>
              <a:t> </a:t>
            </a:r>
            <a:r>
              <a:rPr lang="zh-CN" altLang="en-US" sz="2800" dirty="0">
                <a:latin typeface="+mj-ea"/>
                <a:ea typeface="+mj-ea"/>
              </a:rPr>
              <a:t>以及 </a:t>
            </a:r>
            <a:r>
              <a:rPr lang="en-US" altLang="zh-CN" sz="2800" dirty="0">
                <a:latin typeface="+mj-ea"/>
                <a:ea typeface="+mj-ea"/>
              </a:rPr>
              <a:t>GCC </a:t>
            </a:r>
            <a:r>
              <a:rPr lang="zh-CN" altLang="en-US" sz="2800" dirty="0">
                <a:latin typeface="+mj-ea"/>
                <a:ea typeface="+mj-ea"/>
              </a:rPr>
              <a:t>一起配套使用。这个软件结构体系也是所有 </a:t>
            </a:r>
            <a:r>
              <a:rPr lang="en-US" altLang="zh-CN" sz="2800" dirty="0">
                <a:latin typeface="+mj-ea"/>
                <a:ea typeface="+mj-ea"/>
              </a:rPr>
              <a:t>GNU </a:t>
            </a:r>
            <a:r>
              <a:rPr lang="zh-CN" altLang="en-US" sz="2800" dirty="0">
                <a:latin typeface="+mj-ea"/>
                <a:ea typeface="+mj-ea"/>
              </a:rPr>
              <a:t>项目的打包方式。             </a:t>
            </a:r>
            <a:r>
              <a:rPr lang="en-US" altLang="zh-CN" sz="2800" dirty="0">
                <a:latin typeface="+mj-ea"/>
                <a:ea typeface="+mj-ea"/>
              </a:rPr>
              <a:t>——</a:t>
            </a:r>
            <a:r>
              <a:rPr lang="zh-CN" altLang="en-US" sz="2800" dirty="0">
                <a:latin typeface="+mj-ea"/>
                <a:ea typeface="+mj-ea"/>
              </a:rPr>
              <a:t>维基百科</a:t>
            </a:r>
          </a:p>
          <a:p>
            <a:endParaRPr lang="zh-CN" altLang="en-US" sz="2800" dirty="0">
              <a:latin typeface="+mj-ea"/>
              <a:ea typeface="+mj-ea"/>
            </a:endParaRPr>
          </a:p>
          <a:p>
            <a:r>
              <a:rPr lang="zh-CN" altLang="en-US" sz="2800" dirty="0">
                <a:latin typeface="+mj-ea"/>
                <a:ea typeface="+mj-ea"/>
              </a:rPr>
              <a:t>这是一套工具，可以配合使用以完成编译、链接到分发、安装、卸载的流程。</a:t>
            </a:r>
          </a:p>
        </p:txBody>
      </p:sp>
    </p:spTree>
    <p:extLst>
      <p:ext uri="{BB962C8B-B14F-4D97-AF65-F5344CB8AC3E}">
        <p14:creationId xmlns:p14="http://schemas.microsoft.com/office/powerpoint/2010/main" val="48257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9457">
            <a:extLst>
              <a:ext uri="{FF2B5EF4-FFF2-40B4-BE49-F238E27FC236}">
                <a16:creationId xmlns:a16="http://schemas.microsoft.com/office/drawing/2014/main" id="{9AC1C7CC-BBFF-4C13-BA9C-6824F3747A15}"/>
              </a:ext>
            </a:extLst>
          </p:cNvPr>
          <p:cNvSpPr>
            <a:spLocks noGrp="1" noChangeArrowheads="1"/>
          </p:cNvSpPr>
          <p:nvPr>
            <p:ph type="title"/>
          </p:nvPr>
        </p:nvSpPr>
        <p:spPr/>
        <p:txBody>
          <a:bodyPr/>
          <a:lstStyle/>
          <a:p>
            <a:r>
              <a:rPr lang="en-US" altLang="zh-CN"/>
              <a:t>Autotools </a:t>
            </a:r>
            <a:r>
              <a:rPr lang="zh-CN" altLang="en-US"/>
              <a:t>是什么？</a:t>
            </a:r>
          </a:p>
        </p:txBody>
      </p:sp>
      <p:sp>
        <p:nvSpPr>
          <p:cNvPr id="19458" name="文本占位符 19458">
            <a:extLst>
              <a:ext uri="{FF2B5EF4-FFF2-40B4-BE49-F238E27FC236}">
                <a16:creationId xmlns:a16="http://schemas.microsoft.com/office/drawing/2014/main" id="{8747BFF6-C860-471E-A7E8-A9F44BC90893}"/>
              </a:ext>
            </a:extLst>
          </p:cNvPr>
          <p:cNvSpPr>
            <a:spLocks noGrp="1" noChangeArrowheads="1"/>
          </p:cNvSpPr>
          <p:nvPr>
            <p:ph type="body" idx="1"/>
          </p:nvPr>
        </p:nvSpPr>
        <p:spPr>
          <a:xfrm>
            <a:off x="870155" y="1555751"/>
            <a:ext cx="10199363" cy="5078413"/>
          </a:xfrm>
        </p:spPr>
        <p:txBody>
          <a:bodyPr/>
          <a:lstStyle/>
          <a:p>
            <a:r>
              <a:rPr lang="zh-CN" altLang="en-US" dirty="0">
                <a:latin typeface="+mj-ea"/>
                <a:ea typeface="+mj-ea"/>
              </a:rPr>
              <a:t>也许你听说过 </a:t>
            </a:r>
            <a:r>
              <a:rPr lang="en-US" altLang="zh-CN" dirty="0">
                <a:latin typeface="+mj-ea"/>
                <a:ea typeface="+mj-ea"/>
              </a:rPr>
              <a:t>Linux </a:t>
            </a:r>
            <a:r>
              <a:rPr lang="zh-CN" altLang="en-US" dirty="0">
                <a:latin typeface="+mj-ea"/>
                <a:ea typeface="+mj-ea"/>
              </a:rPr>
              <a:t>下“从源代码安装 ”一说</a:t>
            </a:r>
          </a:p>
          <a:p>
            <a:r>
              <a:rPr lang="zh-CN" altLang="en-US" dirty="0">
                <a:latin typeface="+mj-ea"/>
                <a:ea typeface="+mj-ea"/>
              </a:rPr>
              <a:t>大部分源码包的安装流程如下列三部曲：</a:t>
            </a:r>
          </a:p>
          <a:p>
            <a:pPr marL="379809" lvl="2" indent="0">
              <a:buNone/>
            </a:pPr>
            <a:r>
              <a:rPr lang="en-US" altLang="zh-CN" dirty="0">
                <a:latin typeface="+mj-ea"/>
                <a:ea typeface="+mj-ea"/>
              </a:rPr>
              <a:t>./configure</a:t>
            </a:r>
          </a:p>
          <a:p>
            <a:pPr marL="379809" lvl="2" indent="0">
              <a:buNone/>
            </a:pPr>
            <a:r>
              <a:rPr lang="en-US" altLang="zh-CN" dirty="0">
                <a:latin typeface="+mj-ea"/>
                <a:ea typeface="+mj-ea"/>
              </a:rPr>
              <a:t>make</a:t>
            </a:r>
          </a:p>
          <a:p>
            <a:pPr marL="379809" lvl="2" indent="0">
              <a:buNone/>
            </a:pPr>
            <a:r>
              <a:rPr lang="en-US" altLang="zh-CN" dirty="0">
                <a:latin typeface="+mj-ea"/>
                <a:ea typeface="+mj-ea"/>
              </a:rPr>
              <a:t>[</a:t>
            </a:r>
            <a:r>
              <a:rPr lang="en-US" altLang="zh-CN" dirty="0" err="1">
                <a:latin typeface="+mj-ea"/>
                <a:ea typeface="+mj-ea"/>
              </a:rPr>
              <a:t>sudo</a:t>
            </a:r>
            <a:r>
              <a:rPr lang="en-US" altLang="zh-CN" dirty="0">
                <a:latin typeface="+mj-ea"/>
                <a:ea typeface="+mj-ea"/>
              </a:rPr>
              <a:t>] make install</a:t>
            </a:r>
          </a:p>
          <a:p>
            <a:pPr marL="379809" lvl="2" indent="0">
              <a:buNone/>
            </a:pPr>
            <a:r>
              <a:rPr lang="zh-CN" altLang="en-US" dirty="0">
                <a:latin typeface="+mj-ea"/>
                <a:ea typeface="+mj-ea"/>
              </a:rPr>
              <a:t>（注：卸载：</a:t>
            </a:r>
            <a:r>
              <a:rPr lang="en-US" altLang="zh-CN" dirty="0">
                <a:latin typeface="+mj-ea"/>
                <a:ea typeface="+mj-ea"/>
              </a:rPr>
              <a:t>[</a:t>
            </a:r>
            <a:r>
              <a:rPr lang="en-US" altLang="zh-CN" dirty="0" err="1">
                <a:latin typeface="+mj-ea"/>
                <a:ea typeface="+mj-ea"/>
              </a:rPr>
              <a:t>sudo</a:t>
            </a:r>
            <a:r>
              <a:rPr lang="en-US" altLang="zh-CN" dirty="0">
                <a:latin typeface="+mj-ea"/>
                <a:ea typeface="+mj-ea"/>
              </a:rPr>
              <a:t>] make uninstall</a:t>
            </a:r>
            <a:r>
              <a:rPr lang="zh-CN" altLang="en-US" dirty="0">
                <a:latin typeface="+mj-ea"/>
                <a:ea typeface="+mj-ea"/>
              </a:rPr>
              <a:t>）</a:t>
            </a:r>
          </a:p>
          <a:p>
            <a:endParaRPr lang="zh-CN" altLang="en-US" dirty="0">
              <a:latin typeface="+mj-ea"/>
              <a:ea typeface="+mj-ea"/>
            </a:endParaRPr>
          </a:p>
          <a:p>
            <a:r>
              <a:rPr lang="zh-CN" altLang="en-US" dirty="0">
                <a:latin typeface="+mj-ea"/>
                <a:ea typeface="+mj-ea"/>
              </a:rPr>
              <a:t>可以说大多数源码包都是由 </a:t>
            </a:r>
            <a:r>
              <a:rPr lang="en-US" altLang="zh-CN" dirty="0" err="1">
                <a:latin typeface="+mj-ea"/>
                <a:ea typeface="+mj-ea"/>
              </a:rPr>
              <a:t>autotools</a:t>
            </a:r>
            <a:r>
              <a:rPr lang="en-US" altLang="zh-CN" dirty="0">
                <a:latin typeface="+mj-ea"/>
                <a:ea typeface="+mj-ea"/>
              </a:rPr>
              <a:t> </a:t>
            </a:r>
            <a:r>
              <a:rPr lang="zh-CN" altLang="en-US" dirty="0">
                <a:latin typeface="+mj-ea"/>
                <a:ea typeface="+mj-ea"/>
              </a:rPr>
              <a:t>生成，再使用 </a:t>
            </a:r>
            <a:r>
              <a:rPr lang="en-US" altLang="zh-CN" dirty="0">
                <a:latin typeface="+mj-ea"/>
                <a:ea typeface="+mj-ea"/>
              </a:rPr>
              <a:t>make </a:t>
            </a:r>
            <a:r>
              <a:rPr lang="en-US" altLang="zh-CN" dirty="0" err="1">
                <a:latin typeface="+mj-ea"/>
                <a:ea typeface="+mj-ea"/>
              </a:rPr>
              <a:t>dist</a:t>
            </a:r>
            <a:r>
              <a:rPr lang="en-US" altLang="zh-CN" dirty="0">
                <a:latin typeface="+mj-ea"/>
                <a:ea typeface="+mj-ea"/>
              </a:rPr>
              <a:t> </a:t>
            </a:r>
            <a:r>
              <a:rPr lang="zh-CN" altLang="en-US" dirty="0">
                <a:latin typeface="+mj-ea"/>
                <a:ea typeface="+mj-ea"/>
              </a:rPr>
              <a:t>命令打包的。</a:t>
            </a:r>
          </a:p>
        </p:txBody>
      </p:sp>
    </p:spTree>
    <p:extLst>
      <p:ext uri="{BB962C8B-B14F-4D97-AF65-F5344CB8AC3E}">
        <p14:creationId xmlns:p14="http://schemas.microsoft.com/office/powerpoint/2010/main" val="42695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20481">
            <a:extLst>
              <a:ext uri="{FF2B5EF4-FFF2-40B4-BE49-F238E27FC236}">
                <a16:creationId xmlns:a16="http://schemas.microsoft.com/office/drawing/2014/main" id="{D8E2DA43-38AE-4980-8818-BF4678867308}"/>
              </a:ext>
            </a:extLst>
          </p:cNvPr>
          <p:cNvSpPr>
            <a:spLocks noGrp="1" noChangeArrowheads="1"/>
          </p:cNvSpPr>
          <p:nvPr>
            <p:ph type="title"/>
          </p:nvPr>
        </p:nvSpPr>
        <p:spPr/>
        <p:txBody>
          <a:bodyPr/>
          <a:lstStyle/>
          <a:p>
            <a:r>
              <a:rPr lang="en-US" altLang="zh-CN" dirty="0"/>
              <a:t>GNU </a:t>
            </a:r>
            <a:r>
              <a:rPr lang="zh-CN" altLang="en-US" dirty="0"/>
              <a:t>工具链</a:t>
            </a:r>
          </a:p>
        </p:txBody>
      </p:sp>
      <p:sp>
        <p:nvSpPr>
          <p:cNvPr id="20482" name="文本占位符 20482">
            <a:extLst>
              <a:ext uri="{FF2B5EF4-FFF2-40B4-BE49-F238E27FC236}">
                <a16:creationId xmlns:a16="http://schemas.microsoft.com/office/drawing/2014/main" id="{60758243-C2E9-4BB4-98A4-1CEE851645B8}"/>
              </a:ext>
            </a:extLst>
          </p:cNvPr>
          <p:cNvSpPr>
            <a:spLocks noGrp="1" noChangeArrowheads="1"/>
          </p:cNvSpPr>
          <p:nvPr>
            <p:ph type="body" idx="1"/>
          </p:nvPr>
        </p:nvSpPr>
        <p:spPr/>
        <p:txBody>
          <a:bodyPr/>
          <a:lstStyle/>
          <a:p>
            <a:r>
              <a:rPr lang="zh-CN" altLang="en-US" dirty="0">
                <a:latin typeface="+mj-ea"/>
                <a:ea typeface="+mj-ea"/>
              </a:rPr>
              <a:t>（文本编辑器：</a:t>
            </a:r>
            <a:r>
              <a:rPr lang="en-US" altLang="zh-CN" dirty="0">
                <a:latin typeface="+mj-ea"/>
                <a:ea typeface="+mj-ea"/>
              </a:rPr>
              <a:t>GNU Emacs</a:t>
            </a:r>
            <a:r>
              <a:rPr lang="zh-CN" altLang="en-US" dirty="0">
                <a:latin typeface="+mj-ea"/>
                <a:ea typeface="+mj-ea"/>
              </a:rPr>
              <a:t>）</a:t>
            </a:r>
          </a:p>
          <a:p>
            <a:r>
              <a:rPr lang="zh-CN" altLang="en-US" dirty="0">
                <a:latin typeface="+mj-ea"/>
                <a:ea typeface="+mj-ea"/>
              </a:rPr>
              <a:t>构建系统：</a:t>
            </a:r>
            <a:r>
              <a:rPr lang="en-US" altLang="zh-CN" dirty="0">
                <a:latin typeface="+mj-ea"/>
                <a:ea typeface="+mj-ea"/>
              </a:rPr>
              <a:t>GNU </a:t>
            </a:r>
            <a:r>
              <a:rPr lang="en-US" altLang="zh-CN" dirty="0" err="1">
                <a:latin typeface="+mj-ea"/>
                <a:ea typeface="+mj-ea"/>
              </a:rPr>
              <a:t>Autotools</a:t>
            </a:r>
            <a:r>
              <a:rPr lang="zh-CN" altLang="en-US" dirty="0">
                <a:latin typeface="+mj-ea"/>
                <a:ea typeface="+mj-ea"/>
              </a:rPr>
              <a:t> （</a:t>
            </a:r>
            <a:r>
              <a:rPr lang="en-US" altLang="zh-CN" i="1" dirty="0">
                <a:latin typeface="+mj-ea"/>
                <a:ea typeface="+mj-ea"/>
              </a:rPr>
              <a:t>GNU Build System</a:t>
            </a:r>
            <a:r>
              <a:rPr lang="en-US" altLang="zh-CN" dirty="0">
                <a:latin typeface="+mj-ea"/>
                <a:ea typeface="+mj-ea"/>
              </a:rPr>
              <a:t>)</a:t>
            </a:r>
          </a:p>
          <a:p>
            <a:r>
              <a:rPr lang="zh-CN" altLang="en-US" dirty="0">
                <a:latin typeface="+mj-ea"/>
                <a:ea typeface="+mj-ea"/>
              </a:rPr>
              <a:t>编译器：</a:t>
            </a:r>
            <a:r>
              <a:rPr lang="en-US" altLang="zh-CN" dirty="0">
                <a:latin typeface="+mj-ea"/>
                <a:ea typeface="+mj-ea"/>
              </a:rPr>
              <a:t>GNU Compiler Collection</a:t>
            </a:r>
            <a:r>
              <a:rPr lang="zh-CN" altLang="en-US" dirty="0">
                <a:latin typeface="+mj-ea"/>
                <a:ea typeface="+mj-ea"/>
              </a:rPr>
              <a:t>（</a:t>
            </a:r>
            <a:r>
              <a:rPr lang="en-US" altLang="zh-CN" i="1" dirty="0" err="1">
                <a:latin typeface="+mj-ea"/>
                <a:ea typeface="+mj-ea"/>
              </a:rPr>
              <a:t>gcc</a:t>
            </a:r>
            <a:r>
              <a:rPr lang="zh-CN" altLang="en-US" dirty="0">
                <a:latin typeface="+mj-ea"/>
                <a:ea typeface="+mj-ea"/>
              </a:rPr>
              <a:t>）</a:t>
            </a:r>
          </a:p>
          <a:p>
            <a:r>
              <a:rPr lang="zh-CN" altLang="en-US" dirty="0">
                <a:latin typeface="+mj-ea"/>
                <a:ea typeface="+mj-ea"/>
              </a:rPr>
              <a:t>自动工具：</a:t>
            </a:r>
            <a:r>
              <a:rPr lang="en-US" altLang="zh-CN" dirty="0">
                <a:latin typeface="+mj-ea"/>
                <a:ea typeface="+mj-ea"/>
              </a:rPr>
              <a:t>GNU make</a:t>
            </a:r>
          </a:p>
          <a:p>
            <a:r>
              <a:rPr lang="zh-CN" altLang="en-US" dirty="0">
                <a:latin typeface="+mj-ea"/>
                <a:ea typeface="+mj-ea"/>
              </a:rPr>
              <a:t>代码调试：</a:t>
            </a:r>
            <a:r>
              <a:rPr lang="en-US" altLang="zh-CN" dirty="0">
                <a:latin typeface="+mj-ea"/>
                <a:ea typeface="+mj-ea"/>
              </a:rPr>
              <a:t>GNU Debugger</a:t>
            </a:r>
            <a:r>
              <a:rPr lang="zh-CN" altLang="en-US" dirty="0">
                <a:latin typeface="+mj-ea"/>
                <a:ea typeface="+mj-ea"/>
              </a:rPr>
              <a:t>（</a:t>
            </a:r>
            <a:r>
              <a:rPr lang="en-US" altLang="zh-CN" dirty="0" err="1">
                <a:latin typeface="+mj-ea"/>
                <a:ea typeface="+mj-ea"/>
              </a:rPr>
              <a:t>gdb</a:t>
            </a:r>
            <a:r>
              <a:rPr lang="zh-CN" altLang="en-US" dirty="0">
                <a:latin typeface="+mj-ea"/>
                <a:ea typeface="+mj-ea"/>
              </a:rPr>
              <a:t>）</a:t>
            </a:r>
          </a:p>
          <a:p>
            <a:r>
              <a:rPr lang="zh-CN" altLang="en-US" dirty="0">
                <a:latin typeface="+mj-ea"/>
                <a:ea typeface="+mj-ea"/>
              </a:rPr>
              <a:t>其它工具：</a:t>
            </a:r>
            <a:r>
              <a:rPr lang="en-US" altLang="zh-CN" dirty="0">
                <a:latin typeface="+mj-ea"/>
                <a:ea typeface="+mj-ea"/>
              </a:rPr>
              <a:t>GNU </a:t>
            </a:r>
            <a:r>
              <a:rPr lang="en-US" altLang="zh-CN" dirty="0" err="1">
                <a:latin typeface="+mj-ea"/>
                <a:ea typeface="+mj-ea"/>
              </a:rPr>
              <a:t>Binutils</a:t>
            </a:r>
            <a:endParaRPr lang="en-US" altLang="zh-CN" dirty="0">
              <a:latin typeface="+mj-ea"/>
              <a:ea typeface="+mj-ea"/>
            </a:endParaRPr>
          </a:p>
          <a:p>
            <a:endParaRPr lang="en-US" altLang="zh-CN" dirty="0">
              <a:latin typeface="+mj-ea"/>
              <a:ea typeface="+mj-ea"/>
            </a:endParaRPr>
          </a:p>
          <a:p>
            <a:r>
              <a:rPr lang="zh-CN" altLang="en-US" dirty="0">
                <a:latin typeface="+mj-ea"/>
                <a:ea typeface="+mj-ea"/>
              </a:rPr>
              <a:t>工具齐全，可以用来开发软件和操作系统</a:t>
            </a:r>
          </a:p>
        </p:txBody>
      </p:sp>
    </p:spTree>
    <p:extLst>
      <p:ext uri="{BB962C8B-B14F-4D97-AF65-F5344CB8AC3E}">
        <p14:creationId xmlns:p14="http://schemas.microsoft.com/office/powerpoint/2010/main" val="337824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397C91A-1A48-4645-B032-9B8C6DA7357B}"/>
              </a:ext>
            </a:extLst>
          </p:cNvPr>
          <p:cNvSpPr>
            <a:spLocks noGrp="1" noRot="1" noChangeArrowheads="1"/>
          </p:cNvSpPr>
          <p:nvPr>
            <p:ph type="title"/>
          </p:nvPr>
        </p:nvSpPr>
        <p:spPr>
          <a:xfrm>
            <a:off x="2430732" y="1512513"/>
            <a:ext cx="7330537" cy="549275"/>
          </a:xfrm>
        </p:spPr>
        <p:txBody>
          <a:bodyPr/>
          <a:lstStyle/>
          <a:p>
            <a:pPr>
              <a:defRPr/>
            </a:pPr>
            <a:r>
              <a:rPr lang="zh-CN" altLang="en-US" dirty="0"/>
              <a:t>？问题</a:t>
            </a:r>
          </a:p>
        </p:txBody>
      </p:sp>
      <p:sp>
        <p:nvSpPr>
          <p:cNvPr id="7171" name="Rectangle 3">
            <a:extLst>
              <a:ext uri="{FF2B5EF4-FFF2-40B4-BE49-F238E27FC236}">
                <a16:creationId xmlns:a16="http://schemas.microsoft.com/office/drawing/2014/main" id="{FCA54E39-707D-4E47-BE53-6B7958DCAE0C}"/>
              </a:ext>
            </a:extLst>
          </p:cNvPr>
          <p:cNvSpPr>
            <a:spLocks noGrp="1" noRot="1" noChangeArrowheads="1"/>
          </p:cNvSpPr>
          <p:nvPr>
            <p:ph idx="1"/>
          </p:nvPr>
        </p:nvSpPr>
        <p:spPr>
          <a:xfrm>
            <a:off x="2313296" y="2522862"/>
            <a:ext cx="8077986" cy="2899744"/>
          </a:xfrm>
        </p:spPr>
        <p:txBody>
          <a:bodyPr/>
          <a:lstStyle/>
          <a:p>
            <a:r>
              <a:rPr lang="en-US" altLang="zh-CN" dirty="0">
                <a:latin typeface="+mj-ea"/>
                <a:ea typeface="+mj-ea"/>
              </a:rPr>
              <a:t>Make</a:t>
            </a:r>
            <a:r>
              <a:rPr lang="zh-CN" altLang="en-US" dirty="0">
                <a:latin typeface="+mj-ea"/>
                <a:ea typeface="+mj-ea"/>
              </a:rPr>
              <a:t>是如何进行工作的？</a:t>
            </a:r>
            <a:endParaRPr lang="en-US" altLang="zh-CN" dirty="0">
              <a:latin typeface="+mj-ea"/>
              <a:ea typeface="+mj-ea"/>
            </a:endParaRPr>
          </a:p>
          <a:p>
            <a:r>
              <a:rPr lang="en-US" altLang="zh-CN" dirty="0">
                <a:latin typeface="+mj-ea"/>
                <a:ea typeface="+mj-ea"/>
              </a:rPr>
              <a:t>Make</a:t>
            </a:r>
            <a:r>
              <a:rPr lang="zh-CN" altLang="en-US" dirty="0">
                <a:latin typeface="+mj-ea"/>
                <a:ea typeface="+mj-ea"/>
              </a:rPr>
              <a:t>有哪些常用的命令？</a:t>
            </a:r>
            <a:endParaRPr lang="en-US" altLang="zh-CN" dirty="0">
              <a:latin typeface="+mj-ea"/>
              <a:ea typeface="+mj-ea"/>
            </a:endParaRPr>
          </a:p>
          <a:p>
            <a:r>
              <a:rPr lang="en-US" altLang="zh-CN" dirty="0" err="1">
                <a:latin typeface="+mj-ea"/>
                <a:ea typeface="+mj-ea"/>
              </a:rPr>
              <a:t>Makefile</a:t>
            </a:r>
            <a:r>
              <a:rPr lang="zh-CN" altLang="en-US" dirty="0">
                <a:latin typeface="+mj-ea"/>
                <a:ea typeface="+mj-ea"/>
              </a:rPr>
              <a:t>中有哪些规定的语法？</a:t>
            </a:r>
            <a:endParaRPr lang="en-US" altLang="zh-CN" dirty="0">
              <a:latin typeface="+mj-ea"/>
              <a:ea typeface="+mj-ea"/>
            </a:endParaRPr>
          </a:p>
          <a:p>
            <a:r>
              <a:rPr lang="zh-CN" altLang="en-US" dirty="0">
                <a:latin typeface="+mj-ea"/>
                <a:ea typeface="+mj-ea"/>
              </a:rPr>
              <a:t>如何在</a:t>
            </a:r>
            <a:r>
              <a:rPr lang="en-US" altLang="zh-CN" dirty="0" err="1">
                <a:latin typeface="+mj-ea"/>
                <a:ea typeface="+mj-ea"/>
              </a:rPr>
              <a:t>Makefile</a:t>
            </a:r>
            <a:r>
              <a:rPr lang="zh-CN" altLang="en-US" dirty="0">
                <a:latin typeface="+mj-ea"/>
                <a:ea typeface="+mj-ea"/>
              </a:rPr>
              <a:t>中执行命令？</a:t>
            </a:r>
          </a:p>
        </p:txBody>
      </p:sp>
      <p:sp>
        <p:nvSpPr>
          <p:cNvPr id="4" name="标题 19457">
            <a:extLst>
              <a:ext uri="{FF2B5EF4-FFF2-40B4-BE49-F238E27FC236}">
                <a16:creationId xmlns:a16="http://schemas.microsoft.com/office/drawing/2014/main" id="{1E5C157B-56E9-4553-8124-874936819158}"/>
              </a:ext>
            </a:extLst>
          </p:cNvPr>
          <p:cNvSpPr txBox="1">
            <a:spLocks noChangeArrowheads="1"/>
          </p:cNvSpPr>
          <p:nvPr/>
        </p:nvSpPr>
        <p:spPr>
          <a:xfrm>
            <a:off x="2495599" y="388792"/>
            <a:ext cx="7330537" cy="549275"/>
          </a:xfrm>
          <a:prstGeom prst="rect">
            <a:avLst/>
          </a:prstGeom>
        </p:spPr>
        <p:txBody>
          <a:bodyPr/>
          <a:lstStyle>
            <a:lvl1pPr algn="ctr"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r>
              <a:rPr lang="en-US" altLang="zh-CN" dirty="0"/>
              <a:t>2. Make</a:t>
            </a:r>
            <a:r>
              <a:rPr lang="zh-CN" altLang="en-US" dirty="0"/>
              <a:t>程序的基本功能和运行流程</a:t>
            </a:r>
          </a:p>
        </p:txBody>
      </p:sp>
    </p:spTree>
    <p:custDataLst>
      <p:tags r:id="rId1"/>
    </p:custDataLst>
    <p:extLst>
      <p:ext uri="{BB962C8B-B14F-4D97-AF65-F5344CB8AC3E}">
        <p14:creationId xmlns:p14="http://schemas.microsoft.com/office/powerpoint/2010/main" val="26828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t>用户登录或退出</a:t>
            </a:r>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a:xfrm>
            <a:off x="737420" y="1311567"/>
            <a:ext cx="10332096" cy="5157643"/>
          </a:xfrm>
        </p:spPr>
        <p:txBody>
          <a:bodyPr/>
          <a:lstStyle/>
          <a:p>
            <a:pPr marL="0" indent="0">
              <a:lnSpc>
                <a:spcPct val="120000"/>
              </a:lnSpc>
              <a:spcBef>
                <a:spcPts val="600"/>
              </a:spcBef>
              <a:buNone/>
            </a:pPr>
            <a:r>
              <a:rPr lang="zh-CN" altLang="en-US" sz="2400" dirty="0">
                <a:latin typeface="+mj-ea"/>
                <a:ea typeface="+mj-ea"/>
              </a:rPr>
              <a:t>（</a:t>
            </a:r>
            <a:r>
              <a:rPr lang="en-US" altLang="zh-CN" sz="2400" dirty="0">
                <a:latin typeface="+mj-ea"/>
                <a:ea typeface="+mj-ea"/>
              </a:rPr>
              <a:t>3</a:t>
            </a:r>
            <a:r>
              <a:rPr lang="zh-CN" altLang="en-US" sz="2400" dirty="0">
                <a:latin typeface="+mj-ea"/>
                <a:ea typeface="+mj-ea"/>
              </a:rPr>
              <a:t>）切换用户</a:t>
            </a:r>
            <a:r>
              <a:rPr lang="en-US" altLang="zh-CN" sz="2400" dirty="0">
                <a:latin typeface="+mj-ea"/>
                <a:ea typeface="+mj-ea"/>
              </a:rPr>
              <a:t>--</a:t>
            </a:r>
            <a:r>
              <a:rPr lang="zh-CN" altLang="en-US" sz="2400" dirty="0">
                <a:latin typeface="+mj-ea"/>
                <a:ea typeface="+mj-ea"/>
              </a:rPr>
              <a:t> </a:t>
            </a:r>
            <a:r>
              <a:rPr lang="en-US" altLang="zh-CN" sz="2400" dirty="0">
                <a:latin typeface="+mj-ea"/>
                <a:ea typeface="+mj-ea"/>
              </a:rPr>
              <a:t>SU</a:t>
            </a:r>
            <a:endParaRPr lang="en-US" altLang="zh-CN" sz="2400" b="0" dirty="0">
              <a:latin typeface="+mj-ea"/>
              <a:ea typeface="+mj-ea"/>
            </a:endParaRPr>
          </a:p>
          <a:p>
            <a:pPr marL="0" indent="0">
              <a:lnSpc>
                <a:spcPct val="120000"/>
              </a:lnSpc>
              <a:spcBef>
                <a:spcPts val="600"/>
              </a:spcBef>
              <a:buNone/>
            </a:pPr>
            <a:r>
              <a:rPr lang="en" altLang="zh-CN" sz="2400" b="0" dirty="0" err="1">
                <a:latin typeface="+mj-ea"/>
                <a:ea typeface="+mj-ea"/>
              </a:rPr>
              <a:t>su</a:t>
            </a:r>
            <a:r>
              <a:rPr lang="en" altLang="zh-CN" sz="2400" b="0" dirty="0">
                <a:latin typeface="+mj-ea"/>
                <a:ea typeface="+mj-ea"/>
              </a:rPr>
              <a:t> root</a:t>
            </a:r>
            <a:r>
              <a:rPr lang="zh-CN" altLang="en-US" sz="2400" b="0" dirty="0">
                <a:latin typeface="+mj-ea"/>
                <a:ea typeface="+mj-ea"/>
              </a:rPr>
              <a:t>    </a:t>
            </a:r>
            <a:endParaRPr lang="en-US" altLang="zh-CN" sz="2400" b="0" dirty="0">
              <a:latin typeface="+mj-ea"/>
              <a:ea typeface="+mj-ea"/>
            </a:endParaRPr>
          </a:p>
          <a:p>
            <a:pPr marL="933427" indent="-306380">
              <a:lnSpc>
                <a:spcPct val="120000"/>
              </a:lnSpc>
              <a:spcBef>
                <a:spcPts val="600"/>
              </a:spcBef>
            </a:pPr>
            <a:r>
              <a:rPr lang="zh-CN" altLang="en-US" sz="2400" b="0" dirty="0">
                <a:latin typeface="+mj-ea"/>
                <a:ea typeface="+mj-ea"/>
              </a:rPr>
              <a:t>临时切换到</a:t>
            </a:r>
            <a:r>
              <a:rPr lang="en" altLang="zh-CN" sz="2400" b="0" dirty="0">
                <a:latin typeface="+mj-ea"/>
                <a:ea typeface="+mj-ea"/>
              </a:rPr>
              <a:t>root</a:t>
            </a:r>
            <a:r>
              <a:rPr lang="zh-CN" altLang="en-US" sz="2400" b="0" dirty="0">
                <a:latin typeface="+mj-ea"/>
                <a:ea typeface="+mj-ea"/>
              </a:rPr>
              <a:t>用户，需要输入密码，切换后环境变量不变，取得</a:t>
            </a:r>
            <a:r>
              <a:rPr lang="en" altLang="zh-CN" sz="2400" b="0" dirty="0">
                <a:latin typeface="+mj-ea"/>
                <a:ea typeface="+mj-ea"/>
              </a:rPr>
              <a:t>root</a:t>
            </a:r>
            <a:r>
              <a:rPr lang="zh-CN" altLang="en-US" sz="2400" b="0" dirty="0">
                <a:latin typeface="+mj-ea"/>
                <a:ea typeface="+mj-ea"/>
              </a:rPr>
              <a:t>的部分权限，且只能使用</a:t>
            </a:r>
            <a:r>
              <a:rPr lang="zh-CN" altLang="en" sz="2400" b="0" dirty="0">
                <a:latin typeface="+mj-ea"/>
                <a:ea typeface="+mj-ea"/>
              </a:rPr>
              <a:t>当前</a:t>
            </a:r>
            <a:r>
              <a:rPr lang="zh-CN" altLang="en-US" sz="2400" b="0" dirty="0">
                <a:latin typeface="+mj-ea"/>
                <a:ea typeface="+mj-ea"/>
              </a:rPr>
              <a:t>用户</a:t>
            </a:r>
            <a:r>
              <a:rPr lang="en" altLang="zh-CN" sz="2400" b="0" dirty="0">
                <a:latin typeface="+mj-ea"/>
                <a:ea typeface="+mj-ea"/>
              </a:rPr>
              <a:t>path</a:t>
            </a:r>
            <a:r>
              <a:rPr lang="zh-CN" altLang="en-US" sz="2400" b="0" dirty="0">
                <a:latin typeface="+mj-ea"/>
                <a:ea typeface="+mj-ea"/>
              </a:rPr>
              <a:t>路径中的命令，不能使用</a:t>
            </a:r>
            <a:r>
              <a:rPr lang="en" altLang="zh-CN" sz="2400" b="0" dirty="0">
                <a:latin typeface="+mj-ea"/>
                <a:ea typeface="+mj-ea"/>
              </a:rPr>
              <a:t>root</a:t>
            </a:r>
            <a:r>
              <a:rPr lang="zh-CN" altLang="en-US" sz="2400" b="0" dirty="0">
                <a:latin typeface="+mj-ea"/>
                <a:ea typeface="+mj-ea"/>
              </a:rPr>
              <a:t>用户</a:t>
            </a:r>
            <a:r>
              <a:rPr lang="en" altLang="zh-CN" sz="2400" b="0" dirty="0">
                <a:latin typeface="+mj-ea"/>
                <a:ea typeface="+mj-ea"/>
              </a:rPr>
              <a:t>path</a:t>
            </a:r>
            <a:r>
              <a:rPr lang="zh-CN" altLang="en-US" sz="2400" b="0" dirty="0">
                <a:latin typeface="+mj-ea"/>
                <a:ea typeface="+mj-ea"/>
              </a:rPr>
              <a:t>路径中的独有命令</a:t>
            </a:r>
            <a:endParaRPr lang="en-US" altLang="zh-CN" sz="2400" b="0" dirty="0">
              <a:latin typeface="+mj-ea"/>
              <a:ea typeface="+mj-ea"/>
            </a:endParaRPr>
          </a:p>
          <a:p>
            <a:pPr marL="0" indent="0">
              <a:lnSpc>
                <a:spcPct val="120000"/>
              </a:lnSpc>
              <a:spcBef>
                <a:spcPts val="600"/>
              </a:spcBef>
              <a:buNone/>
            </a:pPr>
            <a:r>
              <a:rPr lang="en" altLang="zh-CN" sz="2400" b="0" dirty="0" err="1">
                <a:latin typeface="+mj-ea"/>
                <a:ea typeface="+mj-ea"/>
              </a:rPr>
              <a:t>su</a:t>
            </a:r>
            <a:r>
              <a:rPr lang="en" altLang="zh-CN" sz="2400" b="0" dirty="0">
                <a:latin typeface="+mj-ea"/>
                <a:ea typeface="+mj-ea"/>
              </a:rPr>
              <a:t> - root </a:t>
            </a:r>
          </a:p>
          <a:p>
            <a:pPr marL="933427" indent="-306380">
              <a:lnSpc>
                <a:spcPct val="120000"/>
              </a:lnSpc>
              <a:spcBef>
                <a:spcPts val="600"/>
              </a:spcBef>
            </a:pPr>
            <a:r>
              <a:rPr lang="zh-CN" altLang="en-US" sz="2400" b="0" dirty="0">
                <a:latin typeface="+mj-ea"/>
                <a:ea typeface="+mj-ea"/>
              </a:rPr>
              <a:t>切换为</a:t>
            </a:r>
            <a:r>
              <a:rPr lang="en" altLang="zh-CN" sz="2400" b="0" dirty="0">
                <a:latin typeface="+mj-ea"/>
                <a:ea typeface="+mj-ea"/>
              </a:rPr>
              <a:t>root</a:t>
            </a:r>
            <a:r>
              <a:rPr lang="zh-CN" altLang="en-US" sz="2400" b="0" dirty="0">
                <a:latin typeface="+mj-ea"/>
                <a:ea typeface="+mj-ea"/>
              </a:rPr>
              <a:t>用户，需要输入密码，切换后环境变量改变，几乎可以不受限制的做任何事</a:t>
            </a:r>
            <a:endParaRPr lang="en-US" altLang="zh-CN" sz="2400" b="0" dirty="0">
              <a:latin typeface="+mj-ea"/>
              <a:ea typeface="+mj-ea"/>
            </a:endParaRPr>
          </a:p>
          <a:p>
            <a:pPr marL="0" indent="0">
              <a:lnSpc>
                <a:spcPct val="120000"/>
              </a:lnSpc>
              <a:spcBef>
                <a:spcPts val="600"/>
              </a:spcBef>
              <a:buNone/>
            </a:pPr>
            <a:r>
              <a:rPr lang="en" altLang="zh-CN" sz="2400" b="0" dirty="0" err="1">
                <a:latin typeface="+mj-ea"/>
                <a:ea typeface="+mj-ea"/>
              </a:rPr>
              <a:t>su</a:t>
            </a:r>
            <a:r>
              <a:rPr lang="en" altLang="zh-CN" sz="2400" b="0" dirty="0">
                <a:latin typeface="+mj-ea"/>
                <a:ea typeface="+mj-ea"/>
              </a:rPr>
              <a:t> - user</a:t>
            </a:r>
          </a:p>
          <a:p>
            <a:pPr marL="933427" indent="-306380">
              <a:lnSpc>
                <a:spcPct val="120000"/>
              </a:lnSpc>
              <a:spcBef>
                <a:spcPts val="600"/>
              </a:spcBef>
            </a:pPr>
            <a:endParaRPr lang="zh-CN" altLang="en-US" sz="2400" b="0" dirty="0">
              <a:latin typeface="+mj-ea"/>
              <a:ea typeface="+mj-ea"/>
            </a:endParaRPr>
          </a:p>
        </p:txBody>
      </p:sp>
    </p:spTree>
    <p:custDataLst>
      <p:tags r:id="rId1"/>
    </p:custDataLst>
    <p:extLst>
      <p:ext uri="{BB962C8B-B14F-4D97-AF65-F5344CB8AC3E}">
        <p14:creationId xmlns:p14="http://schemas.microsoft.com/office/powerpoint/2010/main" val="5992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DFB577-517E-441A-88EB-C4AED323F9FC}"/>
              </a:ext>
            </a:extLst>
          </p:cNvPr>
          <p:cNvSpPr>
            <a:spLocks noGrp="1"/>
          </p:cNvSpPr>
          <p:nvPr>
            <p:ph idx="1"/>
          </p:nvPr>
        </p:nvSpPr>
        <p:spPr/>
        <p:txBody>
          <a:bodyPr/>
          <a:lstStyle/>
          <a:p>
            <a:r>
              <a:rPr lang="en-US" altLang="zh-CN" dirty="0"/>
              <a:t> </a:t>
            </a:r>
            <a:r>
              <a:rPr lang="zh-CN" altLang="en-US" dirty="0"/>
              <a:t>准备工作</a:t>
            </a:r>
          </a:p>
          <a:p>
            <a:pPr marL="0" indent="0">
              <a:buNone/>
            </a:pPr>
            <a:r>
              <a:rPr lang="zh-CN" altLang="en-US" dirty="0"/>
              <a:t>    要使用</a:t>
            </a:r>
            <a:r>
              <a:rPr lang="en-US" altLang="zh-CN" dirty="0"/>
              <a:t>make</a:t>
            </a:r>
            <a:r>
              <a:rPr lang="zh-CN" altLang="en-US" dirty="0"/>
              <a:t>，必须编写一个叫做</a:t>
            </a:r>
            <a:r>
              <a:rPr lang="en-US" altLang="zh-CN" dirty="0" err="1"/>
              <a:t>Makefile</a:t>
            </a:r>
            <a:r>
              <a:rPr lang="zh-CN" altLang="en-US" dirty="0"/>
              <a:t>的文件，这个文件描述了软件包中文件之间的关系，提供更新每个文件的命令。一般在一个软件包里，通常是可执行文件靠目标文件来更新，目标文件靠编译源文件来更新。</a:t>
            </a:r>
          </a:p>
          <a:p>
            <a:endParaRPr lang="zh-CN" altLang="en-US" dirty="0"/>
          </a:p>
        </p:txBody>
      </p:sp>
      <p:sp>
        <p:nvSpPr>
          <p:cNvPr id="3" name="标题 2">
            <a:extLst>
              <a:ext uri="{FF2B5EF4-FFF2-40B4-BE49-F238E27FC236}">
                <a16:creationId xmlns:a16="http://schemas.microsoft.com/office/drawing/2014/main" id="{CF47A5D5-EFDC-4580-BF0C-A842D9954181}"/>
              </a:ext>
            </a:extLst>
          </p:cNvPr>
          <p:cNvSpPr>
            <a:spLocks noGrp="1"/>
          </p:cNvSpPr>
          <p:nvPr>
            <p:ph type="title"/>
          </p:nvPr>
        </p:nvSpPr>
        <p:spPr/>
        <p:txBody>
          <a:bodyPr/>
          <a:lstStyle/>
          <a:p>
            <a:r>
              <a:rPr lang="en-US" altLang="zh-CN" dirty="0"/>
              <a:t>GNU Make</a:t>
            </a:r>
            <a:endParaRPr lang="zh-CN" altLang="en-US" dirty="0"/>
          </a:p>
        </p:txBody>
      </p:sp>
    </p:spTree>
    <p:extLst>
      <p:ext uri="{BB962C8B-B14F-4D97-AF65-F5344CB8AC3E}">
        <p14:creationId xmlns:p14="http://schemas.microsoft.com/office/powerpoint/2010/main" val="176208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zh-CN" altLang="en-US" dirty="0"/>
              <a:t>基于</a:t>
            </a:r>
            <a:r>
              <a:rPr lang="en-US" altLang="zh-CN" dirty="0"/>
              <a:t>make</a:t>
            </a:r>
            <a:r>
              <a:rPr lang="zh-CN" altLang="en-US" dirty="0"/>
              <a:t>的构建系统</a:t>
            </a:r>
          </a:p>
        </p:txBody>
      </p:sp>
      <p:sp>
        <p:nvSpPr>
          <p:cNvPr id="5" name="文本框 4">
            <a:extLst>
              <a:ext uri="{FF2B5EF4-FFF2-40B4-BE49-F238E27FC236}">
                <a16:creationId xmlns:a16="http://schemas.microsoft.com/office/drawing/2014/main" id="{E5529118-3918-4E53-8EDF-8BACE3A484B3}"/>
              </a:ext>
            </a:extLst>
          </p:cNvPr>
          <p:cNvSpPr txBox="1"/>
          <p:nvPr/>
        </p:nvSpPr>
        <p:spPr>
          <a:xfrm>
            <a:off x="2379233" y="1421177"/>
            <a:ext cx="5688786" cy="669414"/>
          </a:xfrm>
          <a:prstGeom prst="rect">
            <a:avLst/>
          </a:prstGeom>
          <a:noFill/>
        </p:spPr>
        <p:txBody>
          <a:bodyPr wrap="square" rtlCol="0">
            <a:spAutoFit/>
          </a:bodyPr>
          <a:lstStyle/>
          <a:p>
            <a:r>
              <a:rPr lang="en-US" altLang="zh-CN" sz="2400" kern="100" dirty="0" err="1">
                <a:latin typeface="+mj-ea"/>
                <a:ea typeface="+mj-ea"/>
                <a:cs typeface="Times New Roman" panose="02020603050405020304" pitchFamily="18" charset="0"/>
              </a:rPr>
              <a:t>addressbook</a:t>
            </a:r>
            <a:r>
              <a:rPr lang="zh-CN" altLang="en-US" sz="2400" kern="100" dirty="0">
                <a:latin typeface="+mj-ea"/>
                <a:ea typeface="+mj-ea"/>
                <a:cs typeface="Times New Roman" panose="02020603050405020304" pitchFamily="18" charset="0"/>
              </a:rPr>
              <a:t>程序的</a:t>
            </a:r>
            <a:r>
              <a:rPr lang="en-US" altLang="zh-CN" sz="2400" kern="100" dirty="0" err="1">
                <a:latin typeface="+mj-ea"/>
                <a:ea typeface="+mj-ea"/>
                <a:cs typeface="Times New Roman" panose="02020603050405020304" pitchFamily="18" charset="0"/>
              </a:rPr>
              <a:t>Makefile</a:t>
            </a:r>
            <a:r>
              <a:rPr lang="zh-CN" altLang="en-US" sz="2400" kern="100" dirty="0">
                <a:latin typeface="+mj-ea"/>
                <a:ea typeface="+mj-ea"/>
                <a:cs typeface="Times New Roman" panose="02020603050405020304" pitchFamily="18" charset="0"/>
              </a:rPr>
              <a:t>文件</a:t>
            </a:r>
          </a:p>
          <a:p>
            <a:endParaRPr lang="zh-CN" altLang="en-US" sz="1350" dirty="0"/>
          </a:p>
        </p:txBody>
      </p:sp>
      <p:pic>
        <p:nvPicPr>
          <p:cNvPr id="8" name="图片 7">
            <a:extLst>
              <a:ext uri="{FF2B5EF4-FFF2-40B4-BE49-F238E27FC236}">
                <a16:creationId xmlns:a16="http://schemas.microsoft.com/office/drawing/2014/main" id="{BB8C03F1-8BF8-4465-8D4F-9E323C66D6B7}"/>
              </a:ext>
            </a:extLst>
          </p:cNvPr>
          <p:cNvPicPr>
            <a:picLocks noChangeAspect="1"/>
          </p:cNvPicPr>
          <p:nvPr/>
        </p:nvPicPr>
        <p:blipFill>
          <a:blip r:embed="rId4"/>
          <a:stretch>
            <a:fillRect/>
          </a:stretch>
        </p:blipFill>
        <p:spPr>
          <a:xfrm>
            <a:off x="2495598" y="2090591"/>
            <a:ext cx="7010760" cy="4591286"/>
          </a:xfrm>
          <a:prstGeom prst="rect">
            <a:avLst/>
          </a:prstGeom>
        </p:spPr>
      </p:pic>
      <p:sp>
        <p:nvSpPr>
          <p:cNvPr id="10" name="文本框 9">
            <a:extLst>
              <a:ext uri="{FF2B5EF4-FFF2-40B4-BE49-F238E27FC236}">
                <a16:creationId xmlns:a16="http://schemas.microsoft.com/office/drawing/2014/main" id="{E919B947-0FB1-4640-A5F1-349E67DCF861}"/>
              </a:ext>
            </a:extLst>
          </p:cNvPr>
          <p:cNvSpPr txBox="1"/>
          <p:nvPr/>
        </p:nvSpPr>
        <p:spPr>
          <a:xfrm>
            <a:off x="6149850" y="4210277"/>
            <a:ext cx="4341881" cy="1200329"/>
          </a:xfrm>
          <a:prstGeom prst="rect">
            <a:avLst/>
          </a:prstGeom>
          <a:solidFill>
            <a:schemeClr val="accent3">
              <a:lumMod val="60000"/>
              <a:lumOff val="40000"/>
            </a:schemeClr>
          </a:solidFill>
        </p:spPr>
        <p:txBody>
          <a:bodyPr wrap="square">
            <a:spAutoFit/>
          </a:bodyPr>
          <a:lstStyle/>
          <a:p>
            <a:r>
              <a:rPr lang="en-US" altLang="zh-CN" sz="2400" kern="100" dirty="0" err="1">
                <a:latin typeface="+mj-ea"/>
                <a:ea typeface="+mj-ea"/>
                <a:cs typeface="Times New Roman" panose="02020603050405020304" pitchFamily="18" charset="0"/>
              </a:rPr>
              <a:t>Makefile</a:t>
            </a:r>
            <a:r>
              <a:rPr lang="zh-CN" altLang="en-US" sz="2400" kern="100" dirty="0">
                <a:latin typeface="+mj-ea"/>
                <a:ea typeface="+mj-ea"/>
                <a:cs typeface="Times New Roman" panose="02020603050405020304" pitchFamily="18" charset="0"/>
              </a:rPr>
              <a:t>对依赖关系图的直截了当的转译容易让人理解，但效率较低。</a:t>
            </a:r>
            <a:endParaRPr lang="zh-CN" altLang="en-US" sz="2400" dirty="0">
              <a:latin typeface="+mj-ea"/>
              <a:ea typeface="+mj-ea"/>
            </a:endParaRPr>
          </a:p>
        </p:txBody>
      </p:sp>
    </p:spTree>
    <p:custDataLst>
      <p:tags r:id="rId1"/>
    </p:custDataLst>
    <p:extLst>
      <p:ext uri="{BB962C8B-B14F-4D97-AF65-F5344CB8AC3E}">
        <p14:creationId xmlns:p14="http://schemas.microsoft.com/office/powerpoint/2010/main" val="3166274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 fill="hold"/>
                                        <p:tgtEl>
                                          <p:spTgt spid="10"/>
                                        </p:tgtEl>
                                        <p:attrNameLst>
                                          <p:attrName>ppt_x</p:attrName>
                                        </p:attrNameLst>
                                      </p:cBhvr>
                                      <p:tavLst>
                                        <p:tav tm="0">
                                          <p:val>
                                            <p:strVal val="#ppt_x"/>
                                          </p:val>
                                        </p:tav>
                                        <p:tav tm="100000">
                                          <p:val>
                                            <p:strVal val="#ppt_x"/>
                                          </p:val>
                                        </p:tav>
                                      </p:tavLst>
                                    </p:anim>
                                    <p:anim calcmode="lin" valueType="num">
                                      <p:cBhvr additive="base">
                                        <p:cTn id="8" dur="1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zh-CN" altLang="en-US" dirty="0"/>
              <a:t>基于</a:t>
            </a:r>
            <a:r>
              <a:rPr lang="en-US" altLang="zh-CN" dirty="0"/>
              <a:t>make</a:t>
            </a:r>
            <a:r>
              <a:rPr lang="zh-CN" altLang="en-US" dirty="0"/>
              <a:t>的构建系统</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0" algn="just">
              <a:spcBef>
                <a:spcPts val="0"/>
              </a:spcBef>
            </a:pPr>
            <a:r>
              <a:rPr lang="zh-CN" altLang="en-US" kern="100" dirty="0">
                <a:cs typeface="Times New Roman" panose="02020603050405020304" pitchFamily="18" charset="0"/>
              </a:rPr>
              <a:t>当完成上述</a:t>
            </a:r>
            <a:r>
              <a:rPr lang="en-US" altLang="zh-CN" kern="100" dirty="0" err="1">
                <a:cs typeface="Times New Roman" panose="02020603050405020304" pitchFamily="18" charset="0"/>
              </a:rPr>
              <a:t>Makefile</a:t>
            </a:r>
            <a:r>
              <a:rPr lang="zh-CN" altLang="en-US" kern="100" dirty="0">
                <a:cs typeface="Times New Roman" panose="02020603050405020304" pitchFamily="18" charset="0"/>
              </a:rPr>
              <a:t>文件编写后，可以通过在</a:t>
            </a:r>
            <a:r>
              <a:rPr lang="en-US" altLang="zh-CN" kern="100" dirty="0">
                <a:cs typeface="Times New Roman" panose="02020603050405020304" pitchFamily="18" charset="0"/>
              </a:rPr>
              <a:t>Linux shell</a:t>
            </a:r>
            <a:r>
              <a:rPr lang="zh-CN" altLang="en-US" kern="100" dirty="0">
                <a:cs typeface="Times New Roman" panose="02020603050405020304" pitchFamily="18" charset="0"/>
              </a:rPr>
              <a:t>中执行</a:t>
            </a:r>
            <a:r>
              <a:rPr lang="en-US" altLang="zh-CN" kern="100" dirty="0">
                <a:cs typeface="Times New Roman" panose="02020603050405020304" pitchFamily="18" charset="0"/>
              </a:rPr>
              <a:t>make</a:t>
            </a:r>
            <a:r>
              <a:rPr lang="zh-CN" altLang="en-US" kern="100" dirty="0">
                <a:cs typeface="Times New Roman" panose="02020603050405020304" pitchFamily="18" charset="0"/>
              </a:rPr>
              <a:t>命令，来进行</a:t>
            </a:r>
            <a:r>
              <a:rPr lang="en-US" altLang="zh-CN" kern="100" dirty="0" err="1">
                <a:cs typeface="Times New Roman" panose="02020603050405020304" pitchFamily="18" charset="0"/>
              </a:rPr>
              <a:t>addressbook</a:t>
            </a:r>
            <a:r>
              <a:rPr lang="zh-CN" altLang="en-US" kern="100" dirty="0">
                <a:cs typeface="Times New Roman" panose="02020603050405020304" pitchFamily="18" charset="0"/>
              </a:rPr>
              <a:t>程序的构造</a:t>
            </a:r>
            <a:r>
              <a:rPr lang="en-US" altLang="zh-CN" kern="100" dirty="0">
                <a:cs typeface="Times New Roman" panose="02020603050405020304" pitchFamily="18" charset="0"/>
              </a:rPr>
              <a:t>.</a:t>
            </a:r>
            <a:endParaRPr lang="zh-CN" altLang="en-US" sz="1800" kern="100" dirty="0">
              <a:cs typeface="Times New Roman" panose="02020603050405020304" pitchFamily="18" charset="0"/>
            </a:endParaRPr>
          </a:p>
          <a:p>
            <a:pPr marL="0" indent="0" algn="just">
              <a:spcBef>
                <a:spcPts val="0"/>
              </a:spcBef>
              <a:buNone/>
            </a:pPr>
            <a:r>
              <a:rPr lang="en-US" altLang="zh-CN" kern="100" dirty="0">
                <a:cs typeface="Times New Roman" panose="02020603050405020304" pitchFamily="18" charset="0"/>
              </a:rPr>
              <a:t>$make</a:t>
            </a:r>
          </a:p>
          <a:p>
            <a:pPr marL="0" indent="0" algn="just">
              <a:spcBef>
                <a:spcPts val="0"/>
              </a:spcBef>
              <a:buNone/>
            </a:pPr>
            <a:r>
              <a:rPr lang="en-US" altLang="zh-CN" kern="100" dirty="0" err="1">
                <a:cs typeface="Times New Roman" panose="02020603050405020304" pitchFamily="18" charset="0"/>
              </a:rPr>
              <a:t>gcc</a:t>
            </a:r>
            <a:r>
              <a:rPr lang="en-US" altLang="zh-CN" kern="100" dirty="0">
                <a:cs typeface="Times New Roman" panose="02020603050405020304" pitchFamily="18" charset="0"/>
              </a:rPr>
              <a:t>	-g –c </a:t>
            </a:r>
            <a:r>
              <a:rPr lang="en-US" altLang="zh-CN" kern="100" dirty="0" err="1">
                <a:cs typeface="Times New Roman" panose="02020603050405020304" pitchFamily="18" charset="0"/>
              </a:rPr>
              <a:t>main.c</a:t>
            </a:r>
            <a:endParaRPr lang="en-US" altLang="zh-CN" kern="100" dirty="0">
              <a:cs typeface="Times New Roman" panose="02020603050405020304" pitchFamily="18" charset="0"/>
            </a:endParaRPr>
          </a:p>
          <a:p>
            <a:pPr marL="0" indent="0" algn="just">
              <a:spcBef>
                <a:spcPts val="0"/>
              </a:spcBef>
              <a:buNone/>
            </a:pPr>
            <a:r>
              <a:rPr lang="en-US" altLang="zh-CN" kern="100" dirty="0" err="1">
                <a:cs typeface="Times New Roman" panose="02020603050405020304" pitchFamily="18" charset="0"/>
              </a:rPr>
              <a:t>gcc</a:t>
            </a:r>
            <a:r>
              <a:rPr lang="en-US" altLang="zh-CN" kern="100" dirty="0">
                <a:cs typeface="Times New Roman" panose="02020603050405020304" pitchFamily="18" charset="0"/>
              </a:rPr>
              <a:t> –g –c </a:t>
            </a:r>
            <a:r>
              <a:rPr lang="en-US" altLang="zh-CN" kern="100" dirty="0" err="1">
                <a:cs typeface="Times New Roman" panose="02020603050405020304" pitchFamily="18" charset="0"/>
              </a:rPr>
              <a:t>insert.c</a:t>
            </a:r>
            <a:endParaRPr lang="en-US" altLang="zh-CN" kern="100" dirty="0">
              <a:cs typeface="Times New Roman" panose="02020603050405020304" pitchFamily="18" charset="0"/>
            </a:endParaRPr>
          </a:p>
          <a:p>
            <a:pPr marL="0" indent="0" algn="just">
              <a:spcBef>
                <a:spcPts val="0"/>
              </a:spcBef>
              <a:buNone/>
            </a:pPr>
            <a:r>
              <a:rPr lang="en-US" altLang="zh-CN" kern="100" dirty="0" err="1">
                <a:cs typeface="Times New Roman" panose="02020603050405020304" pitchFamily="18" charset="0"/>
              </a:rPr>
              <a:t>gcc</a:t>
            </a:r>
            <a:r>
              <a:rPr lang="en-US" altLang="zh-CN" kern="100" dirty="0">
                <a:cs typeface="Times New Roman" panose="02020603050405020304" pitchFamily="18" charset="0"/>
              </a:rPr>
              <a:t> –g –c </a:t>
            </a:r>
            <a:r>
              <a:rPr lang="en-US" altLang="zh-CN" kern="100" dirty="0" err="1">
                <a:cs typeface="Times New Roman" panose="02020603050405020304" pitchFamily="18" charset="0"/>
              </a:rPr>
              <a:t>delete.c</a:t>
            </a:r>
            <a:endParaRPr lang="en-US" altLang="zh-CN" kern="100" dirty="0">
              <a:cs typeface="Times New Roman" panose="02020603050405020304" pitchFamily="18" charset="0"/>
            </a:endParaRPr>
          </a:p>
          <a:p>
            <a:pPr marL="0" indent="0" algn="just">
              <a:spcBef>
                <a:spcPts val="0"/>
              </a:spcBef>
              <a:buNone/>
            </a:pPr>
            <a:r>
              <a:rPr lang="en-US" altLang="zh-CN" kern="100" dirty="0" err="1">
                <a:cs typeface="Times New Roman" panose="02020603050405020304" pitchFamily="18" charset="0"/>
              </a:rPr>
              <a:t>gcc</a:t>
            </a:r>
            <a:r>
              <a:rPr lang="en-US" altLang="zh-CN" kern="100" dirty="0">
                <a:cs typeface="Times New Roman" panose="02020603050405020304" pitchFamily="18" charset="0"/>
              </a:rPr>
              <a:t> –g –c </a:t>
            </a:r>
            <a:r>
              <a:rPr lang="en-US" altLang="zh-CN" kern="100" dirty="0" err="1">
                <a:cs typeface="Times New Roman" panose="02020603050405020304" pitchFamily="18" charset="0"/>
              </a:rPr>
              <a:t>find.c</a:t>
            </a:r>
            <a:endParaRPr lang="en-US" altLang="zh-CN" kern="100" dirty="0">
              <a:cs typeface="Times New Roman" panose="02020603050405020304" pitchFamily="18" charset="0"/>
            </a:endParaRPr>
          </a:p>
          <a:p>
            <a:pPr marL="0" indent="0" algn="just">
              <a:spcBef>
                <a:spcPts val="0"/>
              </a:spcBef>
              <a:buNone/>
            </a:pPr>
            <a:r>
              <a:rPr lang="en-US" altLang="zh-CN" kern="100" dirty="0" err="1">
                <a:cs typeface="Times New Roman" panose="02020603050405020304" pitchFamily="18" charset="0"/>
              </a:rPr>
              <a:t>gcc</a:t>
            </a:r>
            <a:r>
              <a:rPr lang="en-US" altLang="zh-CN" kern="100" dirty="0">
                <a:cs typeface="Times New Roman" panose="02020603050405020304" pitchFamily="18" charset="0"/>
              </a:rPr>
              <a:t> –g –o </a:t>
            </a:r>
            <a:r>
              <a:rPr lang="en-US" altLang="zh-CN" kern="100" dirty="0" err="1">
                <a:cs typeface="Times New Roman" panose="02020603050405020304" pitchFamily="18" charset="0"/>
              </a:rPr>
              <a:t>addressbook</a:t>
            </a:r>
            <a:r>
              <a:rPr lang="en-US" altLang="zh-CN" kern="100" dirty="0">
                <a:cs typeface="Times New Roman" panose="02020603050405020304" pitchFamily="18" charset="0"/>
              </a:rPr>
              <a:t> </a:t>
            </a:r>
            <a:r>
              <a:rPr lang="en-US" altLang="zh-CN" kern="100" dirty="0" err="1">
                <a:cs typeface="Times New Roman" panose="02020603050405020304" pitchFamily="18" charset="0"/>
              </a:rPr>
              <a:t>main.o</a:t>
            </a:r>
            <a:r>
              <a:rPr lang="en-US" altLang="zh-CN" kern="100" dirty="0">
                <a:cs typeface="Times New Roman" panose="02020603050405020304" pitchFamily="18" charset="0"/>
              </a:rPr>
              <a:t> </a:t>
            </a:r>
            <a:r>
              <a:rPr lang="en-US" altLang="zh-CN" kern="100" dirty="0" err="1">
                <a:cs typeface="Times New Roman" panose="02020603050405020304" pitchFamily="18" charset="0"/>
              </a:rPr>
              <a:t>insert.o</a:t>
            </a:r>
            <a:r>
              <a:rPr lang="en-US" altLang="zh-CN" kern="100" dirty="0">
                <a:cs typeface="Times New Roman" panose="02020603050405020304" pitchFamily="18" charset="0"/>
              </a:rPr>
              <a:t> </a:t>
            </a:r>
            <a:r>
              <a:rPr lang="en-US" altLang="zh-CN" kern="100" dirty="0" err="1">
                <a:cs typeface="Times New Roman" panose="02020603050405020304" pitchFamily="18" charset="0"/>
              </a:rPr>
              <a:t>delete.o</a:t>
            </a:r>
            <a:r>
              <a:rPr lang="en-US" altLang="zh-CN" kern="100" dirty="0">
                <a:cs typeface="Times New Roman" panose="02020603050405020304" pitchFamily="18" charset="0"/>
              </a:rPr>
              <a:t> </a:t>
            </a:r>
            <a:r>
              <a:rPr lang="en-US" altLang="zh-CN" kern="100" dirty="0" err="1">
                <a:cs typeface="Times New Roman" panose="02020603050405020304" pitchFamily="18" charset="0"/>
              </a:rPr>
              <a:t>find.o</a:t>
            </a:r>
            <a:endParaRPr lang="zh-CN" altLang="en-US" dirty="0"/>
          </a:p>
        </p:txBody>
      </p:sp>
    </p:spTree>
    <p:custDataLst>
      <p:tags r:id="rId1"/>
    </p:custDataLst>
    <p:extLst>
      <p:ext uri="{BB962C8B-B14F-4D97-AF65-F5344CB8AC3E}">
        <p14:creationId xmlns:p14="http://schemas.microsoft.com/office/powerpoint/2010/main" val="338303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en-US" altLang="zh-CN" dirty="0"/>
              <a:t>2. Make</a:t>
            </a:r>
            <a:r>
              <a:rPr lang="zh-CN" altLang="en-US" dirty="0"/>
              <a:t>程序的基本功能和运行流程</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0" indent="200025" algn="just">
              <a:spcBef>
                <a:spcPts val="0"/>
              </a:spcBef>
            </a:pPr>
            <a:r>
              <a:rPr lang="en-US" altLang="zh-CN" kern="100" dirty="0" err="1">
                <a:effectLst/>
                <a:cs typeface="Times New Roman" panose="02020603050405020304" pitchFamily="18" charset="0"/>
              </a:rPr>
              <a:t>GNUMake</a:t>
            </a:r>
            <a:r>
              <a:rPr lang="zh-CN" altLang="en-US" kern="100" dirty="0">
                <a:effectLst/>
                <a:cs typeface="Times New Roman" panose="02020603050405020304" pitchFamily="18" charset="0"/>
              </a:rPr>
              <a:t>工作时的执行步骤如下：</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1</a:t>
            </a:r>
            <a:r>
              <a:rPr lang="zh-CN" altLang="en-US" kern="100" dirty="0">
                <a:effectLst/>
                <a:cs typeface="Times New Roman" panose="02020603050405020304" pitchFamily="18" charset="0"/>
              </a:rPr>
              <a:t>）读入所有的</a:t>
            </a:r>
            <a:r>
              <a:rPr lang="en-US" altLang="zh-CN" kern="100" dirty="0" err="1">
                <a:effectLst/>
                <a:cs typeface="Times New Roman" panose="02020603050405020304" pitchFamily="18" charset="0"/>
              </a:rPr>
              <a:t>Makefile</a:t>
            </a:r>
            <a:r>
              <a:rPr lang="zh-CN" altLang="en-US" kern="100" dirty="0">
                <a:effectLst/>
                <a:cs typeface="Times New Roman" panose="02020603050405020304" pitchFamily="18" charset="0"/>
              </a:rPr>
              <a:t>文件。</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2</a:t>
            </a:r>
            <a:r>
              <a:rPr lang="zh-CN" altLang="en-US" kern="100" dirty="0">
                <a:effectLst/>
                <a:cs typeface="Times New Roman" panose="02020603050405020304" pitchFamily="18" charset="0"/>
              </a:rPr>
              <a:t>）读入通过</a:t>
            </a:r>
            <a:r>
              <a:rPr lang="en-US" altLang="zh-CN" kern="100" dirty="0">
                <a:effectLst/>
                <a:cs typeface="Times New Roman" panose="02020603050405020304" pitchFamily="18" charset="0"/>
              </a:rPr>
              <a:t>include</a:t>
            </a:r>
            <a:r>
              <a:rPr lang="zh-CN" altLang="en-US" kern="100" dirty="0">
                <a:effectLst/>
                <a:cs typeface="Times New Roman" panose="02020603050405020304" pitchFamily="18" charset="0"/>
              </a:rPr>
              <a:t>被包含的其它</a:t>
            </a:r>
            <a:r>
              <a:rPr lang="en-US" altLang="zh-CN" kern="100" dirty="0" err="1">
                <a:effectLst/>
                <a:cs typeface="Times New Roman" panose="02020603050405020304" pitchFamily="18" charset="0"/>
              </a:rPr>
              <a:t>Makefile</a:t>
            </a:r>
            <a:r>
              <a:rPr lang="zh-CN" altLang="en-US" kern="100" dirty="0">
                <a:effectLst/>
                <a:cs typeface="Times New Roman" panose="02020603050405020304" pitchFamily="18" charset="0"/>
              </a:rPr>
              <a:t>。</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3</a:t>
            </a:r>
            <a:r>
              <a:rPr lang="zh-CN" altLang="en-US" kern="100" dirty="0">
                <a:effectLst/>
                <a:cs typeface="Times New Roman" panose="02020603050405020304" pitchFamily="18" charset="0"/>
              </a:rPr>
              <a:t>）初始化文件中的变量。</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4</a:t>
            </a:r>
            <a:r>
              <a:rPr lang="zh-CN" altLang="en-US" kern="100" dirty="0">
                <a:effectLst/>
                <a:cs typeface="Times New Roman" panose="02020603050405020304" pitchFamily="18" charset="0"/>
              </a:rPr>
              <a:t>）推导隐晦规则，并分析所有规则。</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5</a:t>
            </a:r>
            <a:r>
              <a:rPr lang="zh-CN" altLang="en-US" kern="100" dirty="0">
                <a:effectLst/>
                <a:cs typeface="Times New Roman" panose="02020603050405020304" pitchFamily="18" charset="0"/>
              </a:rPr>
              <a:t>）为所有的目标文件创建依赖关系链。</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6</a:t>
            </a:r>
            <a:r>
              <a:rPr lang="zh-CN" altLang="en-US" kern="100" dirty="0">
                <a:effectLst/>
                <a:cs typeface="Times New Roman" panose="02020603050405020304" pitchFamily="18" charset="0"/>
              </a:rPr>
              <a:t>）根据依赖关系，决定哪些目标要重新生成。</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7</a:t>
            </a:r>
            <a:r>
              <a:rPr lang="zh-CN" altLang="en-US" kern="100" dirty="0">
                <a:effectLst/>
                <a:cs typeface="Times New Roman" panose="02020603050405020304" pitchFamily="18" charset="0"/>
              </a:rPr>
              <a:t>）执行生成命令。</a:t>
            </a:r>
          </a:p>
          <a:p>
            <a:pPr marL="0" algn="just">
              <a:spcBef>
                <a:spcPts val="0"/>
              </a:spcBef>
            </a:pPr>
            <a:r>
              <a:rPr lang="zh-CN" altLang="en-US" sz="1500" kern="100" dirty="0">
                <a:cs typeface="Times New Roman" panose="02020603050405020304" pitchFamily="18" charset="0"/>
              </a:rPr>
              <a:t>其中</a:t>
            </a:r>
            <a:r>
              <a:rPr lang="en-US" altLang="zh-CN" sz="1500" kern="100" dirty="0">
                <a:cs typeface="Times New Roman" panose="02020603050405020304" pitchFamily="18" charset="0"/>
              </a:rPr>
              <a:t>1-5</a:t>
            </a:r>
            <a:r>
              <a:rPr lang="zh-CN" altLang="en-US" sz="1500" kern="100" dirty="0">
                <a:cs typeface="Times New Roman" panose="02020603050405020304" pitchFamily="18" charset="0"/>
              </a:rPr>
              <a:t>步为第一个阶段，</a:t>
            </a:r>
            <a:r>
              <a:rPr lang="en-US" altLang="zh-CN" sz="1500" kern="100" dirty="0">
                <a:cs typeface="Times New Roman" panose="02020603050405020304" pitchFamily="18" charset="0"/>
              </a:rPr>
              <a:t>6-7</a:t>
            </a:r>
            <a:r>
              <a:rPr lang="zh-CN" altLang="en-US" sz="1500" kern="100" dirty="0">
                <a:cs typeface="Times New Roman" panose="02020603050405020304" pitchFamily="18" charset="0"/>
              </a:rPr>
              <a:t>步为第二个阶段。</a:t>
            </a:r>
            <a:r>
              <a:rPr lang="zh-CN" altLang="en-US" sz="1500" kern="100" dirty="0">
                <a:solidFill>
                  <a:srgbClr val="0070C0"/>
                </a:solidFill>
                <a:cs typeface="Times New Roman" panose="02020603050405020304" pitchFamily="18" charset="0"/>
              </a:rPr>
              <a:t>在第一个阶段中，如果定义的变量被使用了，那么</a:t>
            </a:r>
            <a:r>
              <a:rPr lang="en-US" altLang="zh-CN" sz="1500" kern="100" dirty="0">
                <a:solidFill>
                  <a:srgbClr val="0070C0"/>
                </a:solidFill>
                <a:cs typeface="Times New Roman" panose="02020603050405020304" pitchFamily="18" charset="0"/>
              </a:rPr>
              <a:t>make</a:t>
            </a:r>
            <a:r>
              <a:rPr lang="zh-CN" altLang="en-US" sz="1500" kern="100" dirty="0">
                <a:solidFill>
                  <a:srgbClr val="0070C0"/>
                </a:solidFill>
                <a:cs typeface="Times New Roman" panose="02020603050405020304" pitchFamily="18" charset="0"/>
              </a:rPr>
              <a:t>会把其展开在使用的位置。</a:t>
            </a:r>
            <a:r>
              <a:rPr lang="zh-CN" altLang="en-US" sz="1500" kern="100" dirty="0">
                <a:cs typeface="Times New Roman" panose="02020603050405020304" pitchFamily="18" charset="0"/>
              </a:rPr>
              <a:t>如果变量出现在依赖关系的规则中，那么仅当这条依赖被决定要使用了，变量才会在其内部展开。</a:t>
            </a:r>
          </a:p>
          <a:p>
            <a:pPr marL="0" algn="just">
              <a:spcBef>
                <a:spcPts val="0"/>
              </a:spcBef>
            </a:pPr>
            <a:endParaRPr lang="zh-CN" altLang="en-US" dirty="0"/>
          </a:p>
        </p:txBody>
      </p:sp>
    </p:spTree>
    <p:custDataLst>
      <p:tags r:id="rId1"/>
    </p:custDataLst>
    <p:extLst>
      <p:ext uri="{BB962C8B-B14F-4D97-AF65-F5344CB8AC3E}">
        <p14:creationId xmlns:p14="http://schemas.microsoft.com/office/powerpoint/2010/main" val="292667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zh-CN" altLang="en-US" dirty="0"/>
              <a:t>基于</a:t>
            </a:r>
            <a:r>
              <a:rPr lang="en-US" altLang="zh-CN" dirty="0"/>
              <a:t>make</a:t>
            </a:r>
            <a:r>
              <a:rPr lang="zh-CN" altLang="en-US" dirty="0"/>
              <a:t>的构建系统</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0" algn="just">
              <a:spcBef>
                <a:spcPts val="0"/>
              </a:spcBef>
            </a:pPr>
            <a:r>
              <a:rPr lang="en-US" altLang="zh-CN" kern="100" dirty="0" err="1">
                <a:cs typeface="Times New Roman" panose="02020603050405020304" pitchFamily="18" charset="0"/>
              </a:rPr>
              <a:t>GNUMake</a:t>
            </a:r>
            <a:r>
              <a:rPr lang="zh-CN" altLang="en-US" kern="100" dirty="0">
                <a:cs typeface="Times New Roman" panose="02020603050405020304" pitchFamily="18" charset="0"/>
              </a:rPr>
              <a:t>的另一个重要特点是增量式构造。</a:t>
            </a:r>
            <a:r>
              <a:rPr lang="en-US" altLang="zh-CN" kern="100" dirty="0" err="1">
                <a:cs typeface="Times New Roman" panose="02020603050405020304" pitchFamily="18" charset="0"/>
              </a:rPr>
              <a:t>GNUMake</a:t>
            </a:r>
            <a:r>
              <a:rPr lang="zh-CN" altLang="en-US" kern="100" dirty="0">
                <a:cs typeface="Times New Roman" panose="02020603050405020304" pitchFamily="18" charset="0"/>
              </a:rPr>
              <a:t>不会盲目执行命令，而是做一些事前分析，判断某些文件是否真的需要编译，或这些文件是否已存在。</a:t>
            </a:r>
          </a:p>
          <a:p>
            <a:pPr marL="0" algn="just">
              <a:spcBef>
                <a:spcPts val="0"/>
              </a:spcBef>
            </a:pPr>
            <a:r>
              <a:rPr lang="zh-CN" altLang="en-US" kern="100" dirty="0">
                <a:cs typeface="Times New Roman" panose="02020603050405020304" pitchFamily="18" charset="0"/>
              </a:rPr>
              <a:t>在完成对程序的首次构造之后，如果没有任何修改就再次执行</a:t>
            </a:r>
            <a:r>
              <a:rPr lang="en-US" altLang="zh-CN" kern="100" dirty="0">
                <a:cs typeface="Times New Roman" panose="02020603050405020304" pitchFamily="18" charset="0"/>
              </a:rPr>
              <a:t>make</a:t>
            </a:r>
            <a:r>
              <a:rPr lang="zh-CN" altLang="en-US" kern="100" dirty="0">
                <a:cs typeface="Times New Roman" panose="02020603050405020304" pitchFamily="18" charset="0"/>
              </a:rPr>
              <a:t>命令，那么将会出现如下图所示的效果。</a:t>
            </a:r>
            <a:endParaRPr lang="en-US" altLang="zh-CN" kern="100" dirty="0">
              <a:cs typeface="Times New Roman" panose="02020603050405020304" pitchFamily="18" charset="0"/>
            </a:endParaRPr>
          </a:p>
          <a:p>
            <a:pPr marL="0" algn="just">
              <a:spcBef>
                <a:spcPts val="0"/>
              </a:spcBef>
            </a:pPr>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a:p>
            <a:pPr marL="0" algn="just">
              <a:spcBef>
                <a:spcPts val="0"/>
              </a:spcBef>
            </a:pPr>
            <a:endParaRPr lang="zh-CN" altLang="en-US" dirty="0"/>
          </a:p>
        </p:txBody>
      </p:sp>
      <p:pic>
        <p:nvPicPr>
          <p:cNvPr id="4" name="图片 3">
            <a:extLst>
              <a:ext uri="{FF2B5EF4-FFF2-40B4-BE49-F238E27FC236}">
                <a16:creationId xmlns:a16="http://schemas.microsoft.com/office/drawing/2014/main" id="{B471AF61-C82D-418F-BEBA-E9234E7BDF6A}"/>
              </a:ext>
            </a:extLst>
          </p:cNvPr>
          <p:cNvPicPr>
            <a:picLocks noChangeAspect="1"/>
          </p:cNvPicPr>
          <p:nvPr/>
        </p:nvPicPr>
        <p:blipFill>
          <a:blip r:embed="rId4"/>
          <a:stretch>
            <a:fillRect/>
          </a:stretch>
        </p:blipFill>
        <p:spPr>
          <a:xfrm>
            <a:off x="2357397" y="4051524"/>
            <a:ext cx="7835548" cy="747321"/>
          </a:xfrm>
          <a:prstGeom prst="rect">
            <a:avLst/>
          </a:prstGeom>
        </p:spPr>
      </p:pic>
    </p:spTree>
    <p:custDataLst>
      <p:tags r:id="rId1"/>
    </p:custDataLst>
    <p:extLst>
      <p:ext uri="{BB962C8B-B14F-4D97-AF65-F5344CB8AC3E}">
        <p14:creationId xmlns:p14="http://schemas.microsoft.com/office/powerpoint/2010/main" val="1347275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 fill="hold"/>
                                        <p:tgtEl>
                                          <p:spTgt spid="4"/>
                                        </p:tgtEl>
                                        <p:attrNameLst>
                                          <p:attrName>ppt_x</p:attrName>
                                        </p:attrNameLst>
                                      </p:cBhvr>
                                      <p:tavLst>
                                        <p:tav tm="0">
                                          <p:val>
                                            <p:strVal val="#ppt_x"/>
                                          </p:val>
                                        </p:tav>
                                        <p:tav tm="100000">
                                          <p:val>
                                            <p:strVal val="#ppt_x"/>
                                          </p:val>
                                        </p:tav>
                                      </p:tavLst>
                                    </p:anim>
                                    <p:anim calcmode="lin" valueType="num">
                                      <p:cBhvr additive="base">
                                        <p:cTn id="8" dur="1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zh-CN" altLang="en-US" dirty="0"/>
              <a:t>指定</a:t>
            </a:r>
            <a:r>
              <a:rPr lang="en-US" altLang="zh-CN" dirty="0" err="1"/>
              <a:t>Makefile</a:t>
            </a:r>
            <a:endParaRPr lang="zh-CN" altLang="en-US" dirty="0"/>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algn="just">
              <a:spcBef>
                <a:spcPts val="0"/>
              </a:spcBef>
              <a:buFont typeface="Wingdings" panose="05000000000000000000" pitchFamily="2" charset="2"/>
              <a:buChar char="l"/>
            </a:pPr>
            <a:r>
              <a:rPr lang="zh-CN" altLang="en-US" kern="100" dirty="0">
                <a:cs typeface="Times New Roman" panose="02020603050405020304" pitchFamily="18" charset="0"/>
              </a:rPr>
              <a:t> 当在</a:t>
            </a:r>
            <a:r>
              <a:rPr lang="en-US" altLang="zh-CN" kern="100" dirty="0">
                <a:cs typeface="Times New Roman" panose="02020603050405020304" pitchFamily="18" charset="0"/>
              </a:rPr>
              <a:t>Linux shell</a:t>
            </a:r>
            <a:r>
              <a:rPr lang="zh-CN" altLang="en-US" kern="100" dirty="0">
                <a:cs typeface="Times New Roman" panose="02020603050405020304" pitchFamily="18" charset="0"/>
              </a:rPr>
              <a:t>中执行</a:t>
            </a:r>
            <a:r>
              <a:rPr lang="en-US" altLang="zh-CN" kern="100" dirty="0">
                <a:cs typeface="Times New Roman" panose="02020603050405020304" pitchFamily="18" charset="0"/>
              </a:rPr>
              <a:t>make</a:t>
            </a:r>
            <a:r>
              <a:rPr lang="zh-CN" altLang="en-US" kern="100" dirty="0">
                <a:cs typeface="Times New Roman" panose="02020603050405020304" pitchFamily="18" charset="0"/>
              </a:rPr>
              <a:t>命令时，如果没有附加任何的参数，那么</a:t>
            </a:r>
            <a:r>
              <a:rPr lang="en-US" altLang="zh-CN" kern="100" dirty="0">
                <a:cs typeface="Times New Roman" panose="02020603050405020304" pitchFamily="18" charset="0"/>
              </a:rPr>
              <a:t>make</a:t>
            </a:r>
            <a:r>
              <a:rPr lang="zh-CN" altLang="en-US" kern="100" dirty="0">
                <a:cs typeface="Times New Roman" panose="02020603050405020304" pitchFamily="18" charset="0"/>
              </a:rPr>
              <a:t>程序在当前目录下依次查找名为“</a:t>
            </a:r>
            <a:r>
              <a:rPr lang="en-US" altLang="zh-CN" kern="100" dirty="0" err="1">
                <a:cs typeface="Times New Roman" panose="02020603050405020304" pitchFamily="18" charset="0"/>
              </a:rPr>
              <a:t>Makefile</a:t>
            </a:r>
            <a:r>
              <a:rPr lang="en-US" altLang="zh-CN" kern="100" dirty="0">
                <a:cs typeface="Times New Roman" panose="02020603050405020304" pitchFamily="18" charset="0"/>
              </a:rPr>
              <a:t>”</a:t>
            </a:r>
            <a:r>
              <a:rPr lang="zh-CN" altLang="en-US" kern="100" dirty="0">
                <a:cs typeface="Times New Roman" panose="02020603050405020304" pitchFamily="18" charset="0"/>
              </a:rPr>
              <a:t>或“</a:t>
            </a:r>
            <a:r>
              <a:rPr lang="en-US" altLang="zh-CN" kern="100" dirty="0" err="1">
                <a:cs typeface="Times New Roman" panose="02020603050405020304" pitchFamily="18" charset="0"/>
              </a:rPr>
              <a:t>makefile</a:t>
            </a:r>
            <a:r>
              <a:rPr lang="en-US" altLang="zh-CN" kern="100" dirty="0">
                <a:cs typeface="Times New Roman" panose="02020603050405020304" pitchFamily="18" charset="0"/>
              </a:rPr>
              <a:t>”</a:t>
            </a:r>
            <a:r>
              <a:rPr lang="zh-CN" altLang="en-US" kern="100" dirty="0">
                <a:cs typeface="Times New Roman" panose="02020603050405020304" pitchFamily="18" charset="0"/>
              </a:rPr>
              <a:t>或“</a:t>
            </a:r>
            <a:r>
              <a:rPr lang="en-US" altLang="zh-CN" kern="100" dirty="0" err="1">
                <a:cs typeface="Times New Roman" panose="02020603050405020304" pitchFamily="18" charset="0"/>
              </a:rPr>
              <a:t>GNUMakefile</a:t>
            </a:r>
            <a:r>
              <a:rPr lang="en-US" altLang="zh-CN" kern="100" dirty="0">
                <a:cs typeface="Times New Roman" panose="02020603050405020304" pitchFamily="18" charset="0"/>
              </a:rPr>
              <a:t>”</a:t>
            </a:r>
            <a:r>
              <a:rPr lang="zh-CN" altLang="en-US" kern="100" dirty="0">
                <a:cs typeface="Times New Roman" panose="02020603050405020304" pitchFamily="18" charset="0"/>
              </a:rPr>
              <a:t>的文件，一旦找到，就开始读取这个文件并执行。</a:t>
            </a:r>
            <a:endParaRPr lang="en-US" altLang="zh-CN" kern="100" dirty="0">
              <a:cs typeface="Times New Roman" panose="02020603050405020304" pitchFamily="18" charset="0"/>
            </a:endParaRPr>
          </a:p>
          <a:p>
            <a:pPr algn="just">
              <a:spcBef>
                <a:spcPts val="0"/>
              </a:spcBef>
              <a:buFont typeface="Wingdings" panose="05000000000000000000" pitchFamily="2" charset="2"/>
              <a:buChar char="l"/>
            </a:pPr>
            <a:endParaRPr lang="en-US" altLang="zh-CN" kern="100" dirty="0">
              <a:cs typeface="Times New Roman" panose="02020603050405020304" pitchFamily="18" charset="0"/>
            </a:endParaRPr>
          </a:p>
          <a:p>
            <a:pPr algn="just">
              <a:spcBef>
                <a:spcPts val="0"/>
              </a:spcBef>
              <a:buFont typeface="Wingdings" panose="05000000000000000000" pitchFamily="2" charset="2"/>
              <a:buChar char="l"/>
            </a:pPr>
            <a:r>
              <a:rPr lang="zh-CN" altLang="en-US" kern="100" dirty="0">
                <a:cs typeface="Times New Roman" panose="02020603050405020304" pitchFamily="18" charset="0"/>
              </a:rPr>
              <a:t> 也可以指定一个特殊名字的</a:t>
            </a:r>
            <a:r>
              <a:rPr lang="en-US" altLang="zh-CN" kern="100" dirty="0" err="1">
                <a:cs typeface="Times New Roman" panose="02020603050405020304" pitchFamily="18" charset="0"/>
              </a:rPr>
              <a:t>makefile</a:t>
            </a:r>
            <a:r>
              <a:rPr lang="zh-CN" altLang="en-US" kern="100" dirty="0">
                <a:cs typeface="Times New Roman" panose="02020603050405020304" pitchFamily="18" charset="0"/>
              </a:rPr>
              <a:t>文件</a:t>
            </a:r>
          </a:p>
          <a:p>
            <a:pPr marL="0" indent="0" algn="just">
              <a:spcBef>
                <a:spcPts val="0"/>
              </a:spcBef>
              <a:buNone/>
            </a:pPr>
            <a:r>
              <a:rPr lang="en-US" altLang="zh-CN" dirty="0"/>
              <a:t>     $make –f abc.mk</a:t>
            </a:r>
          </a:p>
          <a:p>
            <a:pPr marL="0" indent="0" algn="just">
              <a:spcBef>
                <a:spcPts val="0"/>
              </a:spcBef>
              <a:buNone/>
            </a:pPr>
            <a:endParaRPr lang="en-US" altLang="zh-CN" dirty="0"/>
          </a:p>
          <a:p>
            <a:pPr marL="0" algn="just">
              <a:spcBef>
                <a:spcPts val="0"/>
              </a:spcBef>
            </a:pPr>
            <a:r>
              <a:rPr lang="zh-CN" altLang="en-US" sz="1800" kern="100" dirty="0">
                <a:solidFill>
                  <a:srgbClr val="C00000"/>
                </a:solidFill>
                <a:cs typeface="Times New Roman" panose="02020603050405020304" pitchFamily="18" charset="0"/>
              </a:rPr>
              <a:t>如果在执行</a:t>
            </a:r>
            <a:r>
              <a:rPr lang="en-US" altLang="zh-CN" sz="1800" kern="100" dirty="0">
                <a:solidFill>
                  <a:srgbClr val="C00000"/>
                </a:solidFill>
                <a:cs typeface="Times New Roman" panose="02020603050405020304" pitchFamily="18" charset="0"/>
              </a:rPr>
              <a:t>make</a:t>
            </a:r>
            <a:r>
              <a:rPr lang="zh-CN" altLang="en-US" sz="1800" kern="100" dirty="0">
                <a:solidFill>
                  <a:srgbClr val="C00000"/>
                </a:solidFill>
                <a:cs typeface="Times New Roman" panose="02020603050405020304" pitchFamily="18" charset="0"/>
              </a:rPr>
              <a:t>命令时多次使用了“</a:t>
            </a:r>
            <a:r>
              <a:rPr lang="en-US" altLang="zh-CN" sz="1800" kern="100" dirty="0">
                <a:solidFill>
                  <a:srgbClr val="C00000"/>
                </a:solidFill>
                <a:cs typeface="Times New Roman" panose="02020603050405020304" pitchFamily="18" charset="0"/>
              </a:rPr>
              <a:t>-f”</a:t>
            </a:r>
            <a:r>
              <a:rPr lang="zh-CN" altLang="en-US" sz="1800" kern="100" dirty="0">
                <a:solidFill>
                  <a:srgbClr val="C00000"/>
                </a:solidFill>
                <a:cs typeface="Times New Roman" panose="02020603050405020304" pitchFamily="18" charset="0"/>
              </a:rPr>
              <a:t>参数，那么所指定的多个</a:t>
            </a:r>
            <a:r>
              <a:rPr lang="en-US" altLang="zh-CN" sz="1800" kern="100" dirty="0" err="1">
                <a:solidFill>
                  <a:srgbClr val="C00000"/>
                </a:solidFill>
                <a:cs typeface="Times New Roman" panose="02020603050405020304" pitchFamily="18" charset="0"/>
              </a:rPr>
              <a:t>Makefile</a:t>
            </a:r>
            <a:r>
              <a:rPr lang="zh-CN" altLang="en-US" sz="1800" kern="100" dirty="0">
                <a:solidFill>
                  <a:srgbClr val="C00000"/>
                </a:solidFill>
                <a:cs typeface="Times New Roman" panose="02020603050405020304" pitchFamily="18" charset="0"/>
              </a:rPr>
              <a:t>将会被连在一起传递给</a:t>
            </a:r>
            <a:r>
              <a:rPr lang="en-US" altLang="zh-CN" sz="1800" kern="100" dirty="0">
                <a:solidFill>
                  <a:srgbClr val="C00000"/>
                </a:solidFill>
                <a:cs typeface="Times New Roman" panose="02020603050405020304" pitchFamily="18" charset="0"/>
              </a:rPr>
              <a:t>make</a:t>
            </a:r>
            <a:r>
              <a:rPr lang="zh-CN" altLang="en-US" sz="1800" kern="100" dirty="0">
                <a:solidFill>
                  <a:srgbClr val="C00000"/>
                </a:solidFill>
                <a:cs typeface="Times New Roman" panose="02020603050405020304" pitchFamily="18" charset="0"/>
              </a:rPr>
              <a:t>命令。</a:t>
            </a:r>
          </a:p>
          <a:p>
            <a:pPr marL="0" algn="just">
              <a:spcBef>
                <a:spcPts val="0"/>
              </a:spcBef>
            </a:pPr>
            <a:endParaRPr lang="zh-CN" altLang="en-US" dirty="0"/>
          </a:p>
        </p:txBody>
      </p:sp>
    </p:spTree>
    <p:custDataLst>
      <p:tags r:id="rId1"/>
    </p:custDataLst>
    <p:extLst>
      <p:ext uri="{BB962C8B-B14F-4D97-AF65-F5344CB8AC3E}">
        <p14:creationId xmlns:p14="http://schemas.microsoft.com/office/powerpoint/2010/main" val="700285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zh-CN" altLang="en-US" dirty="0"/>
              <a:t>控制</a:t>
            </a:r>
            <a:r>
              <a:rPr lang="en-US" altLang="zh-CN" dirty="0"/>
              <a:t>make</a:t>
            </a:r>
            <a:r>
              <a:rPr lang="zh-CN" altLang="en-US" dirty="0"/>
              <a:t>的函数</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0" indent="0" algn="just">
              <a:spcBef>
                <a:spcPts val="0"/>
              </a:spcBef>
              <a:buNone/>
            </a:pPr>
            <a:r>
              <a:rPr lang="zh-CN" altLang="en-US" kern="100" dirty="0">
                <a:cs typeface="Times New Roman" panose="02020603050405020304" pitchFamily="18" charset="0"/>
              </a:rPr>
              <a:t>（</a:t>
            </a:r>
            <a:r>
              <a:rPr lang="en-US" altLang="zh-CN" kern="100" dirty="0">
                <a:cs typeface="Times New Roman" panose="02020603050405020304" pitchFamily="18" charset="0"/>
              </a:rPr>
              <a:t>1</a:t>
            </a:r>
            <a:r>
              <a:rPr lang="zh-CN" altLang="en-US" kern="100" dirty="0">
                <a:cs typeface="Times New Roman" panose="02020603050405020304" pitchFamily="18" charset="0"/>
              </a:rPr>
              <a:t>）</a:t>
            </a:r>
            <a:r>
              <a:rPr lang="en-US" altLang="zh-CN" kern="100" dirty="0">
                <a:cs typeface="Times New Roman" panose="02020603050405020304" pitchFamily="18" charset="0"/>
              </a:rPr>
              <a:t>error</a:t>
            </a:r>
            <a:r>
              <a:rPr lang="zh-CN" altLang="en-US" kern="100" dirty="0">
                <a:cs typeface="Times New Roman" panose="02020603050405020304" pitchFamily="18" charset="0"/>
              </a:rPr>
              <a:t>函数</a:t>
            </a:r>
          </a:p>
          <a:p>
            <a:pPr marL="0" indent="0" algn="just">
              <a:spcBef>
                <a:spcPts val="0"/>
              </a:spcBef>
              <a:buNone/>
            </a:pPr>
            <a:r>
              <a:rPr lang="en-US" altLang="zh-CN" kern="100" dirty="0">
                <a:cs typeface="Times New Roman" panose="02020603050405020304" pitchFamily="18" charset="0"/>
              </a:rPr>
              <a:t>          $(error&lt;text...&gt;)</a:t>
            </a:r>
            <a:endParaRPr lang="zh-CN" altLang="en-US" kern="100" dirty="0">
              <a:cs typeface="Times New Roman" panose="02020603050405020304" pitchFamily="18" charset="0"/>
            </a:endParaRPr>
          </a:p>
          <a:p>
            <a:pPr marL="0" indent="0" algn="just">
              <a:spcBef>
                <a:spcPts val="0"/>
              </a:spcBef>
              <a:buNone/>
            </a:pPr>
            <a:r>
              <a:rPr lang="zh-CN" altLang="en-US" b="0" kern="100" dirty="0">
                <a:cs typeface="Times New Roman" panose="02020603050405020304" pitchFamily="18" charset="0"/>
              </a:rPr>
              <a:t>    上述语句将产生一个错误，并且终止</a:t>
            </a:r>
            <a:r>
              <a:rPr lang="en-US" altLang="zh-CN" b="0" kern="100" dirty="0">
                <a:cs typeface="Times New Roman" panose="02020603050405020304" pitchFamily="18" charset="0"/>
              </a:rPr>
              <a:t>make</a:t>
            </a:r>
            <a:r>
              <a:rPr lang="zh-CN" altLang="en-US" b="0" kern="100" dirty="0">
                <a:cs typeface="Times New Roman" panose="02020603050405020304" pitchFamily="18" charset="0"/>
              </a:rPr>
              <a:t>的执行，</a:t>
            </a:r>
            <a:r>
              <a:rPr lang="en-US" altLang="zh-CN" b="0" kern="100" dirty="0">
                <a:cs typeface="Times New Roman" panose="02020603050405020304" pitchFamily="18" charset="0"/>
              </a:rPr>
              <a:t>&lt;text...&gt;</a:t>
            </a:r>
            <a:r>
              <a:rPr lang="zh-CN" altLang="en-US" b="0" kern="100" dirty="0">
                <a:cs typeface="Times New Roman" panose="02020603050405020304" pitchFamily="18" charset="0"/>
              </a:rPr>
              <a:t>是错误提示信息</a:t>
            </a:r>
            <a:endParaRPr lang="en-US" altLang="zh-CN" b="0" kern="100" dirty="0">
              <a:cs typeface="Times New Roman" panose="02020603050405020304" pitchFamily="18" charset="0"/>
            </a:endParaRPr>
          </a:p>
          <a:p>
            <a:pPr marL="0" indent="0" algn="just">
              <a:spcBef>
                <a:spcPts val="0"/>
              </a:spcBef>
              <a:buNone/>
            </a:pPr>
            <a:endParaRPr lang="zh-CN" altLang="en-US" b="0" kern="100" dirty="0">
              <a:cs typeface="Times New Roman" panose="02020603050405020304" pitchFamily="18" charset="0"/>
            </a:endParaRPr>
          </a:p>
          <a:p>
            <a:pPr marL="0" indent="0" algn="just">
              <a:spcBef>
                <a:spcPts val="0"/>
              </a:spcBef>
              <a:buNone/>
            </a:pPr>
            <a:r>
              <a:rPr lang="zh-CN" altLang="en-US" kern="100" dirty="0">
                <a:cs typeface="Times New Roman" panose="02020603050405020304" pitchFamily="18" charset="0"/>
              </a:rPr>
              <a:t>（</a:t>
            </a:r>
            <a:r>
              <a:rPr lang="en-US" altLang="zh-CN" kern="100" dirty="0">
                <a:cs typeface="Times New Roman" panose="02020603050405020304" pitchFamily="18" charset="0"/>
              </a:rPr>
              <a:t>2</a:t>
            </a:r>
            <a:r>
              <a:rPr lang="zh-CN" altLang="en-US" kern="100" dirty="0">
                <a:cs typeface="Times New Roman" panose="02020603050405020304" pitchFamily="18" charset="0"/>
              </a:rPr>
              <a:t>）</a:t>
            </a:r>
            <a:r>
              <a:rPr lang="en-US" altLang="zh-CN" kern="100" dirty="0">
                <a:cs typeface="Times New Roman" panose="02020603050405020304" pitchFamily="18" charset="0"/>
              </a:rPr>
              <a:t>warning</a:t>
            </a:r>
            <a:r>
              <a:rPr lang="zh-CN" altLang="en-US" kern="100" dirty="0">
                <a:cs typeface="Times New Roman" panose="02020603050405020304" pitchFamily="18" charset="0"/>
              </a:rPr>
              <a:t>函数</a:t>
            </a:r>
          </a:p>
          <a:p>
            <a:pPr marL="0" indent="0" algn="just">
              <a:spcBef>
                <a:spcPts val="0"/>
              </a:spcBef>
              <a:buNone/>
            </a:pPr>
            <a:r>
              <a:rPr lang="en-US" altLang="zh-CN" kern="100" dirty="0">
                <a:cs typeface="Times New Roman" panose="02020603050405020304" pitchFamily="18" charset="0"/>
              </a:rPr>
              <a:t>         $(warning&lt;text...&gt;)</a:t>
            </a:r>
          </a:p>
          <a:p>
            <a:pPr marL="0" indent="0" algn="just">
              <a:spcBef>
                <a:spcPts val="0"/>
              </a:spcBef>
              <a:buNone/>
            </a:pPr>
            <a:r>
              <a:rPr lang="en-US" altLang="zh-CN" b="0" kern="100" dirty="0">
                <a:cs typeface="Times New Roman" panose="02020603050405020304" pitchFamily="18" charset="0"/>
              </a:rPr>
              <a:t>warning</a:t>
            </a:r>
            <a:r>
              <a:rPr lang="zh-CN" altLang="en-US" b="0" kern="100" dirty="0">
                <a:cs typeface="Times New Roman" panose="02020603050405020304" pitchFamily="18" charset="0"/>
              </a:rPr>
              <a:t>函数和</a:t>
            </a:r>
            <a:r>
              <a:rPr lang="en-US" altLang="zh-CN" b="0" kern="100" dirty="0">
                <a:cs typeface="Times New Roman" panose="02020603050405020304" pitchFamily="18" charset="0"/>
              </a:rPr>
              <a:t>error</a:t>
            </a:r>
            <a:r>
              <a:rPr lang="zh-CN" altLang="en-US" b="0" kern="100" dirty="0">
                <a:cs typeface="Times New Roman" panose="02020603050405020304" pitchFamily="18" charset="0"/>
              </a:rPr>
              <a:t>函数有类似之处，只是它并不会让</a:t>
            </a:r>
            <a:r>
              <a:rPr lang="en-US" altLang="zh-CN" b="0" kern="100" dirty="0">
                <a:cs typeface="Times New Roman" panose="02020603050405020304" pitchFamily="18" charset="0"/>
              </a:rPr>
              <a:t>make</a:t>
            </a:r>
            <a:r>
              <a:rPr lang="zh-CN" altLang="en-US" b="0" kern="100" dirty="0">
                <a:cs typeface="Times New Roman" panose="02020603050405020304" pitchFamily="18" charset="0"/>
              </a:rPr>
              <a:t>退出执行，而只是输出一段警告信息。</a:t>
            </a:r>
          </a:p>
          <a:p>
            <a:pPr marL="0" algn="just">
              <a:spcBef>
                <a:spcPts val="0"/>
              </a:spcBef>
            </a:pPr>
            <a:endParaRPr lang="zh-CN" altLang="en-US" dirty="0"/>
          </a:p>
        </p:txBody>
      </p:sp>
    </p:spTree>
    <p:custDataLst>
      <p:tags r:id="rId1"/>
    </p:custDataLst>
    <p:extLst>
      <p:ext uri="{BB962C8B-B14F-4D97-AF65-F5344CB8AC3E}">
        <p14:creationId xmlns:p14="http://schemas.microsoft.com/office/powerpoint/2010/main" val="3871228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en-US" altLang="zh-CN" dirty="0"/>
              <a:t>Make</a:t>
            </a:r>
            <a:r>
              <a:rPr lang="zh-CN" altLang="en-US" dirty="0"/>
              <a:t>的命令行参数及退出码</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0" algn="just">
              <a:spcBef>
                <a:spcPts val="0"/>
              </a:spcBef>
            </a:pPr>
            <a:r>
              <a:rPr lang="en-US" altLang="zh-CN" kern="100" dirty="0">
                <a:cs typeface="Times New Roman" panose="02020603050405020304" pitchFamily="18" charset="0"/>
              </a:rPr>
              <a:t>make</a:t>
            </a:r>
            <a:r>
              <a:rPr lang="zh-CN" altLang="en-US" kern="100" dirty="0">
                <a:cs typeface="Times New Roman" panose="02020603050405020304" pitchFamily="18" charset="0"/>
              </a:rPr>
              <a:t>命令执行时可能出现“</a:t>
            </a:r>
            <a:r>
              <a:rPr lang="en-US" altLang="zh-CN" kern="100" dirty="0">
                <a:cs typeface="Times New Roman" panose="02020603050405020304" pitchFamily="18" charset="0"/>
              </a:rPr>
              <a:t>0”</a:t>
            </a:r>
            <a:r>
              <a:rPr lang="zh-CN" altLang="en-US" kern="100" dirty="0">
                <a:cs typeface="Times New Roman" panose="02020603050405020304" pitchFamily="18" charset="0"/>
              </a:rPr>
              <a:t>，“</a:t>
            </a:r>
            <a:r>
              <a:rPr lang="en-US" altLang="zh-CN" kern="100" dirty="0">
                <a:cs typeface="Times New Roman" panose="02020603050405020304" pitchFamily="18" charset="0"/>
              </a:rPr>
              <a:t>1”</a:t>
            </a:r>
            <a:r>
              <a:rPr lang="zh-CN" altLang="en-US" kern="100" dirty="0">
                <a:cs typeface="Times New Roman" panose="02020603050405020304" pitchFamily="18" charset="0"/>
              </a:rPr>
              <a:t>和“</a:t>
            </a:r>
            <a:r>
              <a:rPr lang="en-US" altLang="zh-CN" kern="100" dirty="0">
                <a:cs typeface="Times New Roman" panose="02020603050405020304" pitchFamily="18" charset="0"/>
              </a:rPr>
              <a:t>2”</a:t>
            </a:r>
            <a:r>
              <a:rPr lang="zh-CN" altLang="en-US" kern="100" dirty="0">
                <a:cs typeface="Times New Roman" panose="02020603050405020304" pitchFamily="18" charset="0"/>
              </a:rPr>
              <a:t>这三种不同情况的退出码。</a:t>
            </a:r>
            <a:endParaRPr lang="en-US" altLang="zh-CN" kern="100" dirty="0">
              <a:cs typeface="Times New Roman" panose="02020603050405020304" pitchFamily="18" charset="0"/>
            </a:endParaRPr>
          </a:p>
          <a:p>
            <a:pPr marL="551259" lvl="2" indent="-342900" algn="just">
              <a:lnSpc>
                <a:spcPct val="150000"/>
              </a:lnSpc>
              <a:spcBef>
                <a:spcPts val="0"/>
              </a:spcBef>
              <a:buFont typeface="Wingdings" panose="05000000000000000000" pitchFamily="2" charset="2"/>
              <a:buChar char="l"/>
            </a:pPr>
            <a:r>
              <a:rPr lang="en-US" altLang="zh-CN" sz="2000" kern="100" dirty="0">
                <a:cs typeface="Times New Roman" panose="02020603050405020304" pitchFamily="18" charset="0"/>
              </a:rPr>
              <a:t>0 </a:t>
            </a:r>
            <a:r>
              <a:rPr lang="zh-CN" altLang="en-US" sz="2000" kern="100" dirty="0">
                <a:cs typeface="Times New Roman" panose="02020603050405020304" pitchFamily="18" charset="0"/>
              </a:rPr>
              <a:t>表示构建成功；</a:t>
            </a:r>
            <a:endParaRPr lang="en-US" altLang="zh-CN" sz="2000" kern="100" dirty="0">
              <a:cs typeface="Times New Roman" panose="02020603050405020304" pitchFamily="18" charset="0"/>
            </a:endParaRPr>
          </a:p>
          <a:p>
            <a:pPr marL="551259" lvl="2" indent="-342900" algn="just">
              <a:lnSpc>
                <a:spcPct val="150000"/>
              </a:lnSpc>
              <a:spcBef>
                <a:spcPts val="0"/>
              </a:spcBef>
              <a:buFont typeface="Wingdings" panose="05000000000000000000" pitchFamily="2" charset="2"/>
              <a:buChar char="l"/>
            </a:pPr>
            <a:r>
              <a:rPr lang="zh-CN" altLang="en-US" sz="2000" kern="100" dirty="0">
                <a:cs typeface="Times New Roman" panose="02020603050405020304" pitchFamily="18" charset="0"/>
              </a:rPr>
              <a:t>如果</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运行时出现任何错误，则返回</a:t>
            </a:r>
            <a:r>
              <a:rPr lang="en-US" altLang="zh-CN" sz="2000" kern="100" dirty="0">
                <a:cs typeface="Times New Roman" panose="02020603050405020304" pitchFamily="18" charset="0"/>
              </a:rPr>
              <a:t>1</a:t>
            </a:r>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a:p>
            <a:pPr marL="551259" lvl="2" indent="-342900" algn="just">
              <a:lnSpc>
                <a:spcPct val="150000"/>
              </a:lnSpc>
              <a:spcBef>
                <a:spcPts val="0"/>
              </a:spcBef>
              <a:buFont typeface="Wingdings" panose="05000000000000000000" pitchFamily="2" charset="2"/>
              <a:buChar char="l"/>
            </a:pPr>
            <a:r>
              <a:rPr lang="zh-CN" altLang="en-US" sz="2000" kern="100" dirty="0">
                <a:cs typeface="Times New Roman" panose="02020603050405020304" pitchFamily="18" charset="0"/>
              </a:rPr>
              <a:t>如果在命令参数中使用了“</a:t>
            </a:r>
            <a:r>
              <a:rPr lang="en-US" altLang="zh-CN" sz="2000" kern="100" dirty="0">
                <a:cs typeface="Times New Roman" panose="02020603050405020304" pitchFamily="18" charset="0"/>
              </a:rPr>
              <a:t>-q”</a:t>
            </a:r>
            <a:r>
              <a:rPr lang="zh-CN" altLang="en-US" sz="2000" kern="100" dirty="0">
                <a:cs typeface="Times New Roman" panose="02020603050405020304" pitchFamily="18" charset="0"/>
              </a:rPr>
              <a:t>，并且</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使得一些目标不需要更新，那么返回</a:t>
            </a:r>
            <a:r>
              <a:rPr lang="en-US" altLang="zh-CN" sz="2000" kern="100" dirty="0">
                <a:cs typeface="Times New Roman" panose="02020603050405020304" pitchFamily="18" charset="0"/>
              </a:rPr>
              <a:t>2</a:t>
            </a:r>
            <a:r>
              <a:rPr lang="zh-CN" altLang="en-US" sz="2000" kern="100" dirty="0">
                <a:cs typeface="Times New Roman" panose="02020603050405020304" pitchFamily="18" charset="0"/>
              </a:rPr>
              <a:t>。</a:t>
            </a:r>
            <a:endParaRPr lang="zh-CN" altLang="en-US" sz="1400" kern="100" dirty="0">
              <a:cs typeface="Times New Roman" panose="02020603050405020304" pitchFamily="18" charset="0"/>
            </a:endParaRPr>
          </a:p>
          <a:p>
            <a:pPr marL="0" indent="200025" algn="just">
              <a:spcBef>
                <a:spcPts val="0"/>
              </a:spcBef>
            </a:pPr>
            <a:endParaRPr lang="en-US" altLang="zh-CN" kern="100" dirty="0">
              <a:cs typeface="Times New Roman" panose="02020603050405020304" pitchFamily="18" charset="0"/>
            </a:endParaRPr>
          </a:p>
          <a:p>
            <a:pPr marL="0" algn="just">
              <a:spcBef>
                <a:spcPts val="0"/>
              </a:spcBef>
            </a:pPr>
            <a:endParaRPr lang="zh-CN" altLang="en-US" dirty="0"/>
          </a:p>
        </p:txBody>
      </p:sp>
    </p:spTree>
    <p:custDataLst>
      <p:tags r:id="rId1"/>
    </p:custDataLst>
    <p:extLst>
      <p:ext uri="{BB962C8B-B14F-4D97-AF65-F5344CB8AC3E}">
        <p14:creationId xmlns:p14="http://schemas.microsoft.com/office/powerpoint/2010/main" val="1932665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en-US" altLang="zh-CN" dirty="0"/>
              <a:t>Make</a:t>
            </a:r>
            <a:r>
              <a:rPr lang="zh-CN" altLang="en-US" dirty="0"/>
              <a:t>的命令行参数及退出码</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a:xfrm>
            <a:off x="2121874" y="1159167"/>
            <a:ext cx="8546127" cy="5157643"/>
          </a:xfrm>
        </p:spPr>
        <p:txBody>
          <a:bodyPr/>
          <a:lstStyle/>
          <a:p>
            <a:pPr marL="0" indent="200025" algn="just">
              <a:spcBef>
                <a:spcPts val="0"/>
              </a:spcBef>
            </a:pPr>
            <a:r>
              <a:rPr lang="en-US" altLang="zh-CN" kern="100" dirty="0">
                <a:cs typeface="Times New Roman" panose="02020603050405020304" pitchFamily="18" charset="0"/>
              </a:rPr>
              <a:t>make</a:t>
            </a:r>
            <a:r>
              <a:rPr lang="zh-CN" altLang="en-US" kern="100" dirty="0">
                <a:cs typeface="Times New Roman" panose="02020603050405020304" pitchFamily="18" charset="0"/>
              </a:rPr>
              <a:t>命令支持很多的参数，其主要参数定义如下。</a:t>
            </a:r>
          </a:p>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1</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-b”</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-m”</a:t>
            </a:r>
            <a:endParaRPr lang="zh-CN" altLang="en-US" sz="2000" kern="100" dirty="0">
              <a:cs typeface="Times New Roman" panose="02020603050405020304" pitchFamily="18" charset="0"/>
            </a:endParaRPr>
          </a:p>
          <a:p>
            <a:pPr marL="171450" lvl="1" indent="0" algn="just">
              <a:spcBef>
                <a:spcPts val="0"/>
              </a:spcBef>
              <a:buNone/>
            </a:pPr>
            <a:r>
              <a:rPr lang="zh-CN" altLang="en-US" sz="2000" kern="100" dirty="0">
                <a:cs typeface="Times New Roman" panose="02020603050405020304" pitchFamily="18" charset="0"/>
              </a:rPr>
              <a:t>这两个参数的作用是忽略和其它版本</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的兼容性。</a:t>
            </a:r>
          </a:p>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2</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-B”</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--always-make”</a:t>
            </a:r>
          </a:p>
          <a:p>
            <a:pPr marL="171450" lvl="1" indent="0" algn="just">
              <a:spcBef>
                <a:spcPts val="0"/>
              </a:spcBef>
              <a:buNone/>
            </a:pPr>
            <a:r>
              <a:rPr lang="zh-CN" altLang="en-US" sz="2000" kern="100" dirty="0">
                <a:cs typeface="Times New Roman" panose="02020603050405020304" pitchFamily="18" charset="0"/>
              </a:rPr>
              <a:t>认为所有的目标都需要更新（重新编译）。</a:t>
            </a:r>
          </a:p>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3</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-C &lt;</a:t>
            </a:r>
            <a:r>
              <a:rPr lang="en-US" altLang="zh-CN" sz="2000" kern="100" dirty="0" err="1">
                <a:cs typeface="Times New Roman" panose="02020603050405020304" pitchFamily="18" charset="0"/>
              </a:rPr>
              <a:t>dir</a:t>
            </a:r>
            <a:r>
              <a:rPr lang="en-US" altLang="zh-CN" sz="2000" kern="100" dirty="0">
                <a:cs typeface="Times New Roman" panose="02020603050405020304" pitchFamily="18" charset="0"/>
              </a:rPr>
              <a:t>&gt;”</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--directory=&lt;</a:t>
            </a:r>
            <a:r>
              <a:rPr lang="en-US" altLang="zh-CN" sz="2000" kern="100" dirty="0" err="1">
                <a:cs typeface="Times New Roman" panose="02020603050405020304" pitchFamily="18" charset="0"/>
              </a:rPr>
              <a:t>dir</a:t>
            </a:r>
            <a:r>
              <a:rPr lang="en-US" altLang="zh-CN" sz="2000" kern="100" dirty="0">
                <a:cs typeface="Times New Roman" panose="02020603050405020304" pitchFamily="18" charset="0"/>
              </a:rPr>
              <a:t>&gt;”</a:t>
            </a:r>
          </a:p>
          <a:p>
            <a:pPr marL="171450" lvl="1" indent="0" algn="just">
              <a:spcBef>
                <a:spcPts val="0"/>
              </a:spcBef>
              <a:buNone/>
            </a:pPr>
            <a:r>
              <a:rPr lang="zh-CN" altLang="en-US" sz="2000" kern="100" dirty="0">
                <a:cs typeface="Times New Roman" panose="02020603050405020304" pitchFamily="18" charset="0"/>
              </a:rPr>
              <a:t>指定读取</a:t>
            </a:r>
            <a:r>
              <a:rPr lang="en-US" altLang="zh-CN" sz="2000" kern="100" dirty="0" err="1">
                <a:cs typeface="Times New Roman" panose="02020603050405020304" pitchFamily="18" charset="0"/>
              </a:rPr>
              <a:t>Makefile</a:t>
            </a:r>
            <a:r>
              <a:rPr lang="zh-CN" altLang="en-US" sz="2000" kern="100" dirty="0">
                <a:cs typeface="Times New Roman" panose="02020603050405020304" pitchFamily="18" charset="0"/>
              </a:rPr>
              <a:t>文件的路径。</a:t>
            </a:r>
            <a:endParaRPr lang="en-US" altLang="zh-CN" sz="2000" kern="100" dirty="0">
              <a:cs typeface="Times New Roman" panose="02020603050405020304" pitchFamily="18" charset="0"/>
            </a:endParaRPr>
          </a:p>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4</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--debug[=&lt;options&gt;]”</a:t>
            </a:r>
            <a:endParaRPr lang="zh-CN" altLang="en-US" sz="2000" kern="100" dirty="0">
              <a:cs typeface="Times New Roman" panose="02020603050405020304" pitchFamily="18" charset="0"/>
            </a:endParaRPr>
          </a:p>
          <a:p>
            <a:pPr marL="171450" lvl="1" indent="0" algn="just">
              <a:spcBef>
                <a:spcPts val="0"/>
              </a:spcBef>
              <a:buNone/>
            </a:pPr>
            <a:r>
              <a:rPr lang="zh-CN" altLang="en-US" sz="1800" kern="100" dirty="0">
                <a:cs typeface="Times New Roman" panose="02020603050405020304" pitchFamily="18" charset="0"/>
              </a:rPr>
              <a:t>输出</a:t>
            </a:r>
            <a:r>
              <a:rPr lang="en-US" altLang="zh-CN" sz="1800" kern="100" dirty="0">
                <a:cs typeface="Times New Roman" panose="02020603050405020304" pitchFamily="18" charset="0"/>
              </a:rPr>
              <a:t>make</a:t>
            </a:r>
            <a:r>
              <a:rPr lang="zh-CN" altLang="en-US" sz="1800" kern="100" dirty="0">
                <a:cs typeface="Times New Roman" panose="02020603050405020304" pitchFamily="18" charset="0"/>
              </a:rPr>
              <a:t>的调试信息，如果没有参数，那就是输出最简单的调试信息。</a:t>
            </a:r>
            <a:endParaRPr lang="zh-CN" altLang="en-US" sz="1800" b="0" kern="100" dirty="0">
              <a:cs typeface="Times New Roman" panose="02020603050405020304" pitchFamily="18" charset="0"/>
            </a:endParaRPr>
          </a:p>
        </p:txBody>
      </p:sp>
      <p:sp>
        <p:nvSpPr>
          <p:cNvPr id="5" name="文本框 4">
            <a:extLst>
              <a:ext uri="{FF2B5EF4-FFF2-40B4-BE49-F238E27FC236}">
                <a16:creationId xmlns:a16="http://schemas.microsoft.com/office/drawing/2014/main" id="{D58EBB86-6971-493E-8013-6C0B05508BA7}"/>
              </a:ext>
            </a:extLst>
          </p:cNvPr>
          <p:cNvSpPr txBox="1"/>
          <p:nvPr/>
        </p:nvSpPr>
        <p:spPr>
          <a:xfrm>
            <a:off x="2186425" y="5022024"/>
            <a:ext cx="7948882" cy="923330"/>
          </a:xfrm>
          <a:prstGeom prst="rect">
            <a:avLst/>
          </a:prstGeom>
          <a:solidFill>
            <a:srgbClr val="FFFF00"/>
          </a:solidFill>
        </p:spPr>
        <p:txBody>
          <a:bodyPr wrap="square">
            <a:spAutoFit/>
          </a:bodyPr>
          <a:lstStyle/>
          <a:p>
            <a:r>
              <a:rPr lang="en-US" altLang="zh-CN" kern="100" dirty="0">
                <a:cs typeface="Times New Roman" panose="02020603050405020304" pitchFamily="18" charset="0"/>
              </a:rPr>
              <a:t>&lt;options&gt;</a:t>
            </a:r>
            <a:r>
              <a:rPr lang="zh-CN" altLang="en-US" kern="100" dirty="0">
                <a:cs typeface="Times New Roman" panose="02020603050405020304" pitchFamily="18" charset="0"/>
              </a:rPr>
              <a:t>的可能取值包括：</a:t>
            </a:r>
            <a:r>
              <a:rPr lang="en-US" altLang="zh-CN" kern="100" dirty="0">
                <a:cs typeface="Times New Roman" panose="02020603050405020304" pitchFamily="18" charset="0"/>
              </a:rPr>
              <a:t>a</a:t>
            </a:r>
            <a:r>
              <a:rPr lang="zh-CN" altLang="en-US" kern="100" dirty="0">
                <a:cs typeface="Times New Roman" panose="02020603050405020304" pitchFamily="18" charset="0"/>
              </a:rPr>
              <a:t>，输出所有的调试信息；</a:t>
            </a:r>
            <a:r>
              <a:rPr lang="en-US" altLang="zh-CN" kern="100" dirty="0">
                <a:cs typeface="Times New Roman" panose="02020603050405020304" pitchFamily="18" charset="0"/>
              </a:rPr>
              <a:t>b</a:t>
            </a:r>
            <a:r>
              <a:rPr lang="zh-CN" altLang="en-US" kern="100" dirty="0">
                <a:cs typeface="Times New Roman" panose="02020603050405020304" pitchFamily="18" charset="0"/>
              </a:rPr>
              <a:t>，只输出简单的调试信息，即输出不需要重新编译的目标；</a:t>
            </a:r>
            <a:r>
              <a:rPr lang="en-US" altLang="zh-CN" kern="100" dirty="0">
                <a:cs typeface="Times New Roman" panose="02020603050405020304" pitchFamily="18" charset="0"/>
              </a:rPr>
              <a:t>v</a:t>
            </a:r>
            <a:r>
              <a:rPr lang="zh-CN" altLang="en-US" kern="100" dirty="0">
                <a:cs typeface="Times New Roman" panose="02020603050405020304" pitchFamily="18" charset="0"/>
              </a:rPr>
              <a:t>，在</a:t>
            </a:r>
            <a:r>
              <a:rPr lang="en-US" altLang="zh-CN" kern="100" dirty="0">
                <a:cs typeface="Times New Roman" panose="02020603050405020304" pitchFamily="18" charset="0"/>
              </a:rPr>
              <a:t>b</a:t>
            </a:r>
            <a:r>
              <a:rPr lang="zh-CN" altLang="en-US" kern="100" dirty="0">
                <a:cs typeface="Times New Roman" panose="02020603050405020304" pitchFamily="18" charset="0"/>
              </a:rPr>
              <a:t>选项的级别之上，输出的信息还包括哪个</a:t>
            </a:r>
            <a:r>
              <a:rPr lang="en-US" altLang="zh-CN" kern="100" dirty="0" err="1">
                <a:cs typeface="Times New Roman" panose="02020603050405020304" pitchFamily="18" charset="0"/>
              </a:rPr>
              <a:t>Makefile</a:t>
            </a:r>
            <a:r>
              <a:rPr lang="zh-CN" altLang="en-US" kern="100" dirty="0">
                <a:cs typeface="Times New Roman" panose="02020603050405020304" pitchFamily="18" charset="0"/>
              </a:rPr>
              <a:t>被解析，不需要被重编译的依赖文件（或是依赖目标）等；</a:t>
            </a:r>
            <a:endParaRPr lang="zh-CN" altLang="en-US" dirty="0"/>
          </a:p>
        </p:txBody>
      </p:sp>
    </p:spTree>
    <p:custDataLst>
      <p:tags r:id="rId1"/>
    </p:custDataLst>
    <p:extLst>
      <p:ext uri="{BB962C8B-B14F-4D97-AF65-F5344CB8AC3E}">
        <p14:creationId xmlns:p14="http://schemas.microsoft.com/office/powerpoint/2010/main" val="3832986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defRPr/>
            </a:pPr>
            <a:r>
              <a:rPr lang="en-US" altLang="zh-CN" dirty="0"/>
              <a:t>Make</a:t>
            </a:r>
            <a:r>
              <a:rPr lang="zh-CN" altLang="en-US" dirty="0"/>
              <a:t>的命令行参数及退出码</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p:txBody>
          <a:bodyPr/>
          <a:lstStyle/>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5</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-e”</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--environment-overrides”</a:t>
            </a:r>
          </a:p>
          <a:p>
            <a:pPr marL="171450" lvl="1" indent="0" algn="just">
              <a:spcBef>
                <a:spcPts val="0"/>
              </a:spcBef>
              <a:buNone/>
            </a:pPr>
            <a:r>
              <a:rPr lang="zh-CN" altLang="en-US" sz="2000" kern="100" dirty="0">
                <a:cs typeface="Times New Roman" panose="02020603050405020304" pitchFamily="18" charset="0"/>
              </a:rPr>
              <a:t>指明环境变量的值覆盖</a:t>
            </a:r>
            <a:r>
              <a:rPr lang="en-US" altLang="zh-CN" sz="2000" kern="100" dirty="0" err="1">
                <a:cs typeface="Times New Roman" panose="02020603050405020304" pitchFamily="18" charset="0"/>
              </a:rPr>
              <a:t>Makefile</a:t>
            </a:r>
            <a:r>
              <a:rPr lang="zh-CN" altLang="en-US" sz="2000" kern="100" dirty="0">
                <a:cs typeface="Times New Roman" panose="02020603050405020304" pitchFamily="18" charset="0"/>
              </a:rPr>
              <a:t>中定义的变量的值。</a:t>
            </a:r>
          </a:p>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6</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-f=&lt;file&gt;”</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--file=&lt;file&gt;”</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a:t>
            </a:r>
            <a:r>
              <a:rPr lang="en-US" altLang="zh-CN" sz="2000" kern="100" dirty="0" err="1">
                <a:cs typeface="Times New Roman" panose="02020603050405020304" pitchFamily="18" charset="0"/>
              </a:rPr>
              <a:t>Makefile</a:t>
            </a:r>
            <a:r>
              <a:rPr lang="en-US" altLang="zh-CN" sz="2000" kern="100" dirty="0">
                <a:cs typeface="Times New Roman" panose="02020603050405020304" pitchFamily="18" charset="0"/>
              </a:rPr>
              <a:t>=&lt;file&gt;”</a:t>
            </a:r>
          </a:p>
          <a:p>
            <a:pPr marL="171450" lvl="1" indent="0" algn="just">
              <a:spcBef>
                <a:spcPts val="0"/>
              </a:spcBef>
              <a:buNone/>
            </a:pPr>
            <a:r>
              <a:rPr lang="zh-CN" altLang="en-US" sz="2000" kern="100" dirty="0">
                <a:cs typeface="Times New Roman" panose="02020603050405020304" pitchFamily="18" charset="0"/>
              </a:rPr>
              <a:t>指定需要执行的</a:t>
            </a:r>
            <a:r>
              <a:rPr lang="en-US" altLang="zh-CN" sz="2000" kern="100" dirty="0" err="1">
                <a:cs typeface="Times New Roman" panose="02020603050405020304" pitchFamily="18" charset="0"/>
              </a:rPr>
              <a:t>Makefile</a:t>
            </a:r>
            <a:r>
              <a:rPr lang="zh-CN" altLang="en-US" sz="2000" kern="100" dirty="0">
                <a:cs typeface="Times New Roman" panose="02020603050405020304" pitchFamily="18" charset="0"/>
              </a:rPr>
              <a:t>文件。</a:t>
            </a:r>
          </a:p>
          <a:p>
            <a:pPr marL="171450" lvl="1" indent="0" algn="just">
              <a:spcBef>
                <a:spcPts val="0"/>
              </a:spcBef>
              <a:buNone/>
            </a:pP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7</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-h”</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—help”</a:t>
            </a:r>
          </a:p>
          <a:p>
            <a:pPr marL="171450" lvl="1" indent="0" algn="just">
              <a:spcBef>
                <a:spcPts val="0"/>
              </a:spcBef>
              <a:buNone/>
            </a:pPr>
            <a:r>
              <a:rPr lang="zh-CN" altLang="en-US" sz="2000" kern="100" dirty="0">
                <a:cs typeface="Times New Roman" panose="02020603050405020304" pitchFamily="18" charset="0"/>
              </a:rPr>
              <a:t>显示帮助信息。</a:t>
            </a:r>
            <a:endParaRPr lang="en-US" altLang="zh-CN" sz="2000" kern="100" dirty="0">
              <a:cs typeface="Times New Roman" panose="02020603050405020304" pitchFamily="18" charset="0"/>
            </a:endParaRPr>
          </a:p>
          <a:p>
            <a:pPr marL="171450" lvl="1" indent="0" algn="just">
              <a:spcBef>
                <a:spcPts val="0"/>
              </a:spcBef>
              <a:buNone/>
            </a:pPr>
            <a:endParaRPr lang="zh-CN" altLang="en-US" sz="2000" kern="100" dirty="0">
              <a:cs typeface="Times New Roman" panose="02020603050405020304" pitchFamily="18" charset="0"/>
            </a:endParaRPr>
          </a:p>
          <a:p>
            <a:pPr marL="171450" lvl="1" indent="0" algn="just">
              <a:spcBef>
                <a:spcPts val="0"/>
              </a:spcBef>
              <a:buNone/>
            </a:pPr>
            <a:r>
              <a:rPr lang="zh-CN" altLang="en-US" sz="2000" kern="100" dirty="0">
                <a:cs typeface="Times New Roman" panose="02020603050405020304" pitchFamily="18" charset="0"/>
              </a:rPr>
              <a:t>除此之外，</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还有很多的命令行参数，请同学们查阅课本或帮助文档来进一步了解。</a:t>
            </a:r>
          </a:p>
          <a:p>
            <a:pPr marL="0" algn="just">
              <a:spcBef>
                <a:spcPts val="0"/>
              </a:spcBef>
            </a:pPr>
            <a:endParaRPr lang="zh-CN" altLang="en-US" dirty="0"/>
          </a:p>
        </p:txBody>
      </p:sp>
    </p:spTree>
    <p:custDataLst>
      <p:tags r:id="rId1"/>
    </p:custDataLst>
    <p:extLst>
      <p:ext uri="{BB962C8B-B14F-4D97-AF65-F5344CB8AC3E}">
        <p14:creationId xmlns:p14="http://schemas.microsoft.com/office/powerpoint/2010/main" val="4004337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sym typeface="+mn-lt"/>
              </a:rPr>
              <a:t>账号管理</a:t>
            </a:r>
            <a:endParaRPr lang="zh-CN" altLang="en-US" dirty="0"/>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a:xfrm>
            <a:off x="949571" y="1179875"/>
            <a:ext cx="10770648" cy="5289337"/>
          </a:xfrm>
        </p:spPr>
        <p:txBody>
          <a:bodyPr/>
          <a:lstStyle/>
          <a:p>
            <a:pPr marL="0" indent="0">
              <a:lnSpc>
                <a:spcPct val="120000"/>
              </a:lnSpc>
              <a:spcBef>
                <a:spcPts val="0"/>
              </a:spcBef>
              <a:buNone/>
            </a:pPr>
            <a:r>
              <a:rPr lang="zh-CN" altLang="en-US" sz="2400" dirty="0"/>
              <a:t>（</a:t>
            </a:r>
            <a:r>
              <a:rPr lang="en-US" altLang="zh-CN" sz="2400" dirty="0"/>
              <a:t>1</a:t>
            </a:r>
            <a:r>
              <a:rPr lang="zh-CN" altLang="en-US" sz="2400" dirty="0"/>
              <a:t>）</a:t>
            </a:r>
            <a:r>
              <a:rPr lang="en-US" altLang="zh-CN" sz="2400" dirty="0"/>
              <a:t>Linux</a:t>
            </a:r>
            <a:r>
              <a:rPr lang="zh-CN" altLang="en-US" sz="2400" dirty="0"/>
              <a:t>用户对账号的管理分为：增、删、改三个方面：</a:t>
            </a:r>
            <a:endParaRPr lang="en-US" altLang="zh-CN" sz="2400" dirty="0"/>
          </a:p>
          <a:p>
            <a:pPr marL="0" indent="0">
              <a:lnSpc>
                <a:spcPct val="120000"/>
              </a:lnSpc>
              <a:spcBef>
                <a:spcPts val="0"/>
              </a:spcBef>
              <a:buNone/>
            </a:pPr>
            <a:r>
              <a:rPr lang="en-US" altLang="zh-CN" sz="2400" dirty="0"/>
              <a:t>①</a:t>
            </a:r>
            <a:r>
              <a:rPr lang="zh-CN" altLang="en-US" sz="2400" dirty="0"/>
              <a:t>增加新用户语法如下：</a:t>
            </a:r>
            <a:endParaRPr lang="en-US" altLang="zh-CN" sz="2400" dirty="0"/>
          </a:p>
          <a:p>
            <a:pPr marL="0" indent="0">
              <a:lnSpc>
                <a:spcPct val="120000"/>
              </a:lnSpc>
              <a:spcBef>
                <a:spcPts val="0"/>
              </a:spcBef>
              <a:buNone/>
            </a:pPr>
            <a:r>
              <a:rPr lang="en-US" altLang="zh-CN" sz="2400" b="0" dirty="0" err="1"/>
              <a:t>useradd</a:t>
            </a:r>
            <a:r>
              <a:rPr lang="zh-CN" altLang="en-US" sz="2400" b="0" dirty="0"/>
              <a:t>   选项  用户名</a:t>
            </a:r>
          </a:p>
          <a:p>
            <a:pPr marL="933427" indent="-306380">
              <a:lnSpc>
                <a:spcPct val="120000"/>
              </a:lnSpc>
              <a:spcBef>
                <a:spcPts val="0"/>
              </a:spcBef>
            </a:pPr>
            <a:r>
              <a:rPr lang="en-US" altLang="zh-CN" sz="2400" dirty="0">
                <a:solidFill>
                  <a:srgbClr val="0070C0"/>
                </a:solidFill>
              </a:rPr>
              <a:t>-c</a:t>
            </a:r>
            <a:r>
              <a:rPr lang="zh-CN" altLang="en-US" sz="2400" dirty="0">
                <a:solidFill>
                  <a:srgbClr val="0070C0"/>
                </a:solidFill>
              </a:rPr>
              <a:t> </a:t>
            </a:r>
            <a:r>
              <a:rPr lang="en-US" altLang="zh-CN" sz="2400" dirty="0">
                <a:solidFill>
                  <a:srgbClr val="0070C0"/>
                </a:solidFill>
              </a:rPr>
              <a:t>comment</a:t>
            </a:r>
            <a:r>
              <a:rPr lang="zh-CN" altLang="en-US" sz="2400" dirty="0"/>
              <a:t>，指定一段注释性描述。</a:t>
            </a:r>
          </a:p>
          <a:p>
            <a:pPr marL="933427" indent="-306380">
              <a:lnSpc>
                <a:spcPct val="120000"/>
              </a:lnSpc>
              <a:spcBef>
                <a:spcPts val="0"/>
              </a:spcBef>
            </a:pPr>
            <a:r>
              <a:rPr lang="en-US" altLang="zh-CN" sz="2400" dirty="0">
                <a:solidFill>
                  <a:srgbClr val="0070C0"/>
                </a:solidFill>
              </a:rPr>
              <a:t>-d</a:t>
            </a:r>
            <a:r>
              <a:rPr lang="zh-CN" altLang="en-US" sz="2400" dirty="0">
                <a:solidFill>
                  <a:srgbClr val="0070C0"/>
                </a:solidFill>
              </a:rPr>
              <a:t> 目录</a:t>
            </a:r>
            <a:r>
              <a:rPr lang="zh-CN" altLang="en-US" sz="2400" dirty="0"/>
              <a:t>，指定用户主目录，如果此目录不存在，则同时使用</a:t>
            </a:r>
            <a:r>
              <a:rPr lang="en-US" altLang="zh-CN" sz="2400" dirty="0"/>
              <a:t>-m</a:t>
            </a:r>
            <a:r>
              <a:rPr lang="zh-CN" altLang="en-US" sz="2400" dirty="0"/>
              <a:t>选项，可以创建主目录。</a:t>
            </a:r>
          </a:p>
          <a:p>
            <a:pPr marL="933427" indent="-306380">
              <a:lnSpc>
                <a:spcPct val="120000"/>
              </a:lnSpc>
              <a:spcBef>
                <a:spcPts val="0"/>
              </a:spcBef>
            </a:pPr>
            <a:r>
              <a:rPr lang="en-US" altLang="zh-CN" sz="2400" dirty="0">
                <a:solidFill>
                  <a:srgbClr val="0070C0"/>
                </a:solidFill>
              </a:rPr>
              <a:t>-g</a:t>
            </a:r>
            <a:r>
              <a:rPr lang="zh-CN" altLang="en-US" sz="2400" dirty="0">
                <a:solidFill>
                  <a:srgbClr val="0070C0"/>
                </a:solidFill>
              </a:rPr>
              <a:t> 用户组</a:t>
            </a:r>
            <a:r>
              <a:rPr lang="zh-CN" altLang="en-US" sz="2400" dirty="0"/>
              <a:t>，用来指定这个用户默认的用户组。</a:t>
            </a:r>
            <a:endParaRPr lang="en-US" altLang="zh-CN" sz="2400" dirty="0"/>
          </a:p>
          <a:p>
            <a:pPr marL="933427" indent="-306380">
              <a:lnSpc>
                <a:spcPct val="120000"/>
              </a:lnSpc>
              <a:spcBef>
                <a:spcPts val="0"/>
              </a:spcBef>
            </a:pPr>
            <a:r>
              <a:rPr lang="en-US" altLang="zh-CN" sz="2400" dirty="0">
                <a:solidFill>
                  <a:srgbClr val="0070C0"/>
                </a:solidFill>
              </a:rPr>
              <a:t>-G</a:t>
            </a:r>
            <a:r>
              <a:rPr lang="zh-CN" altLang="en-US" sz="2400" dirty="0">
                <a:solidFill>
                  <a:srgbClr val="0070C0"/>
                </a:solidFill>
              </a:rPr>
              <a:t> 用户组，</a:t>
            </a:r>
            <a:r>
              <a:rPr lang="zh-CN" altLang="en-US" sz="2400" dirty="0"/>
              <a:t>一般配合‘</a:t>
            </a:r>
            <a:r>
              <a:rPr lang="en-US" altLang="zh-CN" sz="2400" dirty="0"/>
              <a:t>-a’</a:t>
            </a:r>
            <a:r>
              <a:rPr lang="zh-CN" altLang="en-US" sz="2400" dirty="0"/>
              <a:t>来完成向其它组添加。</a:t>
            </a:r>
          </a:p>
          <a:p>
            <a:pPr marL="933427" indent="-306380">
              <a:lnSpc>
                <a:spcPct val="120000"/>
              </a:lnSpc>
              <a:spcBef>
                <a:spcPts val="0"/>
              </a:spcBef>
            </a:pPr>
            <a:r>
              <a:rPr lang="en-US" altLang="zh-CN" sz="2400" dirty="0">
                <a:solidFill>
                  <a:srgbClr val="0070C0"/>
                </a:solidFill>
              </a:rPr>
              <a:t>-s</a:t>
            </a:r>
            <a:r>
              <a:rPr lang="zh-CN" altLang="en-US" sz="2400" dirty="0">
                <a:solidFill>
                  <a:srgbClr val="0070C0"/>
                </a:solidFill>
              </a:rPr>
              <a:t> </a:t>
            </a:r>
            <a:r>
              <a:rPr lang="en-US" altLang="zh-CN" sz="2400" dirty="0">
                <a:solidFill>
                  <a:srgbClr val="0070C0"/>
                </a:solidFill>
              </a:rPr>
              <a:t>Shell</a:t>
            </a:r>
            <a:r>
              <a:rPr lang="zh-CN" altLang="en-US" sz="2400" dirty="0">
                <a:solidFill>
                  <a:srgbClr val="0070C0"/>
                </a:solidFill>
              </a:rPr>
              <a:t>文件，</a:t>
            </a:r>
            <a:r>
              <a:rPr lang="zh-CN" altLang="en-US" sz="2400" dirty="0"/>
              <a:t>指定用户的登录</a:t>
            </a:r>
            <a:r>
              <a:rPr lang="en-US" altLang="zh-CN" sz="2400" dirty="0"/>
              <a:t>Shell</a:t>
            </a:r>
            <a:r>
              <a:rPr lang="zh-CN" altLang="en-US" sz="2400" dirty="0"/>
              <a:t>。</a:t>
            </a:r>
          </a:p>
          <a:p>
            <a:pPr marL="933427" indent="-306380">
              <a:lnSpc>
                <a:spcPct val="120000"/>
              </a:lnSpc>
              <a:spcBef>
                <a:spcPts val="0"/>
              </a:spcBef>
            </a:pPr>
            <a:r>
              <a:rPr lang="en-US" altLang="zh-CN" sz="2400" dirty="0">
                <a:solidFill>
                  <a:srgbClr val="0070C0"/>
                </a:solidFill>
              </a:rPr>
              <a:t>-u</a:t>
            </a:r>
            <a:r>
              <a:rPr lang="zh-CN" altLang="en-US" sz="2400" dirty="0">
                <a:solidFill>
                  <a:srgbClr val="0070C0"/>
                </a:solidFill>
              </a:rPr>
              <a:t> 用户号，</a:t>
            </a:r>
            <a:r>
              <a:rPr lang="zh-CN" altLang="en-US" sz="2400" dirty="0"/>
              <a:t>指定用户的用户号，如果同时有</a:t>
            </a:r>
            <a:r>
              <a:rPr lang="en-US" altLang="zh-CN" sz="2400" dirty="0"/>
              <a:t>-o</a:t>
            </a:r>
            <a:r>
              <a:rPr lang="zh-CN" altLang="en-US" sz="2400" dirty="0"/>
              <a:t>选项，则可以重复使用其他用户的标识号。</a:t>
            </a:r>
          </a:p>
          <a:p>
            <a:endParaRPr lang="zh-CN" altLang="en-US" sz="2400" dirty="0"/>
          </a:p>
          <a:p>
            <a:endParaRPr lang="zh-CN" altLang="en-US" sz="2400" dirty="0"/>
          </a:p>
        </p:txBody>
      </p:sp>
    </p:spTree>
    <p:custDataLst>
      <p:tags r:id="rId1"/>
    </p:custDataLst>
    <p:extLst>
      <p:ext uri="{BB962C8B-B14F-4D97-AF65-F5344CB8AC3E}">
        <p14:creationId xmlns:p14="http://schemas.microsoft.com/office/powerpoint/2010/main" val="25531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6759E940-0B87-458B-BD49-56B3236584E5}"/>
              </a:ext>
            </a:extLst>
          </p:cNvPr>
          <p:cNvSpPr>
            <a:spLocks noRot="1" noChangeArrowheads="1"/>
          </p:cNvSpPr>
          <p:nvPr/>
        </p:nvSpPr>
        <p:spPr bwMode="auto">
          <a:xfrm>
            <a:off x="3081340" y="890588"/>
            <a:ext cx="5994797"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1F05E3"/>
              </a:buClr>
              <a:buFont typeface="Wingdings" panose="05000000000000000000" pitchFamily="2" charset="2"/>
              <a:buChar char="v"/>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FF"/>
              </a:buClr>
              <a:buFont typeface="Times New Roman" panose="02020603050405020304" pitchFamily="18" charset="0"/>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1F05E3"/>
              </a:buClr>
              <a:buFont typeface="Times New Roman" panose="02020603050405020304" pitchFamily="18" charset="0"/>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700">
              <a:solidFill>
                <a:schemeClr val="folHlink"/>
              </a:solidFill>
              <a:latin typeface="Arial" panose="020B0604020202020204" pitchFamily="34" charset="0"/>
            </a:endParaRPr>
          </a:p>
        </p:txBody>
      </p:sp>
      <p:sp>
        <p:nvSpPr>
          <p:cNvPr id="2" name="标题 1">
            <a:extLst>
              <a:ext uri="{FF2B5EF4-FFF2-40B4-BE49-F238E27FC236}">
                <a16:creationId xmlns:a16="http://schemas.microsoft.com/office/drawing/2014/main" id="{36CFD369-E638-4D37-9D63-FBF3C61FC07B}"/>
              </a:ext>
            </a:extLst>
          </p:cNvPr>
          <p:cNvSpPr>
            <a:spLocks noGrp="1"/>
          </p:cNvSpPr>
          <p:nvPr>
            <p:ph type="title"/>
          </p:nvPr>
        </p:nvSpPr>
        <p:spPr/>
        <p:txBody>
          <a:bodyPr/>
          <a:lstStyle/>
          <a:p>
            <a:pPr>
              <a:defRPr/>
            </a:pPr>
            <a:r>
              <a:rPr lang="en-US" altLang="zh-CN" dirty="0" err="1"/>
              <a:t>Makefile</a:t>
            </a:r>
            <a:r>
              <a:rPr lang="zh-CN" altLang="en-US" dirty="0"/>
              <a:t>规则</a:t>
            </a:r>
          </a:p>
        </p:txBody>
      </p:sp>
      <p:sp>
        <p:nvSpPr>
          <p:cNvPr id="3" name="内容占位符 2">
            <a:extLst>
              <a:ext uri="{FF2B5EF4-FFF2-40B4-BE49-F238E27FC236}">
                <a16:creationId xmlns:a16="http://schemas.microsoft.com/office/drawing/2014/main" id="{BE6035B2-3550-4619-AA7B-8B40BBA8E785}"/>
              </a:ext>
            </a:extLst>
          </p:cNvPr>
          <p:cNvSpPr>
            <a:spLocks noGrp="1"/>
          </p:cNvSpPr>
          <p:nvPr>
            <p:ph idx="1"/>
          </p:nvPr>
        </p:nvSpPr>
        <p:spPr>
          <a:xfrm>
            <a:off x="988142" y="1211004"/>
            <a:ext cx="10081375" cy="3868232"/>
          </a:xfrm>
        </p:spPr>
        <p:txBody>
          <a:bodyPr/>
          <a:lstStyle/>
          <a:p>
            <a:pPr>
              <a:lnSpc>
                <a:spcPct val="100000"/>
              </a:lnSpc>
            </a:pPr>
            <a:r>
              <a:rPr lang="zh-CN" altLang="en-US" dirty="0"/>
              <a:t>一个</a:t>
            </a:r>
            <a:r>
              <a:rPr lang="en-US" altLang="zh-CN" dirty="0" err="1"/>
              <a:t>Makefile</a:t>
            </a:r>
            <a:r>
              <a:rPr lang="zh-CN" altLang="en-US" dirty="0"/>
              <a:t>文件主要含有一系列的规则，每条规则包含以下内容。</a:t>
            </a:r>
          </a:p>
          <a:p>
            <a:pPr marL="0" indent="0">
              <a:buNone/>
            </a:pPr>
            <a:r>
              <a:rPr lang="zh-CN" altLang="en-US" dirty="0">
                <a:solidFill>
                  <a:srgbClr val="003399"/>
                </a:solidFill>
              </a:rPr>
              <a:t>   目标文件列表  ：依赖文件列表</a:t>
            </a:r>
          </a:p>
          <a:p>
            <a:pPr marL="205740" lvl="1" indent="0">
              <a:buNone/>
            </a:pPr>
            <a:r>
              <a:rPr lang="zh-CN" altLang="en-US" sz="2400" dirty="0">
                <a:solidFill>
                  <a:srgbClr val="003399"/>
                </a:solidFill>
              </a:rPr>
              <a:t>			命令</a:t>
            </a:r>
          </a:p>
          <a:p>
            <a:pPr marL="0" algn="just">
              <a:spcBef>
                <a:spcPts val="0"/>
              </a:spcBef>
            </a:pPr>
            <a:r>
              <a:rPr lang="zh-CN" altLang="en-US" kern="100" dirty="0">
                <a:effectLst/>
                <a:cs typeface="Times New Roman" panose="02020603050405020304" pitchFamily="18" charset="0"/>
              </a:rPr>
              <a:t>一般来说，定义在</a:t>
            </a:r>
            <a:r>
              <a:rPr lang="en-US" altLang="zh-CN" kern="100" dirty="0" err="1">
                <a:effectLst/>
                <a:cs typeface="Times New Roman" panose="02020603050405020304" pitchFamily="18" charset="0"/>
              </a:rPr>
              <a:t>Makefile</a:t>
            </a:r>
            <a:r>
              <a:rPr lang="zh-CN" altLang="en-US" kern="100" dirty="0">
                <a:effectLst/>
                <a:cs typeface="Times New Roman" panose="02020603050405020304" pitchFamily="18" charset="0"/>
              </a:rPr>
              <a:t>中的目标可能会有很多，但是第一条规则中的目标将被确立为最终的目标。如果第一条规则中的目标有很多个，那么第一条规则的第一个目标会成为最终的目标。</a:t>
            </a:r>
          </a:p>
          <a:p>
            <a:pPr marL="0" indent="200025" algn="just">
              <a:spcBef>
                <a:spcPts val="0"/>
              </a:spcBef>
            </a:pPr>
            <a:endParaRPr lang="en-US" altLang="zh-CN" sz="2100" kern="100" dirty="0">
              <a:solidFill>
                <a:srgbClr val="0070C0"/>
              </a:solidFill>
              <a:cs typeface="Times New Roman" panose="02020603050405020304" pitchFamily="18" charset="0"/>
            </a:endParaRPr>
          </a:p>
          <a:p>
            <a:pPr marL="0" indent="0" algn="just">
              <a:lnSpc>
                <a:spcPct val="150000"/>
              </a:lnSpc>
              <a:spcBef>
                <a:spcPts val="0"/>
              </a:spcBef>
              <a:buNone/>
            </a:pPr>
            <a:r>
              <a:rPr lang="en-US" altLang="zh-CN" sz="2100" kern="100" dirty="0" err="1">
                <a:solidFill>
                  <a:srgbClr val="002060"/>
                </a:solidFill>
                <a:cs typeface="Times New Roman" panose="02020603050405020304" pitchFamily="18" charset="0"/>
              </a:rPr>
              <a:t>insert.o</a:t>
            </a:r>
            <a:r>
              <a:rPr lang="en-US" altLang="zh-CN" sz="2100" kern="100" dirty="0">
                <a:solidFill>
                  <a:srgbClr val="002060"/>
                </a:solidFill>
                <a:cs typeface="Times New Roman" panose="02020603050405020304" pitchFamily="18" charset="0"/>
              </a:rPr>
              <a:t> : </a:t>
            </a:r>
            <a:r>
              <a:rPr lang="en-US" altLang="zh-CN" sz="2100" kern="100" dirty="0" err="1">
                <a:solidFill>
                  <a:srgbClr val="002060"/>
                </a:solidFill>
                <a:cs typeface="Times New Roman" panose="02020603050405020304" pitchFamily="18" charset="0"/>
              </a:rPr>
              <a:t>insert.c</a:t>
            </a:r>
            <a:r>
              <a:rPr lang="en-US" altLang="zh-CN" sz="2100" kern="100" dirty="0">
                <a:solidFill>
                  <a:srgbClr val="002060"/>
                </a:solidFill>
                <a:cs typeface="Times New Roman" panose="02020603050405020304" pitchFamily="18" charset="0"/>
              </a:rPr>
              <a:t> </a:t>
            </a:r>
            <a:r>
              <a:rPr lang="en-US" altLang="zh-CN" sz="2100" kern="100" dirty="0" err="1">
                <a:solidFill>
                  <a:srgbClr val="002060"/>
                </a:solidFill>
                <a:cs typeface="Times New Roman" panose="02020603050405020304" pitchFamily="18" charset="0"/>
              </a:rPr>
              <a:t>addressbook.h</a:t>
            </a:r>
            <a:r>
              <a:rPr lang="en-US" altLang="zh-CN" sz="2100" kern="100" dirty="0">
                <a:solidFill>
                  <a:srgbClr val="002060"/>
                </a:solidFill>
                <a:cs typeface="Times New Roman" panose="02020603050405020304" pitchFamily="18" charset="0"/>
              </a:rPr>
              <a:t>	#insert</a:t>
            </a:r>
            <a:r>
              <a:rPr lang="zh-CN" altLang="en-US" sz="2100" kern="100" dirty="0">
                <a:solidFill>
                  <a:srgbClr val="002060"/>
                </a:solidFill>
                <a:cs typeface="Times New Roman" panose="02020603050405020304" pitchFamily="18" charset="0"/>
              </a:rPr>
              <a:t>模块</a:t>
            </a:r>
          </a:p>
          <a:p>
            <a:pPr marL="0" indent="0" algn="just">
              <a:lnSpc>
                <a:spcPct val="150000"/>
              </a:lnSpc>
              <a:spcBef>
                <a:spcPts val="0"/>
              </a:spcBef>
              <a:buNone/>
            </a:pPr>
            <a:r>
              <a:rPr lang="en-US" altLang="zh-CN" sz="2100" kern="100" dirty="0" err="1">
                <a:solidFill>
                  <a:srgbClr val="002060"/>
                </a:solidFill>
                <a:cs typeface="Times New Roman" panose="02020603050405020304" pitchFamily="18" charset="0"/>
              </a:rPr>
              <a:t>gcc</a:t>
            </a:r>
            <a:r>
              <a:rPr lang="en-US" altLang="zh-CN" sz="2100" kern="100" dirty="0">
                <a:solidFill>
                  <a:srgbClr val="002060"/>
                </a:solidFill>
                <a:cs typeface="Times New Roman" panose="02020603050405020304" pitchFamily="18" charset="0"/>
              </a:rPr>
              <a:t> –c –g </a:t>
            </a:r>
            <a:r>
              <a:rPr lang="en-US" altLang="zh-CN" sz="2100" kern="100" dirty="0" err="1">
                <a:solidFill>
                  <a:srgbClr val="002060"/>
                </a:solidFill>
                <a:cs typeface="Times New Roman" panose="02020603050405020304" pitchFamily="18" charset="0"/>
              </a:rPr>
              <a:t>insert.c</a:t>
            </a:r>
            <a:endParaRPr lang="en-US" altLang="zh-CN" sz="2100" kern="100" dirty="0">
              <a:solidFill>
                <a:srgbClr val="002060"/>
              </a:solidFill>
              <a:cs typeface="Times New Roman" panose="02020603050405020304" pitchFamily="18" charset="0"/>
            </a:endParaRPr>
          </a:p>
        </p:txBody>
      </p:sp>
      <p:sp>
        <p:nvSpPr>
          <p:cNvPr id="6" name="文本框 5">
            <a:extLst>
              <a:ext uri="{FF2B5EF4-FFF2-40B4-BE49-F238E27FC236}">
                <a16:creationId xmlns:a16="http://schemas.microsoft.com/office/drawing/2014/main" id="{7280BB55-B152-489D-94C0-56C3FD1FAD15}"/>
              </a:ext>
            </a:extLst>
          </p:cNvPr>
          <p:cNvSpPr txBox="1"/>
          <p:nvPr/>
        </p:nvSpPr>
        <p:spPr>
          <a:xfrm>
            <a:off x="2110475" y="3047912"/>
            <a:ext cx="8431823" cy="2031325"/>
          </a:xfrm>
          <a:prstGeom prst="rect">
            <a:avLst/>
          </a:prstGeom>
          <a:solidFill>
            <a:schemeClr val="accent5">
              <a:lumMod val="40000"/>
              <a:lumOff val="60000"/>
            </a:schemeClr>
          </a:solidFill>
        </p:spPr>
        <p:txBody>
          <a:bodyPr wrap="square">
            <a:spAutoFit/>
          </a:bodyPr>
          <a:lstStyle/>
          <a:p>
            <a:r>
              <a:rPr lang="zh-CN" altLang="en-US" dirty="0">
                <a:latin typeface="+mj-ea"/>
                <a:ea typeface="+mj-ea"/>
              </a:rPr>
              <a:t>这个规则表达了两个方面的含义 ： </a:t>
            </a:r>
            <a:endParaRPr lang="en-US" altLang="zh-CN" dirty="0">
              <a:latin typeface="+mj-ea"/>
              <a:ea typeface="+mj-ea"/>
            </a:endParaRPr>
          </a:p>
          <a:p>
            <a:r>
              <a:rPr lang="en-US" altLang="zh-CN" dirty="0">
                <a:latin typeface="+mj-ea"/>
                <a:ea typeface="+mj-ea"/>
              </a:rPr>
              <a:t>1.</a:t>
            </a:r>
            <a:r>
              <a:rPr lang="zh-CN" altLang="en-US" dirty="0">
                <a:latin typeface="+mj-ea"/>
                <a:ea typeface="+mj-ea"/>
              </a:rPr>
              <a:t>文件的依赖关系 。</a:t>
            </a:r>
            <a:endParaRPr lang="en-US" altLang="zh-CN" dirty="0">
              <a:latin typeface="+mj-ea"/>
              <a:ea typeface="+mj-ea"/>
            </a:endParaRPr>
          </a:p>
          <a:p>
            <a:r>
              <a:rPr lang="en-US" altLang="zh-CN" dirty="0">
                <a:latin typeface="+mj-ea"/>
                <a:ea typeface="+mj-ea"/>
              </a:rPr>
              <a:t>insert .o </a:t>
            </a:r>
            <a:r>
              <a:rPr lang="zh-CN" altLang="en-US" dirty="0">
                <a:latin typeface="+mj-ea"/>
                <a:ea typeface="+mj-ea"/>
              </a:rPr>
              <a:t>依赖于 </a:t>
            </a:r>
            <a:r>
              <a:rPr lang="en-US" altLang="zh-CN" dirty="0">
                <a:latin typeface="+mj-ea"/>
                <a:ea typeface="+mj-ea"/>
              </a:rPr>
              <a:t>insert .c </a:t>
            </a:r>
            <a:r>
              <a:rPr lang="zh-CN" altLang="en-US" dirty="0">
                <a:latin typeface="+mj-ea"/>
                <a:ea typeface="+mj-ea"/>
              </a:rPr>
              <a:t>和 </a:t>
            </a:r>
            <a:r>
              <a:rPr lang="en-US" altLang="zh-CN" dirty="0" err="1">
                <a:latin typeface="+mj-ea"/>
                <a:ea typeface="+mj-ea"/>
              </a:rPr>
              <a:t>addressbook</a:t>
            </a:r>
            <a:r>
              <a:rPr lang="en-US" altLang="zh-CN" dirty="0">
                <a:latin typeface="+mj-ea"/>
                <a:ea typeface="+mj-ea"/>
              </a:rPr>
              <a:t> .h </a:t>
            </a:r>
            <a:r>
              <a:rPr lang="zh-CN" altLang="en-US" dirty="0">
                <a:latin typeface="+mj-ea"/>
                <a:ea typeface="+mj-ea"/>
              </a:rPr>
              <a:t>文件</a:t>
            </a:r>
            <a:r>
              <a:rPr lang="en-US" altLang="zh-CN" dirty="0">
                <a:latin typeface="+mj-ea"/>
                <a:ea typeface="+mj-ea"/>
              </a:rPr>
              <a:t>,</a:t>
            </a:r>
            <a:r>
              <a:rPr lang="zh-CN" altLang="en-US" dirty="0">
                <a:latin typeface="+mj-ea"/>
                <a:ea typeface="+mj-ea"/>
              </a:rPr>
              <a:t>如果 </a:t>
            </a:r>
            <a:r>
              <a:rPr lang="en-US" altLang="zh-CN" dirty="0" err="1">
                <a:latin typeface="+mj-ea"/>
                <a:ea typeface="+mj-ea"/>
              </a:rPr>
              <a:t>insert.c</a:t>
            </a:r>
            <a:r>
              <a:rPr lang="zh-CN" altLang="en-US" dirty="0">
                <a:latin typeface="+mj-ea"/>
                <a:ea typeface="+mj-ea"/>
              </a:rPr>
              <a:t>和 </a:t>
            </a:r>
            <a:r>
              <a:rPr lang="en-US" altLang="zh-CN" dirty="0" err="1">
                <a:latin typeface="+mj-ea"/>
                <a:ea typeface="+mj-ea"/>
              </a:rPr>
              <a:t>addressbook</a:t>
            </a:r>
            <a:r>
              <a:rPr lang="en-US" altLang="zh-CN" dirty="0">
                <a:latin typeface="+mj-ea"/>
                <a:ea typeface="+mj-ea"/>
              </a:rPr>
              <a:t> .h </a:t>
            </a:r>
            <a:r>
              <a:rPr lang="zh-CN" altLang="en-US" dirty="0">
                <a:latin typeface="+mj-ea"/>
                <a:ea typeface="+mj-ea"/>
              </a:rPr>
              <a:t>的文件日期要比 </a:t>
            </a:r>
            <a:r>
              <a:rPr lang="en-US" altLang="zh-CN" dirty="0">
                <a:latin typeface="+mj-ea"/>
                <a:ea typeface="+mj-ea"/>
              </a:rPr>
              <a:t>insert .o </a:t>
            </a:r>
            <a:r>
              <a:rPr lang="zh-CN" altLang="en-US" dirty="0">
                <a:latin typeface="+mj-ea"/>
                <a:ea typeface="+mj-ea"/>
              </a:rPr>
              <a:t>的文件日期要新，或是 </a:t>
            </a:r>
            <a:r>
              <a:rPr lang="en-US" altLang="zh-CN" dirty="0">
                <a:latin typeface="+mj-ea"/>
                <a:ea typeface="+mj-ea"/>
              </a:rPr>
              <a:t>insert .o </a:t>
            </a:r>
            <a:r>
              <a:rPr lang="zh-CN" altLang="en-US" dirty="0">
                <a:latin typeface="+mj-ea"/>
                <a:ea typeface="+mj-ea"/>
              </a:rPr>
              <a:t>文件不存在，那么依赖关系发生。 </a:t>
            </a:r>
            <a:endParaRPr lang="en-US" altLang="zh-CN" dirty="0">
              <a:latin typeface="+mj-ea"/>
              <a:ea typeface="+mj-ea"/>
            </a:endParaRPr>
          </a:p>
          <a:p>
            <a:r>
              <a:rPr lang="en-US" altLang="zh-CN" dirty="0">
                <a:latin typeface="+mj-ea"/>
                <a:ea typeface="+mj-ea"/>
              </a:rPr>
              <a:t>2.</a:t>
            </a:r>
            <a:r>
              <a:rPr lang="zh-CN" altLang="en-US" dirty="0">
                <a:latin typeface="+mj-ea"/>
                <a:ea typeface="+mj-ea"/>
              </a:rPr>
              <a:t>如果需要生成（或更新）</a:t>
            </a:r>
            <a:r>
              <a:rPr lang="en-US" altLang="zh-CN" dirty="0">
                <a:latin typeface="+mj-ea"/>
                <a:ea typeface="+mj-ea"/>
              </a:rPr>
              <a:t>insert .o </a:t>
            </a:r>
            <a:r>
              <a:rPr lang="zh-CN" altLang="en-US" dirty="0">
                <a:latin typeface="+mj-ea"/>
                <a:ea typeface="+mj-ea"/>
              </a:rPr>
              <a:t>文件 ，那么后面的 </a:t>
            </a:r>
            <a:r>
              <a:rPr lang="en-US" altLang="zh-CN" dirty="0" err="1">
                <a:latin typeface="+mj-ea"/>
                <a:ea typeface="+mj-ea"/>
              </a:rPr>
              <a:t>gcc</a:t>
            </a:r>
            <a:r>
              <a:rPr lang="en-US" altLang="zh-CN" dirty="0">
                <a:latin typeface="+mj-ea"/>
                <a:ea typeface="+mj-ea"/>
              </a:rPr>
              <a:t> </a:t>
            </a:r>
            <a:r>
              <a:rPr lang="zh-CN" altLang="en-US" dirty="0">
                <a:latin typeface="+mj-ea"/>
                <a:ea typeface="+mj-ea"/>
              </a:rPr>
              <a:t>命令说明了该如何生成 </a:t>
            </a:r>
            <a:r>
              <a:rPr lang="en-US" altLang="zh-CN" dirty="0">
                <a:latin typeface="+mj-ea"/>
                <a:ea typeface="+mj-ea"/>
              </a:rPr>
              <a:t>insert .o</a:t>
            </a:r>
            <a:r>
              <a:rPr lang="zh-CN" altLang="en-US" dirty="0">
                <a:latin typeface="+mj-ea"/>
                <a:ea typeface="+mj-ea"/>
              </a:rPr>
              <a:t>文件。</a:t>
            </a:r>
          </a:p>
        </p:txBody>
      </p:sp>
    </p:spTree>
    <p:custDataLst>
      <p:tags r:id="rId1"/>
    </p:custDataLst>
    <p:extLst>
      <p:ext uri="{BB962C8B-B14F-4D97-AF65-F5344CB8AC3E}">
        <p14:creationId xmlns:p14="http://schemas.microsoft.com/office/powerpoint/2010/main" val="2788136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 fill="hold"/>
                                        <p:tgtEl>
                                          <p:spTgt spid="6"/>
                                        </p:tgtEl>
                                        <p:attrNameLst>
                                          <p:attrName>ppt_x</p:attrName>
                                        </p:attrNameLst>
                                      </p:cBhvr>
                                      <p:tavLst>
                                        <p:tav tm="0">
                                          <p:val>
                                            <p:strVal val="#ppt_x"/>
                                          </p:val>
                                        </p:tav>
                                        <p:tav tm="100000">
                                          <p:val>
                                            <p:strVal val="#ppt_x"/>
                                          </p:val>
                                        </p:tav>
                                      </p:tavLst>
                                    </p:anim>
                                    <p:anim calcmode="lin" valueType="num">
                                      <p:cBhvr additive="base">
                                        <p:cTn id="8" dur="1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3E021C21-4263-4251-B624-621FE9AC9549}"/>
              </a:ext>
            </a:extLst>
          </p:cNvPr>
          <p:cNvSpPr txBox="1">
            <a:spLocks noChangeArrowheads="1"/>
          </p:cNvSpPr>
          <p:nvPr/>
        </p:nvSpPr>
        <p:spPr bwMode="auto">
          <a:xfrm>
            <a:off x="4262437" y="998937"/>
            <a:ext cx="3473054" cy="391715"/>
          </a:xfrm>
          <a:prstGeom prst="rect">
            <a:avLst/>
          </a:prstGeom>
          <a:noFill/>
          <a:ln w="9525">
            <a:noFill/>
            <a:miter lim="800000"/>
            <a:headEnd/>
            <a:tailEnd/>
          </a:ln>
          <a:effectLst/>
        </p:spPr>
        <p:txBody>
          <a:bodyPr anchor="ctr"/>
          <a:lstStyle>
            <a:lvl1pPr algn="ctr">
              <a:defRPr sz="2800">
                <a:solidFill>
                  <a:schemeClr val="accent2"/>
                </a:solidFill>
                <a:effectLst>
                  <a:outerShdw blurRad="38100" dist="38100" dir="2700000" algn="tl">
                    <a:srgbClr val="C0C0C0"/>
                  </a:outerShdw>
                </a:effectLst>
                <a:latin typeface="+mj-lt"/>
                <a:ea typeface="+mj-ea"/>
                <a:cs typeface="+mj-cs"/>
              </a:defRPr>
            </a:lvl1pPr>
            <a:lvl2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2pPr>
            <a:lvl3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3pPr>
            <a:lvl4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4pPr>
            <a:lvl5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5pPr>
            <a:lvl6pPr marL="4572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6pPr>
            <a:lvl7pPr marL="9144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7pPr>
            <a:lvl8pPr marL="13716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8pPr>
            <a:lvl9pPr marL="18288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9pPr>
          </a:lstStyle>
          <a:p>
            <a:pPr>
              <a:defRPr/>
            </a:pPr>
            <a:endParaRPr lang="zh-CN" altLang="en-US" sz="2100" dirty="0"/>
          </a:p>
        </p:txBody>
      </p:sp>
      <p:sp>
        <p:nvSpPr>
          <p:cNvPr id="2" name="标题 1">
            <a:extLst>
              <a:ext uri="{FF2B5EF4-FFF2-40B4-BE49-F238E27FC236}">
                <a16:creationId xmlns:a16="http://schemas.microsoft.com/office/drawing/2014/main" id="{92305022-0E7B-4C80-859F-6ED97F8D9FEB}"/>
              </a:ext>
            </a:extLst>
          </p:cNvPr>
          <p:cNvSpPr>
            <a:spLocks noGrp="1"/>
          </p:cNvSpPr>
          <p:nvPr>
            <p:ph type="title"/>
          </p:nvPr>
        </p:nvSpPr>
        <p:spPr>
          <a:xfrm>
            <a:off x="3058552" y="526259"/>
            <a:ext cx="6399610" cy="411956"/>
          </a:xfrm>
        </p:spPr>
        <p:txBody>
          <a:bodyPr/>
          <a:lstStyle/>
          <a:p>
            <a:pPr>
              <a:defRPr/>
            </a:pPr>
            <a:r>
              <a:rPr lang="zh-CN" altLang="en-US" dirty="0"/>
              <a:t>文件搜索</a:t>
            </a:r>
          </a:p>
        </p:txBody>
      </p:sp>
      <p:sp>
        <p:nvSpPr>
          <p:cNvPr id="17412" name="内容占位符 2">
            <a:extLst>
              <a:ext uri="{FF2B5EF4-FFF2-40B4-BE49-F238E27FC236}">
                <a16:creationId xmlns:a16="http://schemas.microsoft.com/office/drawing/2014/main" id="{E7D96787-8896-4994-8BD9-940661691C89}"/>
              </a:ext>
            </a:extLst>
          </p:cNvPr>
          <p:cNvSpPr>
            <a:spLocks noGrp="1" noChangeArrowheads="1"/>
          </p:cNvSpPr>
          <p:nvPr>
            <p:ph idx="1"/>
          </p:nvPr>
        </p:nvSpPr>
        <p:spPr>
          <a:xfrm>
            <a:off x="2404629" y="1314688"/>
            <a:ext cx="7707457" cy="3671888"/>
          </a:xfrm>
        </p:spPr>
        <p:txBody>
          <a:bodyPr/>
          <a:lstStyle/>
          <a:p>
            <a:pPr>
              <a:spcBef>
                <a:spcPct val="0"/>
              </a:spcBef>
              <a:buClrTx/>
            </a:pPr>
            <a:r>
              <a:rPr lang="zh-CN" altLang="en-US" sz="2100" kern="100" dirty="0">
                <a:cs typeface="Times New Roman" panose="02020603050405020304" pitchFamily="18" charset="0"/>
              </a:rPr>
              <a:t>在一些大的工程中存在大量的源文件，通常的做法是把这些源文件分类，并存放在不同的目录中。</a:t>
            </a:r>
            <a:endParaRPr lang="en-US" altLang="zh-CN" sz="2100" kern="100" dirty="0">
              <a:cs typeface="Times New Roman" panose="02020603050405020304" pitchFamily="18" charset="0"/>
            </a:endParaRPr>
          </a:p>
          <a:p>
            <a:pPr>
              <a:spcBef>
                <a:spcPct val="0"/>
              </a:spcBef>
              <a:buClrTx/>
            </a:pPr>
            <a:r>
              <a:rPr lang="zh-CN" altLang="en-US" sz="2100" kern="100" dirty="0">
                <a:cs typeface="Times New Roman" panose="02020603050405020304" pitchFamily="18" charset="0"/>
              </a:rPr>
              <a:t>当</a:t>
            </a:r>
            <a:r>
              <a:rPr lang="en-US" altLang="zh-CN" sz="2100" kern="100" dirty="0">
                <a:cs typeface="Times New Roman" panose="02020603050405020304" pitchFamily="18" charset="0"/>
              </a:rPr>
              <a:t>make</a:t>
            </a:r>
            <a:r>
              <a:rPr lang="zh-CN" altLang="en-US" sz="2100" kern="100" dirty="0">
                <a:cs typeface="Times New Roman" panose="02020603050405020304" pitchFamily="18" charset="0"/>
              </a:rPr>
              <a:t>需要去找寻文件的依赖关系时，可以在文件前加上路径，但更好的方法是把路径告诉</a:t>
            </a:r>
            <a:r>
              <a:rPr lang="en-US" altLang="zh-CN" sz="2100" kern="100" dirty="0">
                <a:cs typeface="Times New Roman" panose="02020603050405020304" pitchFamily="18" charset="0"/>
              </a:rPr>
              <a:t>make</a:t>
            </a:r>
            <a:r>
              <a:rPr lang="zh-CN" altLang="en-US" sz="2100" kern="100" dirty="0">
                <a:cs typeface="Times New Roman" panose="02020603050405020304" pitchFamily="18" charset="0"/>
              </a:rPr>
              <a:t>，让</a:t>
            </a:r>
            <a:r>
              <a:rPr lang="en-US" altLang="zh-CN" sz="2100" kern="100" dirty="0">
                <a:cs typeface="Times New Roman" panose="02020603050405020304" pitchFamily="18" charset="0"/>
              </a:rPr>
              <a:t>make</a:t>
            </a:r>
            <a:r>
              <a:rPr lang="zh-CN" altLang="en-US" sz="2100" kern="100" dirty="0">
                <a:cs typeface="Times New Roman" panose="02020603050405020304" pitchFamily="18" charset="0"/>
              </a:rPr>
              <a:t>去自动查找。</a:t>
            </a:r>
            <a:endParaRPr lang="en-US" altLang="zh-CN" sz="2100" kern="100" dirty="0">
              <a:cs typeface="Times New Roman" panose="02020603050405020304" pitchFamily="18" charset="0"/>
            </a:endParaRPr>
          </a:p>
          <a:p>
            <a:pPr>
              <a:spcBef>
                <a:spcPct val="0"/>
              </a:spcBef>
              <a:buClrTx/>
            </a:pPr>
            <a:endParaRPr lang="zh-CN" altLang="en-US" sz="2100" kern="100" dirty="0">
              <a:cs typeface="Times New Roman" panose="02020603050405020304" pitchFamily="18" charset="0"/>
            </a:endParaRPr>
          </a:p>
          <a:p>
            <a:pPr marL="0" indent="200025" algn="just">
              <a:spcBef>
                <a:spcPts val="0"/>
              </a:spcBef>
            </a:pPr>
            <a:r>
              <a:rPr lang="en-US" altLang="zh-CN" sz="2100" kern="100" dirty="0" err="1">
                <a:cs typeface="Times New Roman" panose="02020603050405020304" pitchFamily="18" charset="0"/>
              </a:rPr>
              <a:t>Makefile</a:t>
            </a:r>
            <a:r>
              <a:rPr lang="zh-CN" altLang="en-US" sz="2100" kern="100" dirty="0">
                <a:cs typeface="Times New Roman" panose="02020603050405020304" pitchFamily="18" charset="0"/>
              </a:rPr>
              <a:t>文件中的特殊变量“</a:t>
            </a:r>
            <a:r>
              <a:rPr lang="en-US" altLang="zh-CN" sz="2100" kern="100" dirty="0">
                <a:cs typeface="Times New Roman" panose="02020603050405020304" pitchFamily="18" charset="0"/>
              </a:rPr>
              <a:t>VPATH”</a:t>
            </a:r>
            <a:r>
              <a:rPr lang="zh-CN" altLang="en-US" sz="2100" kern="100" dirty="0">
                <a:cs typeface="Times New Roman" panose="02020603050405020304" pitchFamily="18" charset="0"/>
              </a:rPr>
              <a:t>就是完成这个功能的，</a:t>
            </a:r>
            <a:r>
              <a:rPr lang="zh-CN" altLang="en-US" sz="2100" kern="100" dirty="0">
                <a:solidFill>
                  <a:srgbClr val="C00000"/>
                </a:solidFill>
                <a:cs typeface="Times New Roman" panose="02020603050405020304" pitchFamily="18" charset="0"/>
              </a:rPr>
              <a:t>如果没有指明这个变量，</a:t>
            </a:r>
            <a:r>
              <a:rPr lang="en-US" altLang="zh-CN" sz="2100" kern="100" dirty="0">
                <a:solidFill>
                  <a:srgbClr val="C00000"/>
                </a:solidFill>
                <a:cs typeface="Times New Roman" panose="02020603050405020304" pitchFamily="18" charset="0"/>
              </a:rPr>
              <a:t>make</a:t>
            </a:r>
            <a:r>
              <a:rPr lang="zh-CN" altLang="en-US" sz="2100" kern="100" dirty="0">
                <a:solidFill>
                  <a:srgbClr val="C00000"/>
                </a:solidFill>
                <a:cs typeface="Times New Roman" panose="02020603050405020304" pitchFamily="18" charset="0"/>
              </a:rPr>
              <a:t>只会在当前的目录中去寻找依赖文件和目标文件。</a:t>
            </a:r>
            <a:r>
              <a:rPr lang="zh-CN" altLang="en-US" sz="2100" kern="100" dirty="0">
                <a:cs typeface="Times New Roman" panose="02020603050405020304" pitchFamily="18" charset="0"/>
              </a:rPr>
              <a:t>如果定义了这个变量，那么</a:t>
            </a:r>
            <a:r>
              <a:rPr lang="en-US" altLang="zh-CN" sz="2100" kern="100" dirty="0">
                <a:cs typeface="Times New Roman" panose="02020603050405020304" pitchFamily="18" charset="0"/>
              </a:rPr>
              <a:t>make</a:t>
            </a:r>
            <a:r>
              <a:rPr lang="zh-CN" altLang="en-US" sz="2100" kern="100" dirty="0">
                <a:cs typeface="Times New Roman" panose="02020603050405020304" pitchFamily="18" charset="0"/>
              </a:rPr>
              <a:t>就会在当前目录找不到的情况下，到所指定的目录中去寻找文件。</a:t>
            </a:r>
            <a:endParaRPr lang="en-US" altLang="zh-CN" sz="2100" kern="100" dirty="0">
              <a:cs typeface="Times New Roman" panose="02020603050405020304" pitchFamily="18" charset="0"/>
            </a:endParaRPr>
          </a:p>
          <a:p>
            <a:pPr marL="0" indent="200025" algn="just">
              <a:spcBef>
                <a:spcPts val="0"/>
              </a:spcBef>
            </a:pPr>
            <a:endParaRPr lang="zh-CN" altLang="en-US" sz="2100" kern="100" dirty="0">
              <a:latin typeface="宋体" panose="02010600030101010101" pitchFamily="2" charset="-122"/>
              <a:ea typeface="宋体" panose="02010600030101010101" pitchFamily="2" charset="-122"/>
              <a:cs typeface="Times New Roman" panose="02020603050405020304" pitchFamily="18" charset="0"/>
            </a:endParaRPr>
          </a:p>
          <a:p>
            <a:pPr marL="0" indent="0">
              <a:lnSpc>
                <a:spcPct val="120000"/>
              </a:lnSpc>
              <a:spcBef>
                <a:spcPct val="0"/>
              </a:spcBef>
              <a:buClrTx/>
              <a:buNone/>
            </a:pPr>
            <a:endParaRPr lang="zh-CN" altLang="en-US" sz="2100" dirty="0"/>
          </a:p>
        </p:txBody>
      </p:sp>
    </p:spTree>
    <p:custDataLst>
      <p:tags r:id="rId1"/>
    </p:custDataLst>
    <p:extLst>
      <p:ext uri="{BB962C8B-B14F-4D97-AF65-F5344CB8AC3E}">
        <p14:creationId xmlns:p14="http://schemas.microsoft.com/office/powerpoint/2010/main" val="1222501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3E021C21-4263-4251-B624-621FE9AC9549}"/>
              </a:ext>
            </a:extLst>
          </p:cNvPr>
          <p:cNvSpPr txBox="1">
            <a:spLocks noChangeArrowheads="1"/>
          </p:cNvSpPr>
          <p:nvPr/>
        </p:nvSpPr>
        <p:spPr bwMode="auto">
          <a:xfrm>
            <a:off x="4359473" y="478874"/>
            <a:ext cx="3473054" cy="391715"/>
          </a:xfrm>
          <a:prstGeom prst="rect">
            <a:avLst/>
          </a:prstGeom>
          <a:noFill/>
          <a:ln w="9525">
            <a:noFill/>
            <a:miter lim="800000"/>
            <a:headEnd/>
            <a:tailEnd/>
          </a:ln>
          <a:effectLst/>
        </p:spPr>
        <p:txBody>
          <a:bodyPr anchor="ctr"/>
          <a:lstStyle>
            <a:lvl1pPr algn="ctr">
              <a:defRPr sz="2800">
                <a:solidFill>
                  <a:schemeClr val="accent2"/>
                </a:solidFill>
                <a:effectLst>
                  <a:outerShdw blurRad="38100" dist="38100" dir="2700000" algn="tl">
                    <a:srgbClr val="C0C0C0"/>
                  </a:outerShdw>
                </a:effectLst>
                <a:latin typeface="+mj-lt"/>
                <a:ea typeface="+mj-ea"/>
                <a:cs typeface="+mj-cs"/>
              </a:defRPr>
            </a:lvl1pPr>
            <a:lvl2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2pPr>
            <a:lvl3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3pPr>
            <a:lvl4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4pPr>
            <a:lvl5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5pPr>
            <a:lvl6pPr marL="4572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6pPr>
            <a:lvl7pPr marL="9144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7pPr>
            <a:lvl8pPr marL="13716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8pPr>
            <a:lvl9pPr marL="18288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9pPr>
          </a:lstStyle>
          <a:p>
            <a:pPr>
              <a:defRPr/>
            </a:pPr>
            <a:endParaRPr lang="zh-CN" altLang="en-US" sz="2100" dirty="0"/>
          </a:p>
        </p:txBody>
      </p:sp>
      <p:sp>
        <p:nvSpPr>
          <p:cNvPr id="2" name="标题 1">
            <a:extLst>
              <a:ext uri="{FF2B5EF4-FFF2-40B4-BE49-F238E27FC236}">
                <a16:creationId xmlns:a16="http://schemas.microsoft.com/office/drawing/2014/main" id="{92305022-0E7B-4C80-859F-6ED97F8D9FEB}"/>
              </a:ext>
            </a:extLst>
          </p:cNvPr>
          <p:cNvSpPr>
            <a:spLocks noGrp="1"/>
          </p:cNvSpPr>
          <p:nvPr>
            <p:ph type="title"/>
          </p:nvPr>
        </p:nvSpPr>
        <p:spPr>
          <a:xfrm>
            <a:off x="3058552" y="430057"/>
            <a:ext cx="6399610" cy="411956"/>
          </a:xfrm>
        </p:spPr>
        <p:txBody>
          <a:bodyPr/>
          <a:lstStyle/>
          <a:p>
            <a:pPr>
              <a:defRPr/>
            </a:pPr>
            <a:r>
              <a:rPr lang="zh-CN" altLang="en-US" dirty="0"/>
              <a:t>文件搜索</a:t>
            </a:r>
          </a:p>
        </p:txBody>
      </p:sp>
      <p:sp>
        <p:nvSpPr>
          <p:cNvPr id="17412" name="内容占位符 2">
            <a:extLst>
              <a:ext uri="{FF2B5EF4-FFF2-40B4-BE49-F238E27FC236}">
                <a16:creationId xmlns:a16="http://schemas.microsoft.com/office/drawing/2014/main" id="{E7D96787-8896-4994-8BD9-940661691C89}"/>
              </a:ext>
            </a:extLst>
          </p:cNvPr>
          <p:cNvSpPr>
            <a:spLocks noGrp="1" noChangeArrowheads="1"/>
          </p:cNvSpPr>
          <p:nvPr>
            <p:ph idx="1"/>
          </p:nvPr>
        </p:nvSpPr>
        <p:spPr>
          <a:xfrm>
            <a:off x="1771275" y="1517888"/>
            <a:ext cx="8649451" cy="3671888"/>
          </a:xfrm>
        </p:spPr>
        <p:txBody>
          <a:bodyPr/>
          <a:lstStyle/>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1</a:t>
            </a:r>
            <a:r>
              <a:rPr lang="zh-CN" altLang="en-US" kern="100" dirty="0">
                <a:effectLst/>
                <a:cs typeface="Times New Roman" panose="02020603050405020304" pitchFamily="18" charset="0"/>
              </a:rPr>
              <a:t>）</a:t>
            </a:r>
            <a:r>
              <a:rPr lang="en-US" altLang="zh-CN" kern="100" dirty="0" err="1">
                <a:effectLst/>
                <a:cs typeface="Times New Roman" panose="02020603050405020304" pitchFamily="18" charset="0"/>
              </a:rPr>
              <a:t>vpath</a:t>
            </a:r>
            <a:r>
              <a:rPr lang="en-US" altLang="zh-CN" kern="100" dirty="0">
                <a:effectLst/>
                <a:cs typeface="Times New Roman" panose="02020603050405020304" pitchFamily="18" charset="0"/>
              </a:rPr>
              <a:t>&lt;pattern&gt;&lt;directories&gt;</a:t>
            </a:r>
          </a:p>
          <a:p>
            <a:pPr marL="0" indent="0">
              <a:spcBef>
                <a:spcPts val="0"/>
              </a:spcBef>
              <a:buNone/>
            </a:pPr>
            <a:r>
              <a:rPr lang="zh-CN" altLang="en-US" b="0" kern="100" dirty="0">
                <a:effectLst/>
                <a:cs typeface="Times New Roman" panose="02020603050405020304" pitchFamily="18" charset="0"/>
              </a:rPr>
              <a:t>         为符合模式</a:t>
            </a:r>
            <a:r>
              <a:rPr lang="en-US" altLang="zh-CN" b="0" kern="100" dirty="0">
                <a:effectLst/>
                <a:cs typeface="Times New Roman" panose="02020603050405020304" pitchFamily="18" charset="0"/>
              </a:rPr>
              <a:t>&lt;pattern&gt;</a:t>
            </a:r>
            <a:r>
              <a:rPr lang="zh-CN" altLang="en-US" b="0" kern="100" dirty="0">
                <a:effectLst/>
                <a:cs typeface="Times New Roman" panose="02020603050405020304" pitchFamily="18" charset="0"/>
              </a:rPr>
              <a:t>的文件指定搜索目</a:t>
            </a:r>
            <a:r>
              <a:rPr lang="en-US" altLang="zh-CN" kern="100" dirty="0">
                <a:effectLst/>
                <a:cs typeface="Times New Roman" panose="02020603050405020304" pitchFamily="18" charset="0"/>
              </a:rPr>
              <a:t>&lt;directories&gt;</a:t>
            </a:r>
            <a:r>
              <a:rPr lang="zh-CN" altLang="en-US" kern="100" dirty="0">
                <a:effectLst/>
                <a:cs typeface="Times New Roman" panose="02020603050405020304" pitchFamily="18" charset="0"/>
              </a:rPr>
              <a:t>。</a:t>
            </a:r>
            <a:endParaRPr lang="en-US" altLang="zh-CN" kern="100" dirty="0">
              <a:effectLst/>
              <a:cs typeface="Times New Roman" panose="02020603050405020304" pitchFamily="18" charset="0"/>
            </a:endParaRP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2</a:t>
            </a:r>
            <a:r>
              <a:rPr lang="zh-CN" altLang="en-US" kern="100" dirty="0">
                <a:effectLst/>
                <a:cs typeface="Times New Roman" panose="02020603050405020304" pitchFamily="18" charset="0"/>
              </a:rPr>
              <a:t>）</a:t>
            </a:r>
            <a:r>
              <a:rPr lang="en-US" altLang="zh-CN" kern="100" dirty="0" err="1">
                <a:effectLst/>
                <a:cs typeface="Times New Roman" panose="02020603050405020304" pitchFamily="18" charset="0"/>
              </a:rPr>
              <a:t>vpath</a:t>
            </a:r>
            <a:r>
              <a:rPr lang="en-US" altLang="zh-CN" kern="100" dirty="0">
                <a:effectLst/>
                <a:cs typeface="Times New Roman" panose="02020603050405020304" pitchFamily="18" charset="0"/>
              </a:rPr>
              <a:t>&lt;pattern&gt;</a:t>
            </a:r>
          </a:p>
          <a:p>
            <a:pPr marL="0" indent="0" algn="just">
              <a:spcBef>
                <a:spcPts val="0"/>
              </a:spcBef>
              <a:buNone/>
            </a:pPr>
            <a:r>
              <a:rPr lang="zh-CN" altLang="en-US" b="0" kern="100" dirty="0">
                <a:cs typeface="Times New Roman" panose="02020603050405020304" pitchFamily="18" charset="0"/>
              </a:rPr>
              <a:t>        清除符合模式</a:t>
            </a:r>
            <a:r>
              <a:rPr lang="en-US" altLang="zh-CN" b="0" kern="100" dirty="0">
                <a:cs typeface="Times New Roman" panose="02020603050405020304" pitchFamily="18" charset="0"/>
              </a:rPr>
              <a:t>&lt;pattern&gt;</a:t>
            </a:r>
            <a:r>
              <a:rPr lang="zh-CN" altLang="en-US" b="0" kern="100" dirty="0">
                <a:cs typeface="Times New Roman" panose="02020603050405020304" pitchFamily="18" charset="0"/>
              </a:rPr>
              <a:t>的文件的搜索目录。</a:t>
            </a:r>
          </a:p>
          <a:p>
            <a:pPr marL="0" indent="0" algn="just">
              <a:spcBef>
                <a:spcPts val="0"/>
              </a:spcBef>
              <a:buNone/>
            </a:pPr>
            <a:r>
              <a:rPr lang="zh-CN" altLang="en-US" kern="100" dirty="0">
                <a:effectLst/>
                <a:cs typeface="Times New Roman" panose="02020603050405020304" pitchFamily="18" charset="0"/>
              </a:rPr>
              <a:t>（</a:t>
            </a:r>
            <a:r>
              <a:rPr lang="en-US" altLang="zh-CN" kern="100" dirty="0">
                <a:effectLst/>
                <a:cs typeface="Times New Roman" panose="02020603050405020304" pitchFamily="18" charset="0"/>
              </a:rPr>
              <a:t>3</a:t>
            </a:r>
            <a:r>
              <a:rPr lang="zh-CN" altLang="en-US" kern="100" dirty="0">
                <a:effectLst/>
                <a:cs typeface="Times New Roman" panose="02020603050405020304" pitchFamily="18" charset="0"/>
              </a:rPr>
              <a:t>）</a:t>
            </a:r>
            <a:r>
              <a:rPr lang="en-US" altLang="zh-CN" kern="100" dirty="0" err="1">
                <a:effectLst/>
                <a:cs typeface="Times New Roman" panose="02020603050405020304" pitchFamily="18" charset="0"/>
              </a:rPr>
              <a:t>vpath</a:t>
            </a:r>
            <a:endParaRPr lang="en-US" altLang="zh-CN" kern="100" dirty="0">
              <a:effectLst/>
              <a:cs typeface="Times New Roman" panose="02020603050405020304" pitchFamily="18" charset="0"/>
            </a:endParaRPr>
          </a:p>
          <a:p>
            <a:pPr marL="0" indent="0" algn="just">
              <a:spcBef>
                <a:spcPts val="0"/>
              </a:spcBef>
              <a:buNone/>
            </a:pPr>
            <a:r>
              <a:rPr lang="zh-CN" altLang="en-US" b="0" kern="100" dirty="0">
                <a:cs typeface="Times New Roman" panose="02020603050405020304" pitchFamily="18" charset="0"/>
              </a:rPr>
              <a:t>        清除所有已被设置好了的文件搜索目录。</a:t>
            </a:r>
          </a:p>
          <a:p>
            <a:pPr marL="0" indent="0">
              <a:lnSpc>
                <a:spcPct val="120000"/>
              </a:lnSpc>
              <a:spcBef>
                <a:spcPct val="0"/>
              </a:spcBef>
              <a:buClrTx/>
              <a:buNone/>
            </a:pPr>
            <a:endParaRPr lang="zh-CN" altLang="en-US" sz="2100" dirty="0"/>
          </a:p>
        </p:txBody>
      </p:sp>
    </p:spTree>
    <p:custDataLst>
      <p:tags r:id="rId1"/>
    </p:custDataLst>
    <p:extLst>
      <p:ext uri="{BB962C8B-B14F-4D97-AF65-F5344CB8AC3E}">
        <p14:creationId xmlns:p14="http://schemas.microsoft.com/office/powerpoint/2010/main" val="2418442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3E021C21-4263-4251-B624-621FE9AC9549}"/>
              </a:ext>
            </a:extLst>
          </p:cNvPr>
          <p:cNvSpPr txBox="1">
            <a:spLocks noChangeArrowheads="1"/>
          </p:cNvSpPr>
          <p:nvPr/>
        </p:nvSpPr>
        <p:spPr bwMode="auto">
          <a:xfrm>
            <a:off x="4262437" y="998937"/>
            <a:ext cx="3473054" cy="391715"/>
          </a:xfrm>
          <a:prstGeom prst="rect">
            <a:avLst/>
          </a:prstGeom>
          <a:noFill/>
          <a:ln w="9525">
            <a:noFill/>
            <a:miter lim="800000"/>
            <a:headEnd/>
            <a:tailEnd/>
          </a:ln>
          <a:effectLst/>
        </p:spPr>
        <p:txBody>
          <a:bodyPr anchor="ctr"/>
          <a:lstStyle>
            <a:lvl1pPr algn="ctr">
              <a:defRPr sz="2800">
                <a:solidFill>
                  <a:schemeClr val="accent2"/>
                </a:solidFill>
                <a:effectLst>
                  <a:outerShdw blurRad="38100" dist="38100" dir="2700000" algn="tl">
                    <a:srgbClr val="C0C0C0"/>
                  </a:outerShdw>
                </a:effectLst>
                <a:latin typeface="+mj-lt"/>
                <a:ea typeface="+mj-ea"/>
                <a:cs typeface="+mj-cs"/>
              </a:defRPr>
            </a:lvl1pPr>
            <a:lvl2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2pPr>
            <a:lvl3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3pPr>
            <a:lvl4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4pPr>
            <a:lvl5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5pPr>
            <a:lvl6pPr marL="4572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6pPr>
            <a:lvl7pPr marL="9144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7pPr>
            <a:lvl8pPr marL="13716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8pPr>
            <a:lvl9pPr marL="18288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9pPr>
          </a:lstStyle>
          <a:p>
            <a:pPr>
              <a:defRPr/>
            </a:pPr>
            <a:endParaRPr lang="zh-CN" altLang="en-US" sz="2100" dirty="0"/>
          </a:p>
        </p:txBody>
      </p:sp>
      <p:sp>
        <p:nvSpPr>
          <p:cNvPr id="2" name="标题 1">
            <a:extLst>
              <a:ext uri="{FF2B5EF4-FFF2-40B4-BE49-F238E27FC236}">
                <a16:creationId xmlns:a16="http://schemas.microsoft.com/office/drawing/2014/main" id="{92305022-0E7B-4C80-859F-6ED97F8D9FEB}"/>
              </a:ext>
            </a:extLst>
          </p:cNvPr>
          <p:cNvSpPr>
            <a:spLocks noGrp="1"/>
          </p:cNvSpPr>
          <p:nvPr>
            <p:ph type="title"/>
          </p:nvPr>
        </p:nvSpPr>
        <p:spPr>
          <a:xfrm>
            <a:off x="2896195" y="320281"/>
            <a:ext cx="6399610" cy="411956"/>
          </a:xfrm>
        </p:spPr>
        <p:txBody>
          <a:bodyPr/>
          <a:lstStyle/>
          <a:p>
            <a:pPr>
              <a:defRPr/>
            </a:pPr>
            <a:r>
              <a:rPr lang="zh-CN" altLang="en-US" dirty="0"/>
              <a:t>文件搜索</a:t>
            </a:r>
          </a:p>
        </p:txBody>
      </p:sp>
      <p:sp>
        <p:nvSpPr>
          <p:cNvPr id="17412" name="内容占位符 2">
            <a:extLst>
              <a:ext uri="{FF2B5EF4-FFF2-40B4-BE49-F238E27FC236}">
                <a16:creationId xmlns:a16="http://schemas.microsoft.com/office/drawing/2014/main" id="{E7D96787-8896-4994-8BD9-940661691C89}"/>
              </a:ext>
            </a:extLst>
          </p:cNvPr>
          <p:cNvSpPr>
            <a:spLocks noGrp="1" noChangeArrowheads="1"/>
          </p:cNvSpPr>
          <p:nvPr>
            <p:ph idx="1"/>
          </p:nvPr>
        </p:nvSpPr>
        <p:spPr>
          <a:xfrm>
            <a:off x="2242272" y="1390651"/>
            <a:ext cx="7707457" cy="3671888"/>
          </a:xfrm>
        </p:spPr>
        <p:txBody>
          <a:bodyPr/>
          <a:lstStyle/>
          <a:p>
            <a:pPr marL="0" indent="200025" algn="just">
              <a:spcBef>
                <a:spcPts val="0"/>
              </a:spcBef>
            </a:pPr>
            <a:r>
              <a:rPr lang="zh-CN" altLang="en-US" kern="100" dirty="0">
                <a:cs typeface="Times New Roman" panose="02020603050405020304" pitchFamily="18" charset="0"/>
              </a:rPr>
              <a:t>我们可以连续地使用</a:t>
            </a:r>
            <a:r>
              <a:rPr lang="en-US" altLang="zh-CN" kern="100" dirty="0" err="1">
                <a:cs typeface="Times New Roman" panose="02020603050405020304" pitchFamily="18" charset="0"/>
              </a:rPr>
              <a:t>vpath</a:t>
            </a:r>
            <a:r>
              <a:rPr lang="zh-CN" altLang="en-US" kern="100" dirty="0">
                <a:cs typeface="Times New Roman" panose="02020603050405020304" pitchFamily="18" charset="0"/>
              </a:rPr>
              <a:t>语句，以指定不同搜索策略。</a:t>
            </a:r>
            <a:endParaRPr lang="en-US" altLang="zh-CN" kern="100" dirty="0">
              <a:cs typeface="Times New Roman" panose="02020603050405020304" pitchFamily="18" charset="0"/>
            </a:endParaRPr>
          </a:p>
          <a:p>
            <a:pPr marL="171450" lvl="1" indent="200025" algn="just">
              <a:spcBef>
                <a:spcPts val="0"/>
              </a:spcBef>
            </a:pPr>
            <a:r>
              <a:rPr lang="zh-CN" altLang="en-US" sz="2000" kern="100" dirty="0">
                <a:cs typeface="Times New Roman" panose="02020603050405020304" pitchFamily="18" charset="0"/>
              </a:rPr>
              <a:t>如果连续的</a:t>
            </a:r>
            <a:r>
              <a:rPr lang="en-US" altLang="zh-CN" sz="2000" kern="100" dirty="0" err="1">
                <a:cs typeface="Times New Roman" panose="02020603050405020304" pitchFamily="18" charset="0"/>
              </a:rPr>
              <a:t>vpath</a:t>
            </a:r>
            <a:r>
              <a:rPr lang="zh-CN" altLang="en-US" sz="2000" kern="100" dirty="0">
                <a:cs typeface="Times New Roman" panose="02020603050405020304" pitchFamily="18" charset="0"/>
              </a:rPr>
              <a:t>语句中出现了相同的</a:t>
            </a:r>
            <a:r>
              <a:rPr lang="en-US" altLang="zh-CN" sz="2000" kern="100" dirty="0">
                <a:cs typeface="Times New Roman" panose="02020603050405020304" pitchFamily="18" charset="0"/>
              </a:rPr>
              <a:t>&lt;pattern&gt;</a:t>
            </a:r>
            <a:r>
              <a:rPr lang="zh-CN" altLang="en-US" sz="2000" kern="100" dirty="0">
                <a:cs typeface="Times New Roman" panose="02020603050405020304" pitchFamily="18" charset="0"/>
              </a:rPr>
              <a:t>，或是重复了的</a:t>
            </a:r>
            <a:r>
              <a:rPr lang="en-US" altLang="zh-CN" sz="2000" kern="100" dirty="0">
                <a:cs typeface="Times New Roman" panose="02020603050405020304" pitchFamily="18" charset="0"/>
              </a:rPr>
              <a:t>&lt;pattern&gt;</a:t>
            </a:r>
            <a:r>
              <a:rPr lang="zh-CN" altLang="en-US" sz="2000" kern="100" dirty="0">
                <a:cs typeface="Times New Roman" panose="02020603050405020304" pitchFamily="18" charset="0"/>
              </a:rPr>
              <a:t>，那么，</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会按照</a:t>
            </a:r>
            <a:r>
              <a:rPr lang="en-US" altLang="zh-CN" sz="2000" kern="100" dirty="0" err="1">
                <a:cs typeface="Times New Roman" panose="02020603050405020304" pitchFamily="18" charset="0"/>
              </a:rPr>
              <a:t>vpath</a:t>
            </a:r>
            <a:r>
              <a:rPr lang="zh-CN" altLang="en-US" sz="2000" kern="100" dirty="0">
                <a:cs typeface="Times New Roman" panose="02020603050405020304" pitchFamily="18" charset="0"/>
              </a:rPr>
              <a:t>语句的先后顺序来执行搜索。</a:t>
            </a:r>
            <a:endParaRPr lang="en-US" altLang="zh-CN" sz="2000" kern="100" dirty="0">
              <a:cs typeface="Times New Roman" panose="02020603050405020304" pitchFamily="18" charset="0"/>
            </a:endParaRPr>
          </a:p>
          <a:p>
            <a:pPr marL="171450" lvl="1" indent="0" algn="just">
              <a:spcBef>
                <a:spcPts val="0"/>
              </a:spcBef>
              <a:buNone/>
            </a:pPr>
            <a:endParaRPr lang="zh-CN" altLang="en-US" sz="2000" kern="100" dirty="0">
              <a:cs typeface="Times New Roman" panose="02020603050405020304" pitchFamily="18" charset="0"/>
            </a:endParaRPr>
          </a:p>
          <a:p>
            <a:pPr marL="0" indent="0" algn="just">
              <a:spcBef>
                <a:spcPts val="0"/>
              </a:spcBef>
              <a:buNone/>
            </a:pPr>
            <a:r>
              <a:rPr lang="en-US" altLang="zh-CN" sz="2100" kern="100" dirty="0">
                <a:cs typeface="Times New Roman" panose="02020603050405020304" pitchFamily="18" charset="0"/>
              </a:rPr>
              <a:t>   </a:t>
            </a:r>
            <a:r>
              <a:rPr lang="en-US" altLang="zh-CN" sz="2100" kern="100" dirty="0" err="1">
                <a:cs typeface="Times New Roman" panose="02020603050405020304" pitchFamily="18" charset="0"/>
              </a:rPr>
              <a:t>vpath</a:t>
            </a:r>
            <a:r>
              <a:rPr lang="en-US" altLang="zh-CN" sz="2100" kern="100" dirty="0">
                <a:cs typeface="Times New Roman" panose="02020603050405020304" pitchFamily="18" charset="0"/>
              </a:rPr>
              <a:t> %.c foo </a:t>
            </a:r>
            <a:r>
              <a:rPr lang="en-US" altLang="zh-CN" sz="2100" kern="100" dirty="0" err="1">
                <a:cs typeface="Times New Roman" panose="02020603050405020304" pitchFamily="18" charset="0"/>
              </a:rPr>
              <a:t>vpath</a:t>
            </a:r>
            <a:r>
              <a:rPr lang="en-US" altLang="zh-CN" sz="2100" kern="100" dirty="0">
                <a:cs typeface="Times New Roman" panose="02020603050405020304" pitchFamily="18" charset="0"/>
              </a:rPr>
              <a:t> %	</a:t>
            </a:r>
            <a:r>
              <a:rPr lang="en-US" altLang="zh-CN" sz="2100" kern="100" dirty="0" err="1">
                <a:cs typeface="Times New Roman" panose="02020603050405020304" pitchFamily="18" charset="0"/>
              </a:rPr>
              <a:t>blish</a:t>
            </a:r>
            <a:r>
              <a:rPr lang="en-US" altLang="zh-CN" sz="2100" kern="100" dirty="0">
                <a:cs typeface="Times New Roman" panose="02020603050405020304" pitchFamily="18" charset="0"/>
              </a:rPr>
              <a:t> </a:t>
            </a:r>
            <a:r>
              <a:rPr lang="en-US" altLang="zh-CN" sz="2100" kern="100" dirty="0" err="1">
                <a:cs typeface="Times New Roman" panose="02020603050405020304" pitchFamily="18" charset="0"/>
              </a:rPr>
              <a:t>vpath</a:t>
            </a:r>
            <a:r>
              <a:rPr lang="en-US" altLang="zh-CN" sz="2100" kern="100" dirty="0">
                <a:cs typeface="Times New Roman" panose="02020603050405020304" pitchFamily="18" charset="0"/>
              </a:rPr>
              <a:t> %.c bar</a:t>
            </a:r>
          </a:p>
          <a:p>
            <a:pPr marL="0" indent="200025" algn="just">
              <a:spcBef>
                <a:spcPts val="0"/>
              </a:spcBef>
            </a:pPr>
            <a:r>
              <a:rPr lang="zh-CN" altLang="en-US" sz="2100" kern="100" dirty="0">
                <a:cs typeface="Times New Roman" panose="02020603050405020304" pitchFamily="18" charset="0"/>
              </a:rPr>
              <a:t>其表示“</a:t>
            </a:r>
            <a:r>
              <a:rPr lang="en-US" altLang="zh-CN" sz="2100" kern="100" dirty="0">
                <a:cs typeface="Times New Roman" panose="02020603050405020304" pitchFamily="18" charset="0"/>
              </a:rPr>
              <a:t>.c”</a:t>
            </a:r>
            <a:r>
              <a:rPr lang="zh-CN" altLang="en-US" sz="2100" kern="100" dirty="0">
                <a:cs typeface="Times New Roman" panose="02020603050405020304" pitchFamily="18" charset="0"/>
              </a:rPr>
              <a:t>结尾的文件，先在“</a:t>
            </a:r>
            <a:r>
              <a:rPr lang="en-US" altLang="zh-CN" sz="2100" kern="100" dirty="0">
                <a:cs typeface="Times New Roman" panose="02020603050405020304" pitchFamily="18" charset="0"/>
              </a:rPr>
              <a:t>foo”</a:t>
            </a:r>
            <a:r>
              <a:rPr lang="zh-CN" altLang="en-US" sz="2100" kern="100" dirty="0">
                <a:cs typeface="Times New Roman" panose="02020603050405020304" pitchFamily="18" charset="0"/>
              </a:rPr>
              <a:t>目录，然后是“</a:t>
            </a:r>
            <a:r>
              <a:rPr lang="en-US" altLang="zh-CN" sz="2100" kern="100" dirty="0" err="1">
                <a:cs typeface="Times New Roman" panose="02020603050405020304" pitchFamily="18" charset="0"/>
              </a:rPr>
              <a:t>blish</a:t>
            </a:r>
            <a:r>
              <a:rPr lang="en-US" altLang="zh-CN" sz="2100" kern="100" dirty="0">
                <a:cs typeface="Times New Roman" panose="02020603050405020304" pitchFamily="18" charset="0"/>
              </a:rPr>
              <a:t>”</a:t>
            </a:r>
            <a:r>
              <a:rPr lang="zh-CN" altLang="en-US" sz="2100" kern="100" dirty="0">
                <a:cs typeface="Times New Roman" panose="02020603050405020304" pitchFamily="18" charset="0"/>
              </a:rPr>
              <a:t>，最后是“</a:t>
            </a:r>
            <a:r>
              <a:rPr lang="en-US" altLang="zh-CN" sz="2100" kern="100" dirty="0">
                <a:cs typeface="Times New Roman" panose="02020603050405020304" pitchFamily="18" charset="0"/>
              </a:rPr>
              <a:t>bar”</a:t>
            </a:r>
            <a:r>
              <a:rPr lang="zh-CN" altLang="en-US" sz="2100" kern="100" dirty="0">
                <a:cs typeface="Times New Roman" panose="02020603050405020304" pitchFamily="18" charset="0"/>
              </a:rPr>
              <a:t>目录。</a:t>
            </a:r>
          </a:p>
          <a:p>
            <a:pPr marL="0" indent="0" algn="just">
              <a:spcBef>
                <a:spcPts val="0"/>
              </a:spcBef>
              <a:buNone/>
            </a:pPr>
            <a:r>
              <a:rPr lang="en-US" altLang="zh-CN" sz="2100" kern="100" dirty="0">
                <a:cs typeface="Times New Roman" panose="02020603050405020304" pitchFamily="18" charset="0"/>
              </a:rPr>
              <a:t>   </a:t>
            </a:r>
            <a:r>
              <a:rPr lang="en-US" altLang="zh-CN" sz="2100" kern="100" dirty="0" err="1">
                <a:cs typeface="Times New Roman" panose="02020603050405020304" pitchFamily="18" charset="0"/>
              </a:rPr>
              <a:t>vpath</a:t>
            </a:r>
            <a:r>
              <a:rPr lang="en-US" altLang="zh-CN" sz="2100" kern="100" dirty="0">
                <a:cs typeface="Times New Roman" panose="02020603050405020304" pitchFamily="18" charset="0"/>
              </a:rPr>
              <a:t> %.c foo :</a:t>
            </a:r>
            <a:r>
              <a:rPr lang="zh-CN" altLang="en-US" sz="2100" kern="100" dirty="0">
                <a:cs typeface="Times New Roman" panose="02020603050405020304" pitchFamily="18" charset="0"/>
              </a:rPr>
              <a:t> </a:t>
            </a:r>
            <a:r>
              <a:rPr lang="en-US" altLang="zh-CN" sz="2100" kern="100" dirty="0">
                <a:cs typeface="Times New Roman" panose="02020603050405020304" pitchFamily="18" charset="0"/>
              </a:rPr>
              <a:t>bar </a:t>
            </a:r>
            <a:r>
              <a:rPr lang="en-US" altLang="zh-CN" sz="2100" kern="100" dirty="0" err="1">
                <a:cs typeface="Times New Roman" panose="02020603050405020304" pitchFamily="18" charset="0"/>
              </a:rPr>
              <a:t>vpath</a:t>
            </a:r>
            <a:r>
              <a:rPr lang="en-US" altLang="zh-CN" sz="2100" kern="100" dirty="0">
                <a:cs typeface="Times New Roman" panose="02020603050405020304" pitchFamily="18" charset="0"/>
              </a:rPr>
              <a:t>%	</a:t>
            </a:r>
            <a:r>
              <a:rPr lang="en-US" altLang="zh-CN" sz="2100" kern="100" dirty="0" err="1">
                <a:cs typeface="Times New Roman" panose="02020603050405020304" pitchFamily="18" charset="0"/>
              </a:rPr>
              <a:t>blish</a:t>
            </a:r>
            <a:endParaRPr lang="en-US" altLang="zh-CN" sz="2100" kern="100" dirty="0">
              <a:cs typeface="Times New Roman" panose="02020603050405020304" pitchFamily="18" charset="0"/>
            </a:endParaRPr>
          </a:p>
          <a:p>
            <a:pPr marL="0" indent="200025" algn="just">
              <a:spcBef>
                <a:spcPts val="0"/>
              </a:spcBef>
            </a:pPr>
            <a:r>
              <a:rPr lang="zh-CN" altLang="en-US" sz="2100" kern="100" dirty="0">
                <a:cs typeface="Times New Roman" panose="02020603050405020304" pitchFamily="18" charset="0"/>
              </a:rPr>
              <a:t>而上面的语句则表示“</a:t>
            </a:r>
            <a:r>
              <a:rPr lang="en-US" altLang="zh-CN" sz="2100" kern="100" dirty="0">
                <a:cs typeface="Times New Roman" panose="02020603050405020304" pitchFamily="18" charset="0"/>
              </a:rPr>
              <a:t>.c”</a:t>
            </a:r>
            <a:r>
              <a:rPr lang="zh-CN" altLang="en-US" sz="2100" kern="100" dirty="0">
                <a:cs typeface="Times New Roman" panose="02020603050405020304" pitchFamily="18" charset="0"/>
              </a:rPr>
              <a:t>结尾的文件，先在“</a:t>
            </a:r>
            <a:r>
              <a:rPr lang="en-US" altLang="zh-CN" sz="2100" kern="100" dirty="0">
                <a:cs typeface="Times New Roman" panose="02020603050405020304" pitchFamily="18" charset="0"/>
              </a:rPr>
              <a:t>foo”</a:t>
            </a:r>
            <a:r>
              <a:rPr lang="zh-CN" altLang="en-US" sz="2100" kern="100" dirty="0">
                <a:cs typeface="Times New Roman" panose="02020603050405020304" pitchFamily="18" charset="0"/>
              </a:rPr>
              <a:t>目录，然后是“</a:t>
            </a:r>
            <a:r>
              <a:rPr lang="en-US" altLang="zh-CN" sz="2100" kern="100" dirty="0">
                <a:cs typeface="Times New Roman" panose="02020603050405020304" pitchFamily="18" charset="0"/>
              </a:rPr>
              <a:t>bar”</a:t>
            </a:r>
            <a:r>
              <a:rPr lang="zh-CN" altLang="en-US" sz="2100" kern="100" dirty="0">
                <a:cs typeface="Times New Roman" panose="02020603050405020304" pitchFamily="18" charset="0"/>
              </a:rPr>
              <a:t>目录，最后才是“</a:t>
            </a:r>
            <a:r>
              <a:rPr lang="en-US" altLang="zh-CN" sz="2100" kern="100" dirty="0" err="1">
                <a:cs typeface="Times New Roman" panose="02020603050405020304" pitchFamily="18" charset="0"/>
              </a:rPr>
              <a:t>blish</a:t>
            </a:r>
            <a:r>
              <a:rPr lang="en-US" altLang="zh-CN" sz="2100" kern="100" dirty="0">
                <a:cs typeface="Times New Roman" panose="02020603050405020304" pitchFamily="18" charset="0"/>
              </a:rPr>
              <a:t>”</a:t>
            </a:r>
            <a:r>
              <a:rPr lang="zh-CN" altLang="en-US" sz="2100" kern="100" dirty="0">
                <a:cs typeface="Times New Roman" panose="02020603050405020304" pitchFamily="18" charset="0"/>
              </a:rPr>
              <a:t>目录。</a:t>
            </a:r>
          </a:p>
          <a:p>
            <a:pPr marL="0" indent="0">
              <a:lnSpc>
                <a:spcPct val="120000"/>
              </a:lnSpc>
              <a:spcBef>
                <a:spcPct val="0"/>
              </a:spcBef>
              <a:buClrTx/>
              <a:buNone/>
            </a:pPr>
            <a:endParaRPr lang="zh-CN" altLang="en-US" sz="2100" dirty="0"/>
          </a:p>
        </p:txBody>
      </p:sp>
    </p:spTree>
    <p:custDataLst>
      <p:tags r:id="rId1"/>
    </p:custDataLst>
    <p:extLst>
      <p:ext uri="{BB962C8B-B14F-4D97-AF65-F5344CB8AC3E}">
        <p14:creationId xmlns:p14="http://schemas.microsoft.com/office/powerpoint/2010/main" val="3280446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C3B0C-D654-48BA-8DC1-89766939B06B}"/>
              </a:ext>
            </a:extLst>
          </p:cNvPr>
          <p:cNvSpPr>
            <a:spLocks noGrp="1"/>
          </p:cNvSpPr>
          <p:nvPr>
            <p:ph type="title"/>
          </p:nvPr>
        </p:nvSpPr>
        <p:spPr>
          <a:xfrm>
            <a:off x="2784080" y="388791"/>
            <a:ext cx="6399609" cy="411956"/>
          </a:xfrm>
        </p:spPr>
        <p:txBody>
          <a:bodyPr/>
          <a:lstStyle/>
          <a:p>
            <a:pPr>
              <a:defRPr/>
            </a:pPr>
            <a:r>
              <a:rPr lang="zh-CN" altLang="en-US" dirty="0"/>
              <a:t>在</a:t>
            </a:r>
            <a:r>
              <a:rPr lang="en-US" altLang="zh-CN" dirty="0" err="1"/>
              <a:t>makefile</a:t>
            </a:r>
            <a:r>
              <a:rPr lang="zh-CN" altLang="en-US" dirty="0"/>
              <a:t>中执行命令</a:t>
            </a:r>
          </a:p>
        </p:txBody>
      </p:sp>
      <p:sp>
        <p:nvSpPr>
          <p:cNvPr id="18435" name="内容占位符 2">
            <a:extLst>
              <a:ext uri="{FF2B5EF4-FFF2-40B4-BE49-F238E27FC236}">
                <a16:creationId xmlns:a16="http://schemas.microsoft.com/office/drawing/2014/main" id="{78833033-F182-4BA2-8E4D-152625891B41}"/>
              </a:ext>
            </a:extLst>
          </p:cNvPr>
          <p:cNvSpPr>
            <a:spLocks noGrp="1" noChangeArrowheads="1"/>
          </p:cNvSpPr>
          <p:nvPr>
            <p:ph idx="1"/>
          </p:nvPr>
        </p:nvSpPr>
        <p:spPr/>
        <p:txBody>
          <a:bodyPr/>
          <a:lstStyle/>
          <a:p>
            <a:pPr marL="0" indent="200025" algn="just">
              <a:spcBef>
                <a:spcPts val="0"/>
              </a:spcBef>
            </a:pPr>
            <a:r>
              <a:rPr lang="zh-CN" altLang="en-US" kern="100" dirty="0">
                <a:effectLst/>
                <a:cs typeface="Times New Roman" panose="02020603050405020304" pitchFamily="18" charset="0"/>
              </a:rPr>
              <a:t>在</a:t>
            </a:r>
            <a:r>
              <a:rPr lang="en-US" altLang="zh-CN" kern="100" dirty="0" err="1">
                <a:effectLst/>
                <a:cs typeface="Times New Roman" panose="02020603050405020304" pitchFamily="18" charset="0"/>
              </a:rPr>
              <a:t>Makefile</a:t>
            </a:r>
            <a:r>
              <a:rPr lang="zh-CN" altLang="en-US" kern="100" dirty="0">
                <a:effectLst/>
                <a:cs typeface="Times New Roman" panose="02020603050405020304" pitchFamily="18" charset="0"/>
              </a:rPr>
              <a:t>中每条规则中的命令和</a:t>
            </a:r>
            <a:r>
              <a:rPr lang="en-US" altLang="zh-CN" kern="100" dirty="0">
                <a:effectLst/>
                <a:cs typeface="Times New Roman" panose="02020603050405020304" pitchFamily="18" charset="0"/>
              </a:rPr>
              <a:t>Linux</a:t>
            </a:r>
            <a:r>
              <a:rPr lang="zh-CN" altLang="en-US" kern="100" dirty="0">
                <a:effectLst/>
                <a:cs typeface="Times New Roman" panose="02020603050405020304" pitchFamily="18" charset="0"/>
              </a:rPr>
              <a:t>操作系统的</a:t>
            </a:r>
            <a:r>
              <a:rPr lang="en-US" altLang="zh-CN" kern="100" dirty="0">
                <a:effectLst/>
                <a:cs typeface="Times New Roman" panose="02020603050405020304" pitchFamily="18" charset="0"/>
              </a:rPr>
              <a:t>Shell</a:t>
            </a:r>
            <a:r>
              <a:rPr lang="zh-CN" altLang="en-US" kern="100" dirty="0">
                <a:effectLst/>
                <a:cs typeface="Times New Roman" panose="02020603050405020304" pitchFamily="18" charset="0"/>
              </a:rPr>
              <a:t>命令行是一致的。</a:t>
            </a:r>
            <a:r>
              <a:rPr lang="en-US" altLang="zh-CN" kern="100" dirty="0">
                <a:effectLst/>
                <a:cs typeface="Times New Roman" panose="02020603050405020304" pitchFamily="18" charset="0"/>
              </a:rPr>
              <a:t>make</a:t>
            </a:r>
            <a:r>
              <a:rPr lang="zh-CN" altLang="en-US" kern="100" dirty="0">
                <a:effectLst/>
                <a:cs typeface="Times New Roman" panose="02020603050405020304" pitchFamily="18" charset="0"/>
              </a:rPr>
              <a:t>会按顺序一条一条的执行命令，每条命令的开头必须以</a:t>
            </a:r>
            <a:r>
              <a:rPr lang="en-US" altLang="zh-CN" kern="100" dirty="0">
                <a:effectLst/>
                <a:cs typeface="Times New Roman" panose="02020603050405020304" pitchFamily="18" charset="0"/>
              </a:rPr>
              <a:t>Tab</a:t>
            </a:r>
            <a:r>
              <a:rPr lang="zh-CN" altLang="en-US" kern="100" dirty="0">
                <a:effectLst/>
                <a:cs typeface="Times New Roman" panose="02020603050405020304" pitchFamily="18" charset="0"/>
              </a:rPr>
              <a:t>字符开头，除非命令是紧跟在依赖规则后面的分号后的。在命令行之间中的空格或是空行会被忽略，但是如果该空格或空行是以</a:t>
            </a:r>
            <a:r>
              <a:rPr lang="en-US" altLang="zh-CN" kern="100" dirty="0">
                <a:effectLst/>
                <a:cs typeface="Times New Roman" panose="02020603050405020304" pitchFamily="18" charset="0"/>
              </a:rPr>
              <a:t>Tab</a:t>
            </a:r>
            <a:r>
              <a:rPr lang="zh-CN" altLang="en-US" kern="100" dirty="0">
                <a:effectLst/>
                <a:cs typeface="Times New Roman" panose="02020603050405020304" pitchFamily="18" charset="0"/>
              </a:rPr>
              <a:t>字符开头的，那么</a:t>
            </a:r>
            <a:r>
              <a:rPr lang="en-US" altLang="zh-CN" kern="100" dirty="0">
                <a:effectLst/>
                <a:cs typeface="Times New Roman" panose="02020603050405020304" pitchFamily="18" charset="0"/>
              </a:rPr>
              <a:t>make</a:t>
            </a:r>
            <a:r>
              <a:rPr lang="zh-CN" altLang="en-US" kern="100" dirty="0">
                <a:effectLst/>
                <a:cs typeface="Times New Roman" panose="02020603050405020304" pitchFamily="18" charset="0"/>
              </a:rPr>
              <a:t>会认为其是一个空命令。</a:t>
            </a:r>
          </a:p>
          <a:p>
            <a:pPr marL="0" algn="just">
              <a:spcBef>
                <a:spcPts val="0"/>
              </a:spcBef>
            </a:pPr>
            <a:r>
              <a:rPr lang="zh-CN" altLang="en-US" kern="100" dirty="0">
                <a:effectLst/>
                <a:cs typeface="Times New Roman" panose="02020603050405020304" pitchFamily="18" charset="0"/>
              </a:rPr>
              <a:t>用户在</a:t>
            </a:r>
            <a:r>
              <a:rPr lang="en-US" altLang="zh-CN" kern="100" dirty="0">
                <a:effectLst/>
                <a:cs typeface="Times New Roman" panose="02020603050405020304" pitchFamily="18" charset="0"/>
              </a:rPr>
              <a:t>Linux</a:t>
            </a:r>
            <a:r>
              <a:rPr lang="zh-CN" altLang="en-US" kern="100" dirty="0">
                <a:effectLst/>
                <a:cs typeface="Times New Roman" panose="02020603050405020304" pitchFamily="18" charset="0"/>
              </a:rPr>
              <a:t>下可能会使用不同的</a:t>
            </a:r>
            <a:r>
              <a:rPr lang="en-US" altLang="zh-CN" kern="100" dirty="0">
                <a:effectLst/>
                <a:cs typeface="Times New Roman" panose="02020603050405020304" pitchFamily="18" charset="0"/>
              </a:rPr>
              <a:t>Shell</a:t>
            </a:r>
            <a:r>
              <a:rPr lang="zh-CN" altLang="en-US" kern="100" dirty="0">
                <a:effectLst/>
                <a:cs typeface="Times New Roman" panose="02020603050405020304" pitchFamily="18" charset="0"/>
              </a:rPr>
              <a:t>，但是除非特别指定，否则</a:t>
            </a:r>
            <a:r>
              <a:rPr lang="en-US" altLang="zh-CN" kern="100" dirty="0">
                <a:effectLst/>
                <a:cs typeface="Times New Roman" panose="02020603050405020304" pitchFamily="18" charset="0"/>
              </a:rPr>
              <a:t>make</a:t>
            </a:r>
            <a:r>
              <a:rPr lang="zh-CN" altLang="en-US" kern="100" dirty="0">
                <a:effectLst/>
                <a:cs typeface="Times New Roman" panose="02020603050405020304" pitchFamily="18" charset="0"/>
              </a:rPr>
              <a:t>的命令默认都是</a:t>
            </a:r>
            <a:r>
              <a:rPr lang="en-US" altLang="zh-CN" kern="100" dirty="0">
                <a:effectLst/>
                <a:cs typeface="Times New Roman" panose="02020603050405020304" pitchFamily="18" charset="0"/>
              </a:rPr>
              <a:t>Linux</a:t>
            </a:r>
            <a:r>
              <a:rPr lang="zh-CN" altLang="en-US" kern="100" dirty="0">
                <a:effectLst/>
                <a:cs typeface="Times New Roman" panose="02020603050405020304" pitchFamily="18" charset="0"/>
              </a:rPr>
              <a:t>的标准</a:t>
            </a:r>
            <a:r>
              <a:rPr lang="en-US" altLang="zh-CN" kern="100" dirty="0">
                <a:effectLst/>
                <a:cs typeface="Times New Roman" panose="02020603050405020304" pitchFamily="18" charset="0"/>
              </a:rPr>
              <a:t>Shell</a:t>
            </a:r>
            <a:r>
              <a:rPr lang="zh-CN" altLang="en-US" kern="100" dirty="0">
                <a:effectLst/>
                <a:cs typeface="Times New Roman" panose="02020603050405020304" pitchFamily="18" charset="0"/>
              </a:rPr>
              <a:t>解释执行的。</a:t>
            </a:r>
          </a:p>
          <a:p>
            <a:endParaRPr lang="zh-CN" altLang="en-US" dirty="0"/>
          </a:p>
        </p:txBody>
      </p:sp>
    </p:spTree>
    <p:custDataLst>
      <p:tags r:id="rId1"/>
    </p:custDataLst>
    <p:extLst>
      <p:ext uri="{BB962C8B-B14F-4D97-AF65-F5344CB8AC3E}">
        <p14:creationId xmlns:p14="http://schemas.microsoft.com/office/powerpoint/2010/main" val="276743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显示命令</a:t>
            </a:r>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196611" y="1321515"/>
            <a:ext cx="7629525" cy="3671888"/>
          </a:xfrm>
        </p:spPr>
        <p:txBody>
          <a:bodyPr/>
          <a:lstStyle/>
          <a:p>
            <a:pPr marL="0" indent="200025" algn="just">
              <a:spcBef>
                <a:spcPts val="0"/>
              </a:spcBef>
            </a:pPr>
            <a:r>
              <a:rPr lang="zh-CN" altLang="en-US" kern="100" dirty="0">
                <a:effectLst/>
                <a:cs typeface="Times New Roman" panose="02020603050405020304" pitchFamily="18" charset="0"/>
              </a:rPr>
              <a:t>通常</a:t>
            </a:r>
            <a:r>
              <a:rPr lang="en-US" altLang="zh-CN" kern="100" dirty="0">
                <a:effectLst/>
                <a:cs typeface="Times New Roman" panose="02020603050405020304" pitchFamily="18" charset="0"/>
              </a:rPr>
              <a:t>make</a:t>
            </a:r>
            <a:r>
              <a:rPr lang="zh-CN" altLang="en-US" kern="100" dirty="0">
                <a:effectLst/>
                <a:cs typeface="Times New Roman" panose="02020603050405020304" pitchFamily="18" charset="0"/>
              </a:rPr>
              <a:t>会把其要执行的命令行在命令执行前输出到屏幕上。当在命令行前加“</a:t>
            </a:r>
            <a:r>
              <a:rPr lang="en-US" altLang="zh-CN" kern="100" dirty="0">
                <a:effectLst/>
                <a:cs typeface="Times New Roman" panose="02020603050405020304" pitchFamily="18" charset="0"/>
              </a:rPr>
              <a:t>@”</a:t>
            </a:r>
            <a:r>
              <a:rPr lang="zh-CN" altLang="en-US" kern="100" dirty="0">
                <a:effectLst/>
                <a:cs typeface="Times New Roman" panose="02020603050405020304" pitchFamily="18" charset="0"/>
              </a:rPr>
              <a:t>字符时这个命令将不被</a:t>
            </a:r>
            <a:r>
              <a:rPr lang="en-US" altLang="zh-CN" kern="100" dirty="0">
                <a:effectLst/>
                <a:cs typeface="Times New Roman" panose="02020603050405020304" pitchFamily="18" charset="0"/>
              </a:rPr>
              <a:t>make</a:t>
            </a:r>
            <a:r>
              <a:rPr lang="zh-CN" altLang="en-US" kern="100" dirty="0">
                <a:effectLst/>
                <a:cs typeface="Times New Roman" panose="02020603050405020304" pitchFamily="18" charset="0"/>
              </a:rPr>
              <a:t>显示出来。</a:t>
            </a:r>
            <a:endParaRPr lang="en-US" altLang="zh-CN" kern="100" dirty="0">
              <a:effectLst/>
              <a:cs typeface="Times New Roman" panose="02020603050405020304" pitchFamily="18" charset="0"/>
            </a:endParaRPr>
          </a:p>
          <a:p>
            <a:pPr marL="0" indent="0" algn="just">
              <a:spcBef>
                <a:spcPts val="0"/>
              </a:spcBef>
              <a:buNone/>
            </a:pPr>
            <a:r>
              <a:rPr lang="zh-CN" altLang="en-US" kern="100" dirty="0">
                <a:effectLst/>
                <a:cs typeface="Times New Roman" panose="02020603050405020304" pitchFamily="18" charset="0"/>
              </a:rPr>
              <a:t>   例如：</a:t>
            </a:r>
          </a:p>
          <a:p>
            <a:pPr marL="0" indent="0" algn="just">
              <a:spcBef>
                <a:spcPts val="0"/>
              </a:spcBef>
              <a:buNone/>
            </a:pPr>
            <a:r>
              <a:rPr lang="en-US" altLang="zh-CN" sz="2000" kern="100" dirty="0">
                <a:cs typeface="Times New Roman" panose="02020603050405020304" pitchFamily="18" charset="0"/>
              </a:rPr>
              <a:t>@echo</a:t>
            </a:r>
            <a:r>
              <a:rPr lang="zh-CN" altLang="en-US" sz="2000" kern="100" dirty="0">
                <a:cs typeface="Times New Roman" panose="02020603050405020304" pitchFamily="18" charset="0"/>
              </a:rPr>
              <a:t>正在编译</a:t>
            </a:r>
            <a:r>
              <a:rPr lang="en-US" altLang="zh-CN" sz="2000" kern="100" dirty="0">
                <a:cs typeface="Times New Roman" panose="02020603050405020304" pitchFamily="18" charset="0"/>
              </a:rPr>
              <a:t>XXX</a:t>
            </a:r>
            <a:r>
              <a:rPr lang="zh-CN" altLang="en-US" sz="2000" kern="100" dirty="0">
                <a:cs typeface="Times New Roman" panose="02020603050405020304" pitchFamily="18" charset="0"/>
              </a:rPr>
              <a:t>模块</a:t>
            </a:r>
            <a:r>
              <a:rPr lang="en-US" altLang="zh-CN" sz="2000" kern="100" dirty="0">
                <a:cs typeface="Times New Roman" panose="02020603050405020304" pitchFamily="18" charset="0"/>
              </a:rPr>
              <a:t>......</a:t>
            </a:r>
            <a:endParaRPr lang="zh-CN" altLang="en-US" sz="2000" kern="100" dirty="0">
              <a:cs typeface="Times New Roman" panose="02020603050405020304" pitchFamily="18" charset="0"/>
            </a:endParaRPr>
          </a:p>
          <a:p>
            <a:pPr marL="0" indent="200025" algn="just">
              <a:spcBef>
                <a:spcPts val="0"/>
              </a:spcBef>
            </a:pPr>
            <a:r>
              <a:rPr lang="zh-CN" altLang="en-US" sz="2000" kern="100" dirty="0">
                <a:cs typeface="Times New Roman" panose="02020603050405020304" pitchFamily="18" charset="0"/>
              </a:rPr>
              <a:t>当</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执行时，会输出“正在编译</a:t>
            </a:r>
            <a:r>
              <a:rPr lang="en-US" altLang="zh-CN" sz="2000" kern="100" dirty="0">
                <a:cs typeface="Times New Roman" panose="02020603050405020304" pitchFamily="18" charset="0"/>
              </a:rPr>
              <a:t>XXX</a:t>
            </a:r>
            <a:r>
              <a:rPr lang="zh-CN" altLang="en-US" sz="2000" kern="100" dirty="0">
                <a:cs typeface="Times New Roman" panose="02020603050405020304" pitchFamily="18" charset="0"/>
              </a:rPr>
              <a:t>模块”字串，但不会输出命令，如果没有“</a:t>
            </a:r>
            <a:r>
              <a:rPr lang="en-US" altLang="zh-CN" sz="2000" kern="100" dirty="0">
                <a:cs typeface="Times New Roman" panose="02020603050405020304" pitchFamily="18" charset="0"/>
              </a:rPr>
              <a:t>@”</a:t>
            </a:r>
            <a:r>
              <a:rPr lang="zh-CN" altLang="en-US" sz="2000" kern="100" dirty="0">
                <a:cs typeface="Times New Roman" panose="02020603050405020304" pitchFamily="18" charset="0"/>
              </a:rPr>
              <a:t>，那么，</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将输出：</a:t>
            </a:r>
          </a:p>
          <a:p>
            <a:pPr marL="0" indent="0">
              <a:spcBef>
                <a:spcPts val="0"/>
              </a:spcBef>
              <a:buNone/>
            </a:pPr>
            <a:r>
              <a:rPr lang="en-US" altLang="zh-CN" sz="2000" kern="100" dirty="0">
                <a:highlight>
                  <a:srgbClr val="808080"/>
                </a:highlight>
                <a:cs typeface="Times New Roman" panose="02020603050405020304" pitchFamily="18" charset="0"/>
              </a:rPr>
              <a:t>                               echo</a:t>
            </a:r>
            <a:r>
              <a:rPr lang="zh-CN" altLang="en-US" sz="2000" kern="100" dirty="0">
                <a:highlight>
                  <a:srgbClr val="808080"/>
                </a:highlight>
                <a:cs typeface="Times New Roman" panose="02020603050405020304" pitchFamily="18" charset="0"/>
              </a:rPr>
              <a:t>正在编译</a:t>
            </a:r>
            <a:r>
              <a:rPr lang="en-US" altLang="zh-CN" sz="2000" kern="100" dirty="0">
                <a:highlight>
                  <a:srgbClr val="808080"/>
                </a:highlight>
                <a:cs typeface="Times New Roman" panose="02020603050405020304" pitchFamily="18" charset="0"/>
              </a:rPr>
              <a:t>XXX</a:t>
            </a:r>
            <a:r>
              <a:rPr lang="zh-CN" altLang="en-US" sz="2000" kern="100" dirty="0">
                <a:highlight>
                  <a:srgbClr val="808080"/>
                </a:highlight>
                <a:cs typeface="Times New Roman" panose="02020603050405020304" pitchFamily="18" charset="0"/>
              </a:rPr>
              <a:t>模块</a:t>
            </a:r>
            <a:r>
              <a:rPr lang="en-US" altLang="zh-CN" sz="2000" kern="100" dirty="0">
                <a:highlight>
                  <a:srgbClr val="808080"/>
                </a:highlight>
                <a:cs typeface="Times New Roman" panose="02020603050405020304" pitchFamily="18" charset="0"/>
              </a:rPr>
              <a:t>......</a:t>
            </a:r>
            <a:endParaRPr lang="zh-CN" altLang="en-US" sz="2000" kern="100" dirty="0">
              <a:cs typeface="Times New Roman" panose="02020603050405020304" pitchFamily="18" charset="0"/>
            </a:endParaRPr>
          </a:p>
          <a:p>
            <a:pPr marL="0" indent="200025" algn="just">
              <a:spcBef>
                <a:spcPts val="0"/>
              </a:spcBef>
            </a:pPr>
            <a:r>
              <a:rPr lang="zh-CN" altLang="en-US" sz="2000" kern="100" dirty="0">
                <a:cs typeface="Times New Roman" panose="02020603050405020304" pitchFamily="18" charset="0"/>
              </a:rPr>
              <a:t>如果</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执行时，带入</a:t>
            </a:r>
            <a:r>
              <a:rPr lang="en-US" altLang="zh-CN" sz="2000" kern="100" dirty="0">
                <a:cs typeface="Times New Roman" panose="02020603050405020304" pitchFamily="18" charset="0"/>
              </a:rPr>
              <a:t>make</a:t>
            </a:r>
            <a:r>
              <a:rPr lang="zh-CN" altLang="en-US" sz="2000" kern="100" dirty="0">
                <a:cs typeface="Times New Roman" panose="02020603050405020304" pitchFamily="18" charset="0"/>
              </a:rPr>
              <a:t>参数“</a:t>
            </a:r>
            <a:r>
              <a:rPr lang="en-US" altLang="zh-CN" sz="2000" kern="100" dirty="0">
                <a:cs typeface="Times New Roman" panose="02020603050405020304" pitchFamily="18" charset="0"/>
              </a:rPr>
              <a:t>-n”</a:t>
            </a:r>
            <a:r>
              <a:rPr lang="zh-CN" altLang="en-US" sz="2000" kern="100" dirty="0">
                <a:cs typeface="Times New Roman" panose="02020603050405020304" pitchFamily="18" charset="0"/>
              </a:rPr>
              <a:t>或“</a:t>
            </a:r>
            <a:r>
              <a:rPr lang="en-US" altLang="zh-CN" sz="2000" kern="100" dirty="0">
                <a:cs typeface="Times New Roman" panose="02020603050405020304" pitchFamily="18" charset="0"/>
              </a:rPr>
              <a:t>--just-print”</a:t>
            </a:r>
            <a:r>
              <a:rPr lang="zh-CN" altLang="en-US" sz="2000" kern="100" dirty="0">
                <a:cs typeface="Times New Roman" panose="02020603050405020304" pitchFamily="18" charset="0"/>
              </a:rPr>
              <a:t>，那么将只显示命令而不执行命令。</a:t>
            </a:r>
            <a:endParaRPr lang="zh-CN" altLang="en-US" sz="1600" dirty="0"/>
          </a:p>
        </p:txBody>
      </p:sp>
    </p:spTree>
    <p:custDataLst>
      <p:tags r:id="rId1"/>
    </p:custDataLst>
    <p:extLst>
      <p:ext uri="{BB962C8B-B14F-4D97-AF65-F5344CB8AC3E}">
        <p14:creationId xmlns:p14="http://schemas.microsoft.com/office/powerpoint/2010/main" val="3387619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显示命令</a:t>
            </a:r>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kern="100" dirty="0">
                <a:effectLst/>
                <a:cs typeface="Times New Roman" panose="02020603050405020304" pitchFamily="18" charset="0"/>
              </a:rPr>
              <a:t>功能很有利于对</a:t>
            </a:r>
            <a:r>
              <a:rPr lang="en-US" altLang="zh-CN" kern="100" dirty="0" err="1">
                <a:effectLst/>
                <a:cs typeface="Times New Roman" panose="02020603050405020304" pitchFamily="18" charset="0"/>
              </a:rPr>
              <a:t>Makefile</a:t>
            </a:r>
            <a:r>
              <a:rPr lang="zh-CN" altLang="en-US" kern="100" dirty="0">
                <a:effectLst/>
                <a:cs typeface="Times New Roman" panose="02020603050405020304" pitchFamily="18" charset="0"/>
              </a:rPr>
              <a:t>进行调试，看看所书写的命令是执行起来是什么样子的或是什么顺序的。</a:t>
            </a:r>
            <a:endParaRPr lang="en-US" altLang="zh-CN" kern="100" dirty="0">
              <a:effectLst/>
              <a:cs typeface="Times New Roman" panose="02020603050405020304" pitchFamily="18" charset="0"/>
            </a:endParaRPr>
          </a:p>
          <a:p>
            <a:pPr marL="0" indent="200025" algn="just">
              <a:spcBef>
                <a:spcPts val="0"/>
              </a:spcBef>
            </a:pPr>
            <a:r>
              <a:rPr lang="zh-CN" altLang="en-US" kern="100" dirty="0">
                <a:cs typeface="Times New Roman" panose="02020603050405020304" pitchFamily="18" charset="0"/>
              </a:rPr>
              <a:t>而</a:t>
            </a:r>
            <a:r>
              <a:rPr lang="en-US" altLang="zh-CN" kern="100" dirty="0">
                <a:cs typeface="Times New Roman" panose="02020603050405020304" pitchFamily="18" charset="0"/>
              </a:rPr>
              <a:t>make</a:t>
            </a:r>
            <a:r>
              <a:rPr lang="zh-CN" altLang="en-US" kern="100" dirty="0">
                <a:cs typeface="Times New Roman" panose="02020603050405020304" pitchFamily="18" charset="0"/>
              </a:rPr>
              <a:t>参数“</a:t>
            </a:r>
            <a:r>
              <a:rPr lang="en-US" altLang="zh-CN" kern="100" dirty="0">
                <a:cs typeface="Times New Roman" panose="02020603050405020304" pitchFamily="18" charset="0"/>
              </a:rPr>
              <a:t>-s”</a:t>
            </a:r>
            <a:r>
              <a:rPr lang="zh-CN" altLang="en-US" kern="100" dirty="0">
                <a:cs typeface="Times New Roman" panose="02020603050405020304" pitchFamily="18" charset="0"/>
              </a:rPr>
              <a:t>或“</a:t>
            </a:r>
            <a:r>
              <a:rPr lang="en-US" altLang="zh-CN" kern="100" dirty="0">
                <a:cs typeface="Times New Roman" panose="02020603050405020304" pitchFamily="18" charset="0"/>
              </a:rPr>
              <a:t>--</a:t>
            </a:r>
            <a:r>
              <a:rPr lang="en-US" altLang="zh-CN" kern="100" dirty="0" err="1">
                <a:cs typeface="Times New Roman" panose="02020603050405020304" pitchFamily="18" charset="0"/>
              </a:rPr>
              <a:t>slient</a:t>
            </a:r>
            <a:r>
              <a:rPr lang="en-US" altLang="zh-CN" kern="100" dirty="0">
                <a:cs typeface="Times New Roman" panose="02020603050405020304" pitchFamily="18" charset="0"/>
              </a:rPr>
              <a:t>”</a:t>
            </a:r>
            <a:r>
              <a:rPr lang="zh-CN" altLang="en-US" kern="100" dirty="0">
                <a:cs typeface="Times New Roman" panose="02020603050405020304" pitchFamily="18" charset="0"/>
              </a:rPr>
              <a:t>则是全面禁止命令的显示。</a:t>
            </a:r>
          </a:p>
          <a:p>
            <a:pPr marL="0" indent="200025" algn="just">
              <a:spcBef>
                <a:spcPts val="0"/>
              </a:spcBef>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1800" dirty="0"/>
          </a:p>
        </p:txBody>
      </p:sp>
    </p:spTree>
    <p:custDataLst>
      <p:tags r:id="rId1"/>
    </p:custDataLst>
    <p:extLst>
      <p:ext uri="{BB962C8B-B14F-4D97-AF65-F5344CB8AC3E}">
        <p14:creationId xmlns:p14="http://schemas.microsoft.com/office/powerpoint/2010/main" val="39364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命令执行顺序</a:t>
            </a:r>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当依赖目标的产生时间比目标的产生时间更靠后时，也就是当规则的目标需要被更新时，</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会一条一条的执行其后的命令。需要注意的是，如果需要让上一条命令的结果应用在下一条命令时，</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应该使用分号分隔这两条命令</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。例如，如果第一条命令是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命令，并且希望第二条命令在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执行之后的基础上执行，</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那么就不能把这两条命令写在两行上，而应该把这两条命令写在一行上，用分号分隔</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r>
              <a:rPr lang="zh-CN" altLang="en-US" sz="2100" dirty="0"/>
              <a:t>比如写成如下的指令格式是正确的：</a:t>
            </a:r>
            <a:endParaRPr lang="en-US" altLang="zh-CN" sz="2100" dirty="0"/>
          </a:p>
          <a:p>
            <a:pPr marL="0" indent="200025" algn="just">
              <a:lnSpc>
                <a:spcPts val="1500"/>
              </a:lnSpc>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exec:</a:t>
            </a:r>
            <a:endParaRPr lang="en-US" altLang="zh-CN" sz="15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lnSpc>
                <a:spcPts val="1500"/>
              </a:lnSpc>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cd/home/</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test;pwd</a:t>
            </a:r>
            <a:endParaRPr lang="en-US" altLang="zh-CN" sz="15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2100" dirty="0"/>
          </a:p>
        </p:txBody>
      </p:sp>
    </p:spTree>
    <p:custDataLst>
      <p:tags r:id="rId1"/>
    </p:custDataLst>
    <p:extLst>
      <p:ext uri="{BB962C8B-B14F-4D97-AF65-F5344CB8AC3E}">
        <p14:creationId xmlns:p14="http://schemas.microsoft.com/office/powerpoint/2010/main" val="2524504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命令出错</a:t>
            </a:r>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每当命令运行完后，</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会检测每个命令的返回码，如果命令返回成功，那么</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会执行下一条命令，当规则中所有的命令成功返回后，这个规则就算是成功完成了。如果一个规则中的某个命令出错了（命令退出码非零），那么</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就会终止执行当前规则，这将有可能终止所有规则的执行。</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有些时候，命令的出错并不表示就是错误的。例如执行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mkdir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命令，如果目录不存在，那么</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mkdir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就成功执行；如果目录存在，那么就出错了。在这种情况下，之所以使用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mkdir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就是希望保证一定要有这样的一个目录，因此并不希望</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mkdir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出错而终止规则的运行。</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1800" dirty="0"/>
          </a:p>
        </p:txBody>
      </p:sp>
    </p:spTree>
    <p:custDataLst>
      <p:tags r:id="rId1"/>
    </p:custDataLst>
    <p:extLst>
      <p:ext uri="{BB962C8B-B14F-4D97-AF65-F5344CB8AC3E}">
        <p14:creationId xmlns:p14="http://schemas.microsoft.com/office/powerpoint/2010/main" val="792373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命令出错</a:t>
            </a:r>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为了做忽略命令的出错，可以在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的命令行前加一个减号“</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Tab</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字符之后），标记为不管命令出不出错都认为是成功的</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给</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加上“</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i</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或是“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--ignore-errors”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参数，那么，</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中所有命令都会忽略错误。</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如果一个规则是以“</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.IGNORE”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作为目标的，那么这个规则中的所有命令将会忽略错误。</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的参数的是“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或是“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--keep-going”</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，这个参数的意思是，如果某规则中的命令出错了，那么就终目该规则的执行，但继续执行其它规则。</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1800" dirty="0"/>
          </a:p>
        </p:txBody>
      </p:sp>
    </p:spTree>
    <p:custDataLst>
      <p:tags r:id="rId1"/>
    </p:custDataLst>
    <p:extLst>
      <p:ext uri="{BB962C8B-B14F-4D97-AF65-F5344CB8AC3E}">
        <p14:creationId xmlns:p14="http://schemas.microsoft.com/office/powerpoint/2010/main" val="2929266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sym typeface="+mn-lt"/>
              </a:rPr>
              <a:t>账号管理</a:t>
            </a:r>
            <a:endParaRPr lang="zh-CN" altLang="en-US" dirty="0"/>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p:txBody>
          <a:bodyPr/>
          <a:lstStyle/>
          <a:p>
            <a:pPr marL="0" indent="0" algn="just">
              <a:spcBef>
                <a:spcPts val="0"/>
              </a:spcBef>
              <a:buNone/>
            </a:pPr>
            <a:r>
              <a:rPr lang="en-US" altLang="zh-CN" sz="2400" dirty="0">
                <a:latin typeface="+mj-ea"/>
                <a:ea typeface="+mj-ea"/>
              </a:rPr>
              <a:t>②</a:t>
            </a:r>
            <a:r>
              <a:rPr lang="zh-CN" altLang="en-US" sz="2400" dirty="0">
                <a:latin typeface="+mj-ea"/>
                <a:ea typeface="+mj-ea"/>
              </a:rPr>
              <a:t>删除用户：删除用户账号就是要将</a:t>
            </a:r>
            <a:r>
              <a:rPr lang="en-US" altLang="zh-CN" sz="2400" dirty="0">
                <a:latin typeface="+mj-ea"/>
                <a:ea typeface="+mj-ea"/>
              </a:rPr>
              <a:t>/</a:t>
            </a:r>
            <a:r>
              <a:rPr lang="en-US" altLang="zh-CN" sz="2400" dirty="0" err="1">
                <a:latin typeface="+mj-ea"/>
                <a:ea typeface="+mj-ea"/>
              </a:rPr>
              <a:t>etc</a:t>
            </a:r>
            <a:r>
              <a:rPr lang="en-US" altLang="zh-CN" sz="2400" dirty="0">
                <a:latin typeface="+mj-ea"/>
                <a:ea typeface="+mj-ea"/>
              </a:rPr>
              <a:t>/passwd</a:t>
            </a:r>
            <a:r>
              <a:rPr lang="zh-CN" altLang="en-US" sz="2400" dirty="0">
                <a:latin typeface="+mj-ea"/>
                <a:ea typeface="+mj-ea"/>
              </a:rPr>
              <a:t>等系统文件中的该用户记录删除，必要时还删除用户的主目录。删除一个已有的用户账号使用</a:t>
            </a:r>
            <a:r>
              <a:rPr lang="en-US" altLang="zh-CN" sz="2400" dirty="0" err="1">
                <a:latin typeface="+mj-ea"/>
                <a:ea typeface="+mj-ea"/>
              </a:rPr>
              <a:t>userdel</a:t>
            </a:r>
            <a:r>
              <a:rPr lang="zh-CN" altLang="en-US" sz="2400" dirty="0">
                <a:latin typeface="+mj-ea"/>
                <a:ea typeface="+mj-ea"/>
              </a:rPr>
              <a:t>命令，其格式如下：</a:t>
            </a:r>
          </a:p>
          <a:p>
            <a:pPr marL="228594" lvl="1" indent="266693" algn="just">
              <a:spcBef>
                <a:spcPts val="0"/>
              </a:spcBef>
            </a:pPr>
            <a:endParaRPr lang="en-US" altLang="zh-CN" sz="2000" kern="100" dirty="0">
              <a:solidFill>
                <a:srgbClr val="000000"/>
              </a:solidFill>
              <a:latin typeface="+mj-ea"/>
              <a:ea typeface="+mj-ea"/>
              <a:cs typeface="Times New Roman" panose="02020603050405020304" pitchFamily="18" charset="0"/>
            </a:endParaRPr>
          </a:p>
          <a:p>
            <a:pPr marL="228594" lvl="1" indent="0" algn="just">
              <a:spcBef>
                <a:spcPts val="0"/>
              </a:spcBef>
              <a:buNone/>
            </a:pPr>
            <a:r>
              <a:rPr lang="zh-CN" altLang="en-US" sz="2400" b="0" kern="100" dirty="0">
                <a:solidFill>
                  <a:srgbClr val="000000"/>
                </a:solidFill>
                <a:latin typeface="+mj-ea"/>
                <a:ea typeface="+mj-ea"/>
                <a:cs typeface="Times New Roman" panose="02020603050405020304" pitchFamily="18" charset="0"/>
              </a:rPr>
              <a:t>  </a:t>
            </a:r>
            <a:r>
              <a:rPr lang="en-US" altLang="zh-CN" sz="2400" b="0" kern="100" dirty="0" err="1">
                <a:solidFill>
                  <a:srgbClr val="000000"/>
                </a:solidFill>
                <a:latin typeface="+mj-ea"/>
                <a:ea typeface="+mj-ea"/>
                <a:cs typeface="Times New Roman" panose="02020603050405020304" pitchFamily="18" charset="0"/>
              </a:rPr>
              <a:t>userdel</a:t>
            </a:r>
            <a:r>
              <a:rPr lang="zh-CN" altLang="en-US" sz="2400" b="0" kern="100" dirty="0">
                <a:solidFill>
                  <a:srgbClr val="000000"/>
                </a:solidFill>
                <a:latin typeface="+mj-ea"/>
                <a:ea typeface="+mj-ea"/>
                <a:cs typeface="Times New Roman" panose="02020603050405020304" pitchFamily="18" charset="0"/>
              </a:rPr>
              <a:t> 选项 用户名</a:t>
            </a:r>
            <a:endParaRPr lang="en-US" altLang="zh-CN" sz="2400" b="0" kern="100" dirty="0">
              <a:solidFill>
                <a:srgbClr val="000000"/>
              </a:solidFill>
              <a:latin typeface="+mj-ea"/>
              <a:ea typeface="+mj-ea"/>
              <a:cs typeface="Times New Roman" panose="02020603050405020304" pitchFamily="18" charset="0"/>
            </a:endParaRPr>
          </a:p>
          <a:p>
            <a:pPr marL="228594" lvl="1" indent="266693" algn="just">
              <a:spcBef>
                <a:spcPts val="0"/>
              </a:spcBef>
            </a:pPr>
            <a:endParaRPr lang="en-US" altLang="zh-CN" sz="2000" dirty="0">
              <a:latin typeface="+mj-ea"/>
              <a:ea typeface="+mj-ea"/>
            </a:endParaRPr>
          </a:p>
          <a:p>
            <a:pPr marL="0" algn="just">
              <a:spcBef>
                <a:spcPts val="0"/>
              </a:spcBef>
            </a:pPr>
            <a:r>
              <a:rPr lang="zh-CN" altLang="en-US" sz="2400" dirty="0">
                <a:latin typeface="+mj-ea"/>
                <a:ea typeface="+mj-ea"/>
              </a:rPr>
              <a:t>常用的选项是</a:t>
            </a:r>
            <a:r>
              <a:rPr lang="en-US" altLang="zh-CN" sz="2400" dirty="0">
                <a:latin typeface="+mj-ea"/>
                <a:ea typeface="+mj-ea"/>
              </a:rPr>
              <a:t>-r</a:t>
            </a:r>
            <a:r>
              <a:rPr lang="zh-CN" altLang="en-US" sz="2400" dirty="0">
                <a:latin typeface="+mj-ea"/>
                <a:ea typeface="+mj-ea"/>
              </a:rPr>
              <a:t>，它的作用是把用户的主目录一起删除。</a:t>
            </a:r>
          </a:p>
          <a:p>
            <a:endParaRPr lang="en-US" altLang="zh-CN" sz="2400" dirty="0">
              <a:latin typeface="+mj-ea"/>
              <a:ea typeface="+mj-ea"/>
            </a:endParaRPr>
          </a:p>
          <a:p>
            <a:endParaRPr lang="zh-CN" altLang="en-US" sz="2400" dirty="0">
              <a:latin typeface="+mj-ea"/>
              <a:ea typeface="+mj-ea"/>
            </a:endParaRPr>
          </a:p>
          <a:p>
            <a:endParaRPr lang="zh-CN" altLang="en-US" sz="2400" dirty="0">
              <a:latin typeface="+mj-ea"/>
              <a:ea typeface="+mj-ea"/>
            </a:endParaRPr>
          </a:p>
        </p:txBody>
      </p:sp>
    </p:spTree>
    <p:custDataLst>
      <p:tags r:id="rId1"/>
    </p:custDataLst>
    <p:extLst>
      <p:ext uri="{BB962C8B-B14F-4D97-AF65-F5344CB8AC3E}">
        <p14:creationId xmlns:p14="http://schemas.microsoft.com/office/powerpoint/2010/main" val="12867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在一些大的工程中往往会把不同模块或是不同功能的源文件放在不同的目录中，</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这种情况下可以在每个目录中都书写一个该目录的</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这样就不需要把所有模块的依赖关系、执行命令等全部写在一个</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（总控</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）中，利于让总控</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变得更加地简洁，简化维护难度。</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例如，有一个子目录叫</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subdir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，这个目录下有个</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文件，来指明了这个目录下文件的编译规则。那么总控</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可以按照如下方式编写：</a:t>
            </a: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subsystem:</a:t>
            </a:r>
            <a:endParaRPr lang="zh-CN" altLang="en-US" sz="2100" kern="100" dirty="0">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cdsubdir</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&amp;&amp;$(MAKE)</a:t>
            </a:r>
            <a:endParaRPr lang="zh-CN" altLang="en-US" sz="2100" kern="100" dirty="0">
              <a:latin typeface="宋体" panose="02010600030101010101" pitchFamily="2" charset="-122"/>
              <a:ea typeface="宋体" panose="02010600030101010101" pitchFamily="2" charset="-122"/>
              <a:cs typeface="Times New Roman" panose="02020603050405020304" pitchFamily="18" charset="0"/>
            </a:endParaRPr>
          </a:p>
          <a:p>
            <a:pPr>
              <a:lnSpc>
                <a:spcPct val="100000"/>
              </a:lnSpc>
            </a:pPr>
            <a:endParaRPr lang="zh-CN" altLang="en-US" sz="1800" dirty="0"/>
          </a:p>
        </p:txBody>
      </p:sp>
    </p:spTree>
    <p:custDataLst>
      <p:tags r:id="rId1"/>
    </p:custDataLst>
    <p:extLst>
      <p:ext uri="{BB962C8B-B14F-4D97-AF65-F5344CB8AC3E}">
        <p14:creationId xmlns:p14="http://schemas.microsoft.com/office/powerpoint/2010/main" val="896273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也可以按照如下的方式编写。</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subsystem:</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Csubdir</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这两个例子的意思都是先进入“</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subdir”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目录，然后执行</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命令。因为</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命令可能需要一些参数，所以将其定义为</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宏变量，这样比较利于维护。</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1800" dirty="0"/>
          </a:p>
        </p:txBody>
      </p:sp>
    </p:spTree>
    <p:custDataLst>
      <p:tags r:id="rId1"/>
    </p:custDataLst>
    <p:extLst>
      <p:ext uri="{BB962C8B-B14F-4D97-AF65-F5344CB8AC3E}">
        <p14:creationId xmlns:p14="http://schemas.microsoft.com/office/powerpoint/2010/main" val="83642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总控</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的变量可以传递到下级的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中，但是不会覆盖下层的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中所定义的变量，除非指定了“</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参数。如果需要传递变量到下级</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中，那么可以使用这样的声明：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export&lt;variable...&gt;</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如果不想让某些变量传递到下级</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中，那么可以这样声明：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unexport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&lt;variable...&gt;</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exportvariable</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=value</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dirty="0"/>
          </a:p>
        </p:txBody>
      </p:sp>
    </p:spTree>
    <p:custDataLst>
      <p:tags r:id="rId1"/>
    </p:custDataLst>
    <p:extLst>
      <p:ext uri="{BB962C8B-B14F-4D97-AF65-F5344CB8AC3E}">
        <p14:creationId xmlns:p14="http://schemas.microsoft.com/office/powerpoint/2010/main" val="2054482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等价于：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variable=value</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exportvariable</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等价于：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exportvariable</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:=value</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等价于：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variable:=</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valueexportvariable</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dirty="0"/>
          </a:p>
        </p:txBody>
      </p:sp>
    </p:spTree>
    <p:custDataLst>
      <p:tags r:id="rId1"/>
    </p:custDataLst>
    <p:extLst>
      <p:ext uri="{BB962C8B-B14F-4D97-AF65-F5344CB8AC3E}">
        <p14:creationId xmlns:p14="http://schemas.microsoft.com/office/powerpoint/2010/main" val="939208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也可以按照如下的方式编写。</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subsystem:</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Csubdir</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这两个例子的意思都是先进入“</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subdir”</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目录，然后执行</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命令。因为</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命令可能需要一些参数，所以将其定义为</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宏变量，这样比较利于维护。</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1800" dirty="0"/>
          </a:p>
        </p:txBody>
      </p:sp>
    </p:spTree>
    <p:custDataLst>
      <p:tags r:id="rId1"/>
    </p:custDataLst>
    <p:extLst>
      <p:ext uri="{BB962C8B-B14F-4D97-AF65-F5344CB8AC3E}">
        <p14:creationId xmlns:p14="http://schemas.microsoft.com/office/powerpoint/2010/main" val="2469818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1217596" y="1587641"/>
            <a:ext cx="9851922" cy="3671888"/>
          </a:xfrm>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如果要传递所有的变量，那么只要一个</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export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就行了。后面什么也不用写，表示传递所有的变量。</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需要注意的是，有两个变量，一个是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，一个是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MAKEFLAGS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，这两个变量不管是否</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export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，其总是要传递到下层</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中，特别是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MAKEFILES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变量，其中包含了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的参数信息，如果执行“总控</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时有</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参数或是在上层</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中定义了这个变量，那么</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MAKEFILES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变量将会是这些参数，并会传递到下层</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中，这是一个系统级的环境变量。</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4182618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但是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命令中的有几个参数并不往下传递，它们是“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-C”,“-f”,“-h”“-o”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-W”</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，如果不想往下层传递参数，那么，可以这样编写</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subsystem:</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cdsubdir</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&amp;&amp;$(MAKE)MAKEFLAGS=</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如果定义了环境变量</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MAKEFLAGS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，那么需要确信其中的选项是所有</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Makefile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都会用到的。</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627970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604FEF-3AA2-4313-80AC-D1F2903F27CF}"/>
              </a:ext>
            </a:extLst>
          </p:cNvPr>
          <p:cNvSpPr>
            <a:spLocks noGrp="1"/>
          </p:cNvSpPr>
          <p:nvPr>
            <p:ph type="title"/>
          </p:nvPr>
        </p:nvSpPr>
        <p:spPr/>
        <p:txBody>
          <a:bodyPr/>
          <a:lstStyle/>
          <a:p>
            <a:pPr>
              <a:defRPr/>
            </a:pPr>
            <a:r>
              <a:rPr lang="zh-CN" altLang="en-US" dirty="0"/>
              <a:t>嵌套执行</a:t>
            </a:r>
            <a:r>
              <a:rPr lang="en-US" altLang="zh-CN" dirty="0"/>
              <a:t>make</a:t>
            </a:r>
            <a:endParaRPr lang="zh-CN" altLang="en-US" dirty="0"/>
          </a:p>
        </p:txBody>
      </p:sp>
      <p:sp>
        <p:nvSpPr>
          <p:cNvPr id="19459" name="Rectangle 3">
            <a:extLst>
              <a:ext uri="{FF2B5EF4-FFF2-40B4-BE49-F238E27FC236}">
                <a16:creationId xmlns:a16="http://schemas.microsoft.com/office/drawing/2014/main" id="{F9510ABA-AB56-4B96-BAF8-B95A7DCE9285}"/>
              </a:ext>
            </a:extLst>
          </p:cNvPr>
          <p:cNvSpPr>
            <a:spLocks noGrp="1" noRot="1" noChangeArrowheads="1"/>
          </p:cNvSpPr>
          <p:nvPr>
            <p:ph idx="1"/>
          </p:nvPr>
        </p:nvSpPr>
        <p:spPr>
          <a:xfrm>
            <a:off x="2381251" y="1646635"/>
            <a:ext cx="7629525" cy="3671888"/>
          </a:xfrm>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还有一个在“嵌套执行”中比较有用的参数，“</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-w”</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或是“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--print-directory”</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会在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的过程中输出一些信息，让用户看到目前的工作目录。例如下级</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目录是</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/home/test/gnu/make”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，如果使用“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make-w”</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来执行，那么当进入该目录时，将会看到：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make:Enteringdirectory</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`/home/test/gnu/make'.</a:t>
            </a: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而在完成下层</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后离开目录时，将会看到：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make:Leavingdirectory</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`/home/</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hchen</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/gnu/make'</a:t>
            </a: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当使用“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参数来指定</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下层</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时，“</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-w”</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会被自动打开的。如果参数中有“</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slient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）或是“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--no-print-directory”</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，那么，“</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-w”</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总是失效的。</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dirty="0"/>
          </a:p>
        </p:txBody>
      </p:sp>
    </p:spTree>
    <p:custDataLst>
      <p:tags r:id="rId1"/>
    </p:custDataLst>
    <p:extLst>
      <p:ext uri="{BB962C8B-B14F-4D97-AF65-F5344CB8AC3E}">
        <p14:creationId xmlns:p14="http://schemas.microsoft.com/office/powerpoint/2010/main" val="1354262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D427261-AF24-4AE7-9289-C4C1108C05D6}"/>
              </a:ext>
            </a:extLst>
          </p:cNvPr>
          <p:cNvSpPr>
            <a:spLocks noGrp="1" noRot="1" noChangeArrowheads="1"/>
          </p:cNvSpPr>
          <p:nvPr>
            <p:ph type="title"/>
          </p:nvPr>
        </p:nvSpPr>
        <p:spPr/>
        <p:txBody>
          <a:bodyPr/>
          <a:lstStyle/>
          <a:p>
            <a:pPr>
              <a:defRPr/>
            </a:pPr>
            <a:r>
              <a:rPr lang="zh-CN" altLang="en-US" dirty="0"/>
              <a:t>变量定义和使用</a:t>
            </a:r>
          </a:p>
        </p:txBody>
      </p:sp>
      <p:sp>
        <p:nvSpPr>
          <p:cNvPr id="8195" name="Rectangle 3">
            <a:extLst>
              <a:ext uri="{FF2B5EF4-FFF2-40B4-BE49-F238E27FC236}">
                <a16:creationId xmlns:a16="http://schemas.microsoft.com/office/drawing/2014/main" id="{A2A4FC4B-5239-4E81-870C-16594DF4A37A}"/>
              </a:ext>
            </a:extLst>
          </p:cNvPr>
          <p:cNvSpPr>
            <a:spLocks noGrp="1" noRot="1" noChangeArrowheads="1"/>
          </p:cNvSpPr>
          <p:nvPr>
            <p:ph idx="1"/>
          </p:nvPr>
        </p:nvSpPr>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中的定义的变量，就像是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C/C++</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语言中的宏一样，代表了一个文本字串，在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中执行的时候会将变量自动展开在所使用的地方。与</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C/C++</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所不同的是，可以在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中改变其值。在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中，变量可以使用在“目标”，“依赖目标”，“命令”或是</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的其他部分中。</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变量的命名字可以包含字符、数字，下划线（可以是数字开头），但不应该含有“</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或是空字符（空格、回车等）。变量是大小写敏感的，“</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foo”</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Foo”</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FOO”</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是三个不同的变量名。传统的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的变量名是全大写的命名方式，但推荐使用大小写搭配的变量名，如：</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MakeFlags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。这样可以避免和系统的变量冲突，而发生意外的事情。</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dirty="0"/>
          </a:p>
        </p:txBody>
      </p:sp>
    </p:spTree>
    <p:custDataLst>
      <p:tags r:id="rId1"/>
    </p:custDataLst>
    <p:extLst>
      <p:ext uri="{BB962C8B-B14F-4D97-AF65-F5344CB8AC3E}">
        <p14:creationId xmlns:p14="http://schemas.microsoft.com/office/powerpoint/2010/main" val="2171282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D427261-AF24-4AE7-9289-C4C1108C05D6}"/>
              </a:ext>
            </a:extLst>
          </p:cNvPr>
          <p:cNvSpPr>
            <a:spLocks noGrp="1" noRot="1" noChangeArrowheads="1"/>
          </p:cNvSpPr>
          <p:nvPr>
            <p:ph type="title"/>
          </p:nvPr>
        </p:nvSpPr>
        <p:spPr/>
        <p:txBody>
          <a:bodyPr/>
          <a:lstStyle/>
          <a:p>
            <a:pPr>
              <a:defRPr/>
            </a:pPr>
            <a:r>
              <a:rPr lang="zh-CN" altLang="en-US" dirty="0"/>
              <a:t>变量定义和使用</a:t>
            </a:r>
          </a:p>
        </p:txBody>
      </p:sp>
      <p:sp>
        <p:nvSpPr>
          <p:cNvPr id="8195" name="Rectangle 3">
            <a:extLst>
              <a:ext uri="{FF2B5EF4-FFF2-40B4-BE49-F238E27FC236}">
                <a16:creationId xmlns:a16="http://schemas.microsoft.com/office/drawing/2014/main" id="{A2A4FC4B-5239-4E81-870C-16594DF4A37A}"/>
              </a:ext>
            </a:extLst>
          </p:cNvPr>
          <p:cNvSpPr>
            <a:spLocks noGrp="1" noRot="1" noChangeArrowheads="1"/>
          </p:cNvSpPr>
          <p:nvPr>
            <p:ph idx="1"/>
          </p:nvPr>
        </p:nvSpPr>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有一些变量是很奇怪字串，如“</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等，这些是自动化变量。</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变量使用的注意事项如下：</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pPr marL="0" algn="just">
              <a:spcBef>
                <a:spcPts val="0"/>
              </a:spcBef>
            </a:pPr>
            <a:r>
              <a:rPr lang="zh-CN" altLang="en-US" sz="2100" dirty="0"/>
              <a:t>（</a:t>
            </a:r>
            <a:r>
              <a:rPr lang="en-US" altLang="zh-CN" sz="2100" dirty="0"/>
              <a:t>1</a:t>
            </a:r>
            <a:r>
              <a:rPr lang="zh-CN" altLang="en-US" sz="2100" dirty="0"/>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变量在声明时需要给予初值，而在使用时，需要给在变量名前加上“</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符号，但最好用小括号“（）”或是大括号“</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把变量给包括起来。如果需要使用“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字符本身，那么需要用“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来表示。如：</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objects=</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program.ofoo.outils.oprogram</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:$(objects)</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cc-</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oprogram</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$(objects)</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$(objects):</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defs.h</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endParaRPr lang="zh-CN" altLang="en-US" sz="15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dirty="0"/>
          </a:p>
        </p:txBody>
      </p:sp>
    </p:spTree>
    <p:custDataLst>
      <p:tags r:id="rId1"/>
    </p:custDataLst>
    <p:extLst>
      <p:ext uri="{BB962C8B-B14F-4D97-AF65-F5344CB8AC3E}">
        <p14:creationId xmlns:p14="http://schemas.microsoft.com/office/powerpoint/2010/main" val="381309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5487" y="2728484"/>
            <a:ext cx="4340641" cy="1560871"/>
          </a:xfrm>
        </p:spPr>
        <p:txBody>
          <a:bodyPr/>
          <a:lstStyle/>
          <a:p>
            <a:r>
              <a:rPr lang="en-US" altLang="zh-CN" dirty="0">
                <a:sym typeface="+mn-lt"/>
              </a:rPr>
              <a:t>Unix/Linux</a:t>
            </a:r>
            <a:r>
              <a:rPr lang="zh-CN" altLang="en-US" dirty="0">
                <a:sym typeface="+mn-lt"/>
              </a:rPr>
              <a:t>系统入门</a:t>
            </a:r>
          </a:p>
        </p:txBody>
      </p:sp>
      <p:pic>
        <p:nvPicPr>
          <p:cNvPr id="5" name="图片 4">
            <a:extLst>
              <a:ext uri="{FF2B5EF4-FFF2-40B4-BE49-F238E27FC236}">
                <a16:creationId xmlns:a16="http://schemas.microsoft.com/office/drawing/2014/main" id="{294D521B-B9D8-4CBA-B610-3B272F50863D}"/>
              </a:ext>
            </a:extLst>
          </p:cNvPr>
          <p:cNvPicPr>
            <a:picLocks noChangeAspect="1"/>
          </p:cNvPicPr>
          <p:nvPr/>
        </p:nvPicPr>
        <p:blipFill>
          <a:blip r:embed="rId4"/>
          <a:stretch>
            <a:fillRect/>
          </a:stretch>
        </p:blipFill>
        <p:spPr>
          <a:xfrm>
            <a:off x="-1" y="0"/>
            <a:ext cx="4634335" cy="2007824"/>
          </a:xfrm>
          <a:prstGeom prst="rect">
            <a:avLst/>
          </a:prstGeom>
        </p:spPr>
      </p:pic>
      <p:sp>
        <p:nvSpPr>
          <p:cNvPr id="7" name="文本占位符 5">
            <a:extLst>
              <a:ext uri="{FF2B5EF4-FFF2-40B4-BE49-F238E27FC236}">
                <a16:creationId xmlns:a16="http://schemas.microsoft.com/office/drawing/2014/main" id="{B4AEEA7B-4531-A142-90D4-5E5E67D33C60}"/>
              </a:ext>
            </a:extLst>
          </p:cNvPr>
          <p:cNvSpPr txBox="1">
            <a:spLocks/>
          </p:cNvSpPr>
          <p:nvPr/>
        </p:nvSpPr>
        <p:spPr>
          <a:xfrm>
            <a:off x="5289757" y="1462092"/>
            <a:ext cx="5325236" cy="4093648"/>
          </a:xfrm>
          <a:prstGeom prst="rect">
            <a:avLst/>
          </a:prstGeom>
        </p:spPr>
        <p:txBody>
          <a:bodyPr rtlCol="0">
            <a:normAutofit/>
          </a:bodyPr>
          <a:lstStyle>
            <a:lvl1pPr marL="0" indent="0" algn="l" defTabSz="914400" rtl="0" eaLnBrk="1" latinLnBrk="0" hangingPunct="1">
              <a:lnSpc>
                <a:spcPct val="90000"/>
              </a:lnSpc>
              <a:spcBef>
                <a:spcPts val="1200"/>
              </a:spcBef>
              <a:buClr>
                <a:schemeClr val="accent1">
                  <a:lumMod val="75000"/>
                </a:schemeClr>
              </a:buClr>
              <a:buSzPct val="100000"/>
              <a:buFont typeface="Arial" pitchFamily="34" charset="0"/>
              <a:buNone/>
              <a:defRPr sz="2400"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1200"/>
              </a:spcBef>
              <a:buClr>
                <a:schemeClr val="accent1">
                  <a:lumMod val="75000"/>
                </a:schemeClr>
              </a:buClr>
              <a:buSzPct val="100000"/>
              <a:buFont typeface="Arial"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800"/>
              </a:spcBef>
              <a:buClr>
                <a:schemeClr val="accent1">
                  <a:lumMod val="75000"/>
                </a:schemeClr>
              </a:buClr>
              <a:buSzPct val="100000"/>
              <a:buFont typeface="Arial" pitchFamily="34" charset="0"/>
              <a:buNone/>
              <a:defRPr sz="10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000" kern="1200">
                <a:solidFill>
                  <a:schemeClr val="tx1"/>
                </a:solidFill>
                <a:latin typeface="微软雅黑" panose="020B0503020204020204" pitchFamily="34" charset="-122"/>
                <a:ea typeface="微软雅黑" panose="020B0503020204020204" pitchFamily="34" charset="-122"/>
                <a:cs typeface="+mn-cs"/>
              </a:defRPr>
            </a:lvl5pPr>
            <a:lvl6pPr marL="22860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1">
                  <a:lumMod val="75000"/>
                </a:schemeClr>
              </a:buClr>
              <a:buSzPct val="100000"/>
              <a:buFont typeface="Arial" pitchFamily="34" charset="0"/>
              <a:buNone/>
              <a:defRPr sz="1000" kern="1200">
                <a:solidFill>
                  <a:schemeClr val="tx1"/>
                </a:solidFill>
                <a:latin typeface="+mn-lt"/>
                <a:ea typeface="+mn-ea"/>
                <a:cs typeface="+mn-cs"/>
              </a:defRPr>
            </a:lvl9pPr>
          </a:lstStyle>
          <a:p>
            <a:pPr>
              <a:lnSpc>
                <a:spcPct val="150000"/>
              </a:lnSpc>
            </a:pPr>
            <a:r>
              <a:rPr lang="zh-CN" altLang="en-US" sz="2800" dirty="0">
                <a:solidFill>
                  <a:schemeClr val="tx1"/>
                </a:solidFill>
                <a:sym typeface="+mn-lt"/>
              </a:rPr>
              <a:t>一、</a:t>
            </a:r>
            <a:r>
              <a:rPr lang="en-US" altLang="zh-CN" sz="2800" dirty="0">
                <a:solidFill>
                  <a:schemeClr val="tx1"/>
                </a:solidFill>
                <a:sym typeface="+mn-lt"/>
              </a:rPr>
              <a:t>Linux</a:t>
            </a:r>
            <a:r>
              <a:rPr lang="zh-CN" altLang="en-US" sz="2800" dirty="0">
                <a:solidFill>
                  <a:schemeClr val="tx1"/>
                </a:solidFill>
                <a:sym typeface="+mn-lt"/>
              </a:rPr>
              <a:t>操作系统的简介</a:t>
            </a:r>
            <a:endParaRPr lang="en-US" altLang="zh-CN" sz="2800" dirty="0">
              <a:solidFill>
                <a:schemeClr val="tx1"/>
              </a:solidFill>
              <a:sym typeface="+mn-lt"/>
            </a:endParaRPr>
          </a:p>
          <a:p>
            <a:pPr>
              <a:lnSpc>
                <a:spcPct val="150000"/>
              </a:lnSpc>
            </a:pPr>
            <a:r>
              <a:rPr lang="zh-CN" altLang="en-US" sz="2800" dirty="0">
                <a:solidFill>
                  <a:schemeClr val="tx1"/>
                </a:solidFill>
                <a:sym typeface="+mn-lt"/>
              </a:rPr>
              <a:t>二、文件操作与权限管理</a:t>
            </a:r>
            <a:endParaRPr lang="en-US" altLang="zh-CN" sz="2800" dirty="0">
              <a:solidFill>
                <a:schemeClr val="tx1"/>
              </a:solidFill>
              <a:sym typeface="+mn-lt"/>
            </a:endParaRPr>
          </a:p>
          <a:p>
            <a:pPr>
              <a:lnSpc>
                <a:spcPct val="150000"/>
              </a:lnSpc>
            </a:pPr>
            <a:r>
              <a:rPr lang="zh-CN" altLang="en-US" sz="2800" dirty="0">
                <a:solidFill>
                  <a:schemeClr val="tx1"/>
                </a:solidFill>
                <a:sym typeface="+mn-lt"/>
              </a:rPr>
              <a:t>三、进程运行与监控</a:t>
            </a:r>
            <a:endParaRPr lang="en-US" altLang="zh-CN" sz="2800" dirty="0">
              <a:solidFill>
                <a:schemeClr val="tx1"/>
              </a:solidFill>
              <a:sym typeface="+mn-lt"/>
            </a:endParaRPr>
          </a:p>
          <a:p>
            <a:pPr>
              <a:lnSpc>
                <a:spcPct val="150000"/>
              </a:lnSpc>
            </a:pPr>
            <a:r>
              <a:rPr lang="zh-CN" altLang="en-US" sz="2800" dirty="0">
                <a:solidFill>
                  <a:schemeClr val="tx1"/>
                </a:solidFill>
                <a:sym typeface="+mn-lt"/>
              </a:rPr>
              <a:t>四、操作系统接口与应用开发</a:t>
            </a:r>
            <a:endParaRPr lang="en-US" altLang="zh-CN" sz="2800" dirty="0">
              <a:solidFill>
                <a:schemeClr val="tx1"/>
              </a:solidFill>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1000"/>
                                        <p:tgtEl>
                                          <p:spTgt spid="7">
                                            <p:txEl>
                                              <p:pRg st="3" end="3"/>
                                            </p:txEl>
                                          </p:spTgt>
                                        </p:tgtEl>
                                      </p:cBhvr>
                                    </p:animEffect>
                                    <p:anim calcmode="lin" valueType="num">
                                      <p:cBhvr>
                                        <p:cTn id="3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F79C9-DBC9-47FC-A626-849AA3DA4A53}"/>
              </a:ext>
            </a:extLst>
          </p:cNvPr>
          <p:cNvSpPr>
            <a:spLocks noGrp="1"/>
          </p:cNvSpPr>
          <p:nvPr>
            <p:ph type="title"/>
          </p:nvPr>
        </p:nvSpPr>
        <p:spPr/>
        <p:txBody>
          <a:bodyPr/>
          <a:lstStyle/>
          <a:p>
            <a:pPr algn="l"/>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sym typeface="+mn-lt"/>
              </a:rPr>
              <a:t>账号管理</a:t>
            </a:r>
            <a:endParaRPr lang="en-US" altLang="zh-CN" dirty="0">
              <a:sym typeface="+mn-lt"/>
            </a:endParaRPr>
          </a:p>
        </p:txBody>
      </p:sp>
      <p:sp>
        <p:nvSpPr>
          <p:cNvPr id="20484" name="内容占位符 2">
            <a:extLst>
              <a:ext uri="{FF2B5EF4-FFF2-40B4-BE49-F238E27FC236}">
                <a16:creationId xmlns:a16="http://schemas.microsoft.com/office/drawing/2014/main" id="{DC173DC1-7251-4E79-9AD4-53BC6DBE3F4E}"/>
              </a:ext>
            </a:extLst>
          </p:cNvPr>
          <p:cNvSpPr>
            <a:spLocks noGrp="1" noChangeArrowheads="1"/>
          </p:cNvSpPr>
          <p:nvPr>
            <p:ph idx="1"/>
          </p:nvPr>
        </p:nvSpPr>
        <p:spPr/>
        <p:txBody>
          <a:bodyPr/>
          <a:lstStyle/>
          <a:p>
            <a:pPr marL="0" indent="0" algn="just">
              <a:spcBef>
                <a:spcPts val="0"/>
              </a:spcBef>
              <a:buNone/>
            </a:pPr>
            <a:r>
              <a:rPr lang="en-US" altLang="zh-CN" sz="2800" dirty="0"/>
              <a:t>③</a:t>
            </a:r>
            <a:r>
              <a:rPr lang="zh-CN" altLang="en-US" sz="2800" dirty="0"/>
              <a:t>修改用户：使用</a:t>
            </a:r>
            <a:r>
              <a:rPr lang="en-US" altLang="zh-CN" sz="2800" dirty="0" err="1"/>
              <a:t>usermod</a:t>
            </a:r>
            <a:r>
              <a:rPr lang="zh-CN" altLang="en-US" sz="2800" dirty="0"/>
              <a:t>命令，其格式如下：</a:t>
            </a:r>
          </a:p>
          <a:p>
            <a:pPr marL="228594" lvl="1" indent="266693" algn="just">
              <a:spcBef>
                <a:spcPts val="0"/>
              </a:spcBef>
            </a:pPr>
            <a:endParaRPr lang="en-US" altLang="zh-CN" sz="24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0" indent="0" algn="just">
              <a:spcBef>
                <a:spcPts val="0"/>
              </a:spcBef>
              <a:buNone/>
            </a:pPr>
            <a:r>
              <a:rPr lang="en-US" altLang="zh-CN" sz="2800" kern="100" dirty="0" err="1">
                <a:solidFill>
                  <a:srgbClr val="000000"/>
                </a:solidFill>
                <a:latin typeface="+mj-ea"/>
                <a:ea typeface="+mj-ea"/>
                <a:cs typeface="Times New Roman" panose="02020603050405020304" pitchFamily="18" charset="0"/>
              </a:rPr>
              <a:t>usermod</a:t>
            </a:r>
            <a:r>
              <a:rPr lang="zh-CN" altLang="en-US" sz="2800" kern="100" dirty="0">
                <a:solidFill>
                  <a:srgbClr val="000000"/>
                </a:solidFill>
                <a:latin typeface="+mj-ea"/>
                <a:ea typeface="+mj-ea"/>
                <a:cs typeface="Times New Roman" panose="02020603050405020304" pitchFamily="18" charset="0"/>
              </a:rPr>
              <a:t> 选项 用户名</a:t>
            </a:r>
            <a:endParaRPr lang="zh-CN" altLang="en-US" sz="2800" kern="100" dirty="0">
              <a:latin typeface="+mj-ea"/>
              <a:ea typeface="+mj-ea"/>
              <a:cs typeface="Times New Roman" panose="02020603050405020304" pitchFamily="18" charset="0"/>
            </a:endParaRPr>
          </a:p>
          <a:p>
            <a:pPr marL="228594" lvl="1" indent="0" algn="just">
              <a:spcBef>
                <a:spcPts val="0"/>
              </a:spcBef>
              <a:buNone/>
            </a:pPr>
            <a:endParaRPr lang="en-US" altLang="zh-CN" sz="2400" dirty="0">
              <a:latin typeface="+mj-ea"/>
              <a:ea typeface="+mj-ea"/>
            </a:endParaRPr>
          </a:p>
          <a:p>
            <a:pPr marL="888978" indent="-261932" algn="just">
              <a:spcBef>
                <a:spcPts val="0"/>
              </a:spcBef>
            </a:pPr>
            <a:r>
              <a:rPr lang="zh-CN" altLang="en-US" sz="2400" kern="100" dirty="0">
                <a:solidFill>
                  <a:srgbClr val="000000"/>
                </a:solidFill>
                <a:latin typeface="+mj-ea"/>
                <a:ea typeface="+mj-ea"/>
                <a:cs typeface="Times New Roman" panose="02020603050405020304" pitchFamily="18" charset="0"/>
              </a:rPr>
              <a:t>常用的选项包括</a:t>
            </a:r>
            <a:r>
              <a:rPr lang="en-US" altLang="zh-CN" sz="2400" kern="100" dirty="0">
                <a:solidFill>
                  <a:srgbClr val="000000"/>
                </a:solidFill>
                <a:latin typeface="+mj-ea"/>
                <a:ea typeface="+mj-ea"/>
                <a:cs typeface="Times New Roman" panose="02020603050405020304" pitchFamily="18" charset="0"/>
              </a:rPr>
              <a:t>-c,-d,-m,-g,-G,-s,-u</a:t>
            </a:r>
            <a:r>
              <a:rPr lang="zh-CN" altLang="en-US" sz="2400" kern="100" dirty="0">
                <a:solidFill>
                  <a:srgbClr val="000000"/>
                </a:solidFill>
                <a:latin typeface="+mj-ea"/>
                <a:ea typeface="+mj-ea"/>
                <a:cs typeface="Times New Roman" panose="02020603050405020304" pitchFamily="18" charset="0"/>
              </a:rPr>
              <a:t>以及</a:t>
            </a:r>
            <a:r>
              <a:rPr lang="en-US" altLang="zh-CN" sz="2400" kern="100" dirty="0">
                <a:solidFill>
                  <a:srgbClr val="000000"/>
                </a:solidFill>
                <a:latin typeface="+mj-ea"/>
                <a:ea typeface="+mj-ea"/>
                <a:cs typeface="Times New Roman" panose="02020603050405020304" pitchFamily="18" charset="0"/>
              </a:rPr>
              <a:t>-o</a:t>
            </a:r>
            <a:r>
              <a:rPr lang="zh-CN" altLang="en-US" sz="2400" kern="100" dirty="0">
                <a:solidFill>
                  <a:srgbClr val="000000"/>
                </a:solidFill>
                <a:latin typeface="+mj-ea"/>
                <a:ea typeface="+mj-ea"/>
                <a:cs typeface="Times New Roman" panose="02020603050405020304" pitchFamily="18" charset="0"/>
              </a:rPr>
              <a:t>等，这些选项的意义与</a:t>
            </a:r>
            <a:r>
              <a:rPr lang="en-US" altLang="zh-CN" sz="2400" kern="100" dirty="0" err="1">
                <a:solidFill>
                  <a:srgbClr val="000000"/>
                </a:solidFill>
                <a:latin typeface="+mj-ea"/>
                <a:ea typeface="+mj-ea"/>
                <a:cs typeface="Times New Roman" panose="02020603050405020304" pitchFamily="18" charset="0"/>
              </a:rPr>
              <a:t>useradd</a:t>
            </a:r>
            <a:r>
              <a:rPr lang="zh-CN" altLang="en-US" sz="2400" kern="100" dirty="0">
                <a:solidFill>
                  <a:srgbClr val="000000"/>
                </a:solidFill>
                <a:latin typeface="+mj-ea"/>
                <a:ea typeface="+mj-ea"/>
                <a:cs typeface="Times New Roman" panose="02020603050405020304" pitchFamily="18" charset="0"/>
              </a:rPr>
              <a:t>命令中的选项一样，可以为用户指定新的资源值。</a:t>
            </a:r>
            <a:endParaRPr lang="zh-CN" altLang="en-US" sz="2400" kern="100" dirty="0">
              <a:latin typeface="+mj-ea"/>
              <a:ea typeface="+mj-ea"/>
              <a:cs typeface="Times New Roman" panose="02020603050405020304" pitchFamily="18" charset="0"/>
            </a:endParaRPr>
          </a:p>
          <a:p>
            <a:pPr marL="888978" indent="-261932" algn="just">
              <a:spcBef>
                <a:spcPts val="0"/>
              </a:spcBef>
            </a:pPr>
            <a:r>
              <a:rPr lang="zh-CN" altLang="en-US" sz="2400" kern="100" dirty="0">
                <a:solidFill>
                  <a:srgbClr val="000000"/>
                </a:solidFill>
                <a:latin typeface="+mj-ea"/>
                <a:ea typeface="+mj-ea"/>
                <a:cs typeface="Times New Roman" panose="02020603050405020304" pitchFamily="18" charset="0"/>
              </a:rPr>
              <a:t>修改用户账号就是根据实际情况更改用户的有关属性，如用户号、主目录、用户组、登录</a:t>
            </a:r>
            <a:r>
              <a:rPr lang="en-US" altLang="zh-CN" sz="2400" kern="100" dirty="0">
                <a:solidFill>
                  <a:srgbClr val="000000"/>
                </a:solidFill>
                <a:latin typeface="+mj-ea"/>
                <a:ea typeface="+mj-ea"/>
                <a:cs typeface="Times New Roman" panose="02020603050405020304" pitchFamily="18" charset="0"/>
              </a:rPr>
              <a:t>Shell</a:t>
            </a:r>
            <a:r>
              <a:rPr lang="zh-CN" altLang="en-US" sz="2400" kern="100" dirty="0">
                <a:solidFill>
                  <a:srgbClr val="000000"/>
                </a:solidFill>
                <a:latin typeface="+mj-ea"/>
                <a:ea typeface="+mj-ea"/>
                <a:cs typeface="Times New Roman" panose="02020603050405020304" pitchFamily="18" charset="0"/>
              </a:rPr>
              <a:t>等。</a:t>
            </a:r>
            <a:endParaRPr lang="zh-CN" altLang="en-US" sz="2400" kern="100" dirty="0">
              <a:latin typeface="+mj-ea"/>
              <a:ea typeface="+mj-ea"/>
              <a:cs typeface="Times New Roman" panose="02020603050405020304" pitchFamily="18" charset="0"/>
            </a:endParaRPr>
          </a:p>
          <a:p>
            <a:pPr marL="888978" indent="-261932" algn="just">
              <a:spcBef>
                <a:spcPts val="0"/>
              </a:spcBef>
            </a:pPr>
            <a:r>
              <a:rPr lang="zh-CN" altLang="en-US" sz="2400" kern="100" dirty="0">
                <a:solidFill>
                  <a:srgbClr val="000000"/>
                </a:solidFill>
                <a:latin typeface="+mj-ea"/>
                <a:ea typeface="+mj-ea"/>
                <a:cs typeface="Times New Roman" panose="02020603050405020304" pitchFamily="18" charset="0"/>
              </a:rPr>
              <a:t>需要注意的是，</a:t>
            </a:r>
            <a:r>
              <a:rPr lang="en-US" altLang="zh-CN" sz="2400" kern="100" dirty="0" err="1">
                <a:solidFill>
                  <a:srgbClr val="FF0000"/>
                </a:solidFill>
                <a:latin typeface="+mj-ea"/>
                <a:ea typeface="+mj-ea"/>
                <a:cs typeface="Times New Roman" panose="02020603050405020304" pitchFamily="18" charset="0"/>
              </a:rPr>
              <a:t>useradd</a:t>
            </a:r>
            <a:r>
              <a:rPr lang="zh-CN" altLang="en-US" sz="2400" kern="100" dirty="0">
                <a:solidFill>
                  <a:srgbClr val="FF0000"/>
                </a:solidFill>
                <a:latin typeface="+mj-ea"/>
                <a:ea typeface="+mj-ea"/>
                <a:cs typeface="Times New Roman" panose="02020603050405020304" pitchFamily="18" charset="0"/>
              </a:rPr>
              <a:t>命令用于在添加新用户时指定用户信息，而</a:t>
            </a:r>
            <a:r>
              <a:rPr lang="en-US" altLang="zh-CN" sz="2400" kern="100" dirty="0" err="1">
                <a:solidFill>
                  <a:srgbClr val="FF0000"/>
                </a:solidFill>
                <a:latin typeface="+mj-ea"/>
                <a:ea typeface="+mj-ea"/>
                <a:cs typeface="Times New Roman" panose="02020603050405020304" pitchFamily="18" charset="0"/>
              </a:rPr>
              <a:t>usermod</a:t>
            </a:r>
            <a:r>
              <a:rPr lang="zh-CN" altLang="en-US" sz="2400" kern="100" dirty="0">
                <a:solidFill>
                  <a:srgbClr val="FF0000"/>
                </a:solidFill>
                <a:latin typeface="+mj-ea"/>
                <a:ea typeface="+mj-ea"/>
                <a:cs typeface="Times New Roman" panose="02020603050405020304" pitchFamily="18" charset="0"/>
              </a:rPr>
              <a:t>命令用于修改已经存在的用户的用户信息</a:t>
            </a:r>
            <a:r>
              <a:rPr lang="zh-CN" altLang="en-US" sz="2400" kern="100" dirty="0">
                <a:solidFill>
                  <a:srgbClr val="000000"/>
                </a:solidFill>
                <a:latin typeface="+mj-ea"/>
                <a:ea typeface="+mj-ea"/>
                <a:cs typeface="Times New Roman" panose="02020603050405020304" pitchFamily="18" charset="0"/>
              </a:rPr>
              <a:t>。</a:t>
            </a:r>
            <a:endParaRPr lang="zh-CN" altLang="en-US" sz="2400" kern="100" dirty="0">
              <a:latin typeface="+mj-ea"/>
              <a:ea typeface="+mj-ea"/>
              <a:cs typeface="Times New Roman" panose="02020603050405020304" pitchFamily="18" charset="0"/>
            </a:endParaRPr>
          </a:p>
          <a:p>
            <a:endParaRPr lang="en-US" altLang="zh-CN" sz="2800" dirty="0"/>
          </a:p>
          <a:p>
            <a:endParaRPr lang="zh-CN" altLang="en-US" sz="2800" dirty="0"/>
          </a:p>
          <a:p>
            <a:endParaRPr lang="zh-CN" altLang="en-US" sz="2800" dirty="0"/>
          </a:p>
        </p:txBody>
      </p:sp>
    </p:spTree>
    <p:custDataLst>
      <p:tags r:id="rId1"/>
    </p:custDataLst>
    <p:extLst>
      <p:ext uri="{BB962C8B-B14F-4D97-AF65-F5344CB8AC3E}">
        <p14:creationId xmlns:p14="http://schemas.microsoft.com/office/powerpoint/2010/main" val="298241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D427261-AF24-4AE7-9289-C4C1108C05D6}"/>
              </a:ext>
            </a:extLst>
          </p:cNvPr>
          <p:cNvSpPr>
            <a:spLocks noGrp="1" noRot="1" noChangeArrowheads="1"/>
          </p:cNvSpPr>
          <p:nvPr>
            <p:ph type="title"/>
          </p:nvPr>
        </p:nvSpPr>
        <p:spPr/>
        <p:txBody>
          <a:bodyPr/>
          <a:lstStyle/>
          <a:p>
            <a:pPr>
              <a:defRPr/>
            </a:pPr>
            <a:r>
              <a:rPr lang="zh-CN" altLang="en-US" dirty="0"/>
              <a:t>变量定义和使用</a:t>
            </a:r>
          </a:p>
        </p:txBody>
      </p:sp>
      <p:sp>
        <p:nvSpPr>
          <p:cNvPr id="8195" name="Rectangle 3">
            <a:extLst>
              <a:ext uri="{FF2B5EF4-FFF2-40B4-BE49-F238E27FC236}">
                <a16:creationId xmlns:a16="http://schemas.microsoft.com/office/drawing/2014/main" id="{A2A4FC4B-5239-4E81-870C-16594DF4A37A}"/>
              </a:ext>
            </a:extLst>
          </p:cNvPr>
          <p:cNvSpPr>
            <a:spLocks noGrp="1" noRot="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变量会在使用它的地方精确地展开，就像</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中的宏一样，例如：</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foo=c</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prog.o:prog</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.$(foo)</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$(foo)$(foo)-$(foo)prog.$(foo)</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展开后得到：</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prog.o:prog.c</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cc-</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cprog.c</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另外，给变量加上括号完全是为了更加安全地使用这个变量。</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dirty="0"/>
          </a:p>
        </p:txBody>
      </p:sp>
    </p:spTree>
    <p:custDataLst>
      <p:tags r:id="rId1"/>
    </p:custDataLst>
    <p:extLst>
      <p:ext uri="{BB962C8B-B14F-4D97-AF65-F5344CB8AC3E}">
        <p14:creationId xmlns:p14="http://schemas.microsoft.com/office/powerpoint/2010/main" val="109573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C8940-C499-4863-B3AC-838C80A9C60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0C3BB0C7-5ED8-44CE-B147-ACD8A24E4E90}"/>
              </a:ext>
            </a:extLst>
          </p:cNvPr>
          <p:cNvSpPr>
            <a:spLocks noGrp="1"/>
          </p:cNvSpPr>
          <p:nvPr>
            <p:ph idx="1"/>
          </p:nvPr>
        </p:nvSpPr>
        <p:spPr/>
        <p:txBody>
          <a:bodyPr/>
          <a:lstStyle/>
          <a:p>
            <a:r>
              <a:rPr lang="en-US" altLang="zh-CN" dirty="0"/>
              <a:t>1.</a:t>
            </a:r>
            <a:r>
              <a:rPr lang="zh-CN" altLang="en-US" dirty="0"/>
              <a:t>在</a:t>
            </a:r>
            <a:r>
              <a:rPr lang="en-US" altLang="zh-CN" dirty="0" err="1"/>
              <a:t>Makefile</a:t>
            </a:r>
            <a:r>
              <a:rPr lang="zh-CN" altLang="en-US" dirty="0"/>
              <a:t>中的命令必须要以什么键开始？</a:t>
            </a:r>
            <a:endParaRPr lang="en-US" altLang="zh-CN" dirty="0"/>
          </a:p>
          <a:p>
            <a:r>
              <a:rPr lang="en-US" altLang="zh-CN" dirty="0"/>
              <a:t>2.GCC</a:t>
            </a:r>
            <a:r>
              <a:rPr lang="zh-CN" altLang="en-US" dirty="0"/>
              <a:t>主要包含了哪些工具？</a:t>
            </a:r>
          </a:p>
        </p:txBody>
      </p:sp>
    </p:spTree>
    <p:extLst>
      <p:ext uri="{BB962C8B-B14F-4D97-AF65-F5344CB8AC3E}">
        <p14:creationId xmlns:p14="http://schemas.microsoft.com/office/powerpoint/2010/main" val="1228831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zh-CN" altLang="en-US" dirty="0"/>
              <a:t>变量中的变量</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在定义变量的值时，可以使用其他变量来构造变量的值，在</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中有两种方式来在用变量定义变量的值。</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先看第一种方式，也就是简单的使用“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号，在“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左侧是变量，右侧是变量的值，右侧变量的值可以定义在文件的任何一处，也就是说，右侧中的变量不一定非要是已定义好的值，也可以使用后面定义的值。</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foo=$(bar)</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bar=$(ugh)</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ugh=Huh?</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all:</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echo$(foo)</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p:txBody>
      </p:sp>
    </p:spTree>
    <p:custDataLst>
      <p:tags r:id="rId1"/>
    </p:custDataLst>
    <p:extLst>
      <p:ext uri="{BB962C8B-B14F-4D97-AF65-F5344CB8AC3E}">
        <p14:creationId xmlns:p14="http://schemas.microsoft.com/office/powerpoint/2010/main" val="990618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zh-CN" altLang="en-US" dirty="0"/>
              <a:t>变量中的变量</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在上面的例子中，执行“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makeall</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将会打出变量</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$(foo)</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的值是“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Huh?”</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。由此可见，变量是可以使用后面的变量来定义的。这个功能有好的地方，也有不好的地方，</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好的地方是，我们可以把变量的真实值推到后面来定义，但这种形式也有不好的地方，那就是可能会产生递归定义。</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这会让</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陷入无限的变量展开过程中去，当然，</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是有能力检测这样的定义，并会报错。如果在变量中使用函数，那么，这种方式会让我们的</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运行时非常慢，更糟糕的是，这会使用得两个</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的函数“</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wildcard”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shell”</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发生不可预知的错误。因为无法知道这两个函数会被调用多少次。</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sz="2100" dirty="0"/>
          </a:p>
        </p:txBody>
      </p:sp>
    </p:spTree>
    <p:custDataLst>
      <p:tags r:id="rId1"/>
    </p:custDataLst>
    <p:extLst>
      <p:ext uri="{BB962C8B-B14F-4D97-AF65-F5344CB8AC3E}">
        <p14:creationId xmlns:p14="http://schemas.microsoft.com/office/powerpoint/2010/main" val="3549891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zh-CN" altLang="en-US" dirty="0"/>
              <a:t>变量中的变量</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pPr marL="0" indent="0" algn="just">
              <a:spcBef>
                <a:spcPts val="0"/>
              </a:spcBef>
              <a:buNone/>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为了避免上面的这种方法，我们可以使用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中的另一种用变量来定义变量的方法。这种方法使用的是“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操作符，如示例所示：</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x:=foo</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y:=$(x)barx:=later</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使用变量构造变量的值等价于：</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y:=foobarx:=later</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值得一提的是，采用这种方法时前面的变量不能使用后面的变量，只能使用前面已定义好了的变量。例如：</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y:=$(x)barx:=foo</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那么，</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y</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的值是“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bar”</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，而不是“</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foobar</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33465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zh-CN" altLang="en-US" dirty="0"/>
              <a:t>变量中的变量</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下面是一个复杂的例子，其中包括了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的函数、条件表达式和一个系统变量“</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MAKELEVEL”</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的使用：</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ifeq</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(0,${MAKELEVEL})</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cur-</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dir</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shellpwd</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shellwhoami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host-type:=$(</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shellarch</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MAKE:=${MAKE}host-type=${host-type}</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endif</a:t>
            </a:r>
            <a:endParaRPr lang="en-US" altLang="zh-CN" sz="15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如果</a:t>
            </a:r>
            <a:r>
              <a:rPr lang="en-US" altLang="zh-CN" sz="15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有一个嵌套执行的动作，那么系统变量“</a:t>
            </a:r>
            <a:r>
              <a:rPr lang="en-US" altLang="zh-CN" sz="1500" kern="100" dirty="0">
                <a:latin typeface="宋体" panose="02010600030101010101" pitchFamily="2" charset="-122"/>
                <a:ea typeface="宋体" panose="02010600030101010101" pitchFamily="2" charset="-122"/>
                <a:cs typeface="Times New Roman" panose="02020603050405020304" pitchFamily="18" charset="0"/>
              </a:rPr>
              <a:t>MAKELEVEL”</a:t>
            </a: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会记录了当前</a:t>
            </a:r>
            <a:r>
              <a:rPr lang="en-US" altLang="zh-CN" sz="15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的调用层数。</a:t>
            </a:r>
            <a:endParaRPr lang="zh-CN" altLang="en-US" sz="15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07424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zh-CN" altLang="en-US" dirty="0"/>
              <a:t>变量中的变量</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pPr marL="0" indent="200025" algn="just">
              <a:spcBef>
                <a:spcPts val="0"/>
              </a:spcBef>
            </a:pPr>
            <a:r>
              <a:rPr lang="zh-CN" altLang="en-US" kern="100" dirty="0">
                <a:effectLst/>
                <a:cs typeface="Times New Roman" panose="02020603050405020304" pitchFamily="18" charset="0"/>
              </a:rPr>
              <a:t>如果需要定义一个值为一个空格的变量，那么可以按照示例的方式编写</a:t>
            </a:r>
            <a:r>
              <a:rPr lang="en-US" altLang="zh-CN" kern="100" dirty="0" err="1">
                <a:effectLst/>
                <a:cs typeface="Times New Roman" panose="02020603050405020304" pitchFamily="18" charset="0"/>
              </a:rPr>
              <a:t>Makefile</a:t>
            </a:r>
            <a:r>
              <a:rPr lang="zh-CN" altLang="en-US" kern="100" dirty="0">
                <a:effectLst/>
                <a:cs typeface="Times New Roman" panose="02020603050405020304" pitchFamily="18" charset="0"/>
              </a:rPr>
              <a:t>。</a:t>
            </a:r>
          </a:p>
          <a:p>
            <a:pPr marL="0" indent="0" algn="just">
              <a:spcBef>
                <a:spcPts val="0"/>
              </a:spcBef>
              <a:buNone/>
            </a:pPr>
            <a:r>
              <a:rPr lang="en-US" altLang="zh-CN" kern="100" dirty="0" err="1">
                <a:effectLst/>
                <a:cs typeface="Times New Roman" panose="02020603050405020304" pitchFamily="18" charset="0"/>
              </a:rPr>
              <a:t>nullstring</a:t>
            </a:r>
            <a:r>
              <a:rPr lang="en-US" altLang="zh-CN" kern="100" dirty="0">
                <a:effectLst/>
                <a:cs typeface="Times New Roman" panose="02020603050405020304" pitchFamily="18" charset="0"/>
              </a:rPr>
              <a:t>:=</a:t>
            </a:r>
            <a:endParaRPr lang="zh-CN" altLang="en-US" kern="100" dirty="0">
              <a:effectLst/>
              <a:cs typeface="Times New Roman" panose="02020603050405020304" pitchFamily="18" charset="0"/>
            </a:endParaRPr>
          </a:p>
          <a:p>
            <a:pPr marL="0" indent="0" algn="just">
              <a:spcBef>
                <a:spcPts val="0"/>
              </a:spcBef>
              <a:buNone/>
            </a:pPr>
            <a:r>
              <a:rPr lang="en-US" altLang="zh-CN" kern="100" dirty="0">
                <a:effectLst/>
                <a:cs typeface="Times New Roman" panose="02020603050405020304" pitchFamily="18" charset="0"/>
              </a:rPr>
              <a:t>space:=$(</a:t>
            </a:r>
            <a:r>
              <a:rPr lang="en-US" altLang="zh-CN" kern="100" dirty="0" err="1">
                <a:effectLst/>
                <a:cs typeface="Times New Roman" panose="02020603050405020304" pitchFamily="18" charset="0"/>
              </a:rPr>
              <a:t>nullstring</a:t>
            </a:r>
            <a:r>
              <a:rPr lang="en-US" altLang="zh-CN" kern="100" dirty="0">
                <a:effectLst/>
                <a:cs typeface="Times New Roman" panose="02020603050405020304" pitchFamily="18" charset="0"/>
              </a:rPr>
              <a:t>)#endoftheline</a:t>
            </a:r>
            <a:endParaRPr lang="zh-CN" altLang="en-US" kern="100" dirty="0">
              <a:effectLst/>
              <a:cs typeface="Times New Roman" panose="02020603050405020304" pitchFamily="18" charset="0"/>
            </a:endParaRPr>
          </a:p>
          <a:p>
            <a:pPr marL="0" indent="200025" algn="just">
              <a:spcBef>
                <a:spcPts val="0"/>
              </a:spcBef>
            </a:pPr>
            <a:r>
              <a:rPr lang="en-US" altLang="zh-CN" kern="100" dirty="0" err="1">
                <a:effectLst/>
                <a:cs typeface="Times New Roman" panose="02020603050405020304" pitchFamily="18" charset="0"/>
              </a:rPr>
              <a:t>nullstring</a:t>
            </a:r>
            <a:r>
              <a:rPr lang="zh-CN" altLang="en-US" kern="100" dirty="0">
                <a:effectLst/>
                <a:cs typeface="Times New Roman" panose="02020603050405020304" pitchFamily="18" charset="0"/>
              </a:rPr>
              <a:t>是一个空变量，而</a:t>
            </a:r>
            <a:r>
              <a:rPr lang="en-US" altLang="zh-CN" kern="100" dirty="0">
                <a:effectLst/>
                <a:cs typeface="Times New Roman" panose="02020603050405020304" pitchFamily="18" charset="0"/>
              </a:rPr>
              <a:t>space</a:t>
            </a:r>
            <a:r>
              <a:rPr lang="zh-CN" altLang="en-US" kern="100" dirty="0">
                <a:effectLst/>
                <a:cs typeface="Times New Roman" panose="02020603050405020304" pitchFamily="18" charset="0"/>
              </a:rPr>
              <a:t>变量的值是一个空格。因为在操作符的右边是很难描述一个空格的，所以先用一个空变量来指示变量的值开始了，然后是一个空格，最后采用“</a:t>
            </a:r>
            <a:r>
              <a:rPr lang="en-US" altLang="zh-CN" kern="100" dirty="0">
                <a:effectLst/>
                <a:cs typeface="Times New Roman" panose="02020603050405020304" pitchFamily="18" charset="0"/>
              </a:rPr>
              <a:t>#”</a:t>
            </a:r>
            <a:r>
              <a:rPr lang="zh-CN" altLang="en-US" kern="100" dirty="0">
                <a:effectLst/>
                <a:cs typeface="Times New Roman" panose="02020603050405020304" pitchFamily="18" charset="0"/>
              </a:rPr>
              <a:t>注释符来表示变量定义的终止。这样就可以定义出值是一个空格的变量。注释符“</a:t>
            </a:r>
            <a:r>
              <a:rPr lang="en-US" altLang="zh-CN" kern="100" dirty="0">
                <a:effectLst/>
                <a:cs typeface="Times New Roman" panose="02020603050405020304" pitchFamily="18" charset="0"/>
              </a:rPr>
              <a:t>#”</a:t>
            </a:r>
            <a:r>
              <a:rPr lang="zh-CN" altLang="en-US" kern="100" dirty="0">
                <a:effectLst/>
                <a:cs typeface="Times New Roman" panose="02020603050405020304" pitchFamily="18" charset="0"/>
              </a:rPr>
              <a:t>的这种特性经常被使用来定义存在空格的变量。</a:t>
            </a:r>
          </a:p>
          <a:p>
            <a:pPr marL="0" indent="0" algn="just">
              <a:spcBef>
                <a:spcPts val="0"/>
              </a:spcBef>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90335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EB29366-53EA-4CED-80C9-804756AA1E1F}"/>
              </a:ext>
            </a:extLst>
          </p:cNvPr>
          <p:cNvSpPr>
            <a:spLocks noGrp="1" noRot="1" noChangeArrowheads="1"/>
          </p:cNvSpPr>
          <p:nvPr>
            <p:ph type="title"/>
          </p:nvPr>
        </p:nvSpPr>
        <p:spPr/>
        <p:txBody>
          <a:bodyPr/>
          <a:lstStyle/>
          <a:p>
            <a:pPr>
              <a:defRPr/>
            </a:pPr>
            <a:r>
              <a:rPr lang="zh-CN" altLang="en-US" dirty="0"/>
              <a:t>变量中的变量</a:t>
            </a:r>
          </a:p>
        </p:txBody>
      </p:sp>
      <p:sp>
        <p:nvSpPr>
          <p:cNvPr id="9219" name="Rectangle 3">
            <a:extLst>
              <a:ext uri="{FF2B5EF4-FFF2-40B4-BE49-F238E27FC236}">
                <a16:creationId xmlns:a16="http://schemas.microsoft.com/office/drawing/2014/main" id="{BF6387A3-2D61-4987-879D-8818E287DC7D}"/>
              </a:ext>
            </a:extLst>
          </p:cNvPr>
          <p:cNvSpPr>
            <a:spLocks noGrp="1" noRot="1" noChangeArrowheads="1"/>
          </p:cNvSpPr>
          <p:nvPr>
            <p:ph idx="1"/>
          </p:nvPr>
        </p:nvSpPr>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下面是一个复杂的例子，其中包括了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的函数、条件表达式和一个系统变量“</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MAKELEVEL”</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的使用：</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ifeq</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(0,${MAKELEVEL})</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cur-</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dir</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shellpwd</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shellwhoami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host-type:=$(</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shellarch</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MAKE:=${MAKE}host-type=${host-type}</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whoami</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endif</a:t>
            </a:r>
            <a:endParaRPr lang="en-US" altLang="zh-CN" sz="15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如果</a:t>
            </a:r>
            <a:r>
              <a:rPr lang="en-US" altLang="zh-CN" sz="1500" kern="100" dirty="0">
                <a:latin typeface="宋体" panose="02010600030101010101" pitchFamily="2" charset="-122"/>
                <a:ea typeface="宋体" panose="02010600030101010101" pitchFamily="2" charset="-122"/>
                <a:cs typeface="Times New Roman" panose="02020603050405020304" pitchFamily="18" charset="0"/>
              </a:rPr>
              <a:t>make</a:t>
            </a: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有一个嵌套执行的动作，那么系统变量“</a:t>
            </a:r>
            <a:r>
              <a:rPr lang="en-US" altLang="zh-CN" sz="1500" kern="100" dirty="0">
                <a:latin typeface="宋体" panose="02010600030101010101" pitchFamily="2" charset="-122"/>
                <a:ea typeface="宋体" panose="02010600030101010101" pitchFamily="2" charset="-122"/>
                <a:cs typeface="Times New Roman" panose="02020603050405020304" pitchFamily="18" charset="0"/>
              </a:rPr>
              <a:t>MAKELEVEL”</a:t>
            </a: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会记录了当前</a:t>
            </a:r>
            <a:r>
              <a:rPr lang="en-US" altLang="zh-CN" sz="1500" kern="100" dirty="0" err="1">
                <a:latin typeface="宋体" panose="02010600030101010101" pitchFamily="2" charset="-122"/>
                <a:ea typeface="宋体" panose="02010600030101010101" pitchFamily="2" charset="-122"/>
                <a:cs typeface="Times New Roman" panose="02020603050405020304" pitchFamily="18" charset="0"/>
              </a:rPr>
              <a:t>Makefile</a:t>
            </a:r>
            <a:r>
              <a:rPr lang="zh-CN" altLang="en-US" sz="1500" kern="100" dirty="0">
                <a:latin typeface="宋体" panose="02010600030101010101" pitchFamily="2" charset="-122"/>
                <a:ea typeface="宋体" panose="02010600030101010101" pitchFamily="2" charset="-122"/>
                <a:cs typeface="Times New Roman" panose="02020603050405020304" pitchFamily="18" charset="0"/>
              </a:rPr>
              <a:t>的调用层数。</a:t>
            </a:r>
            <a:endParaRPr lang="zh-CN" altLang="en-US" sz="15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017189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8D2C-4A24-4B54-913A-CEC6DB2C37C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495396CC-42D1-4560-A0AE-7F01D530A8B9}"/>
              </a:ext>
            </a:extLst>
          </p:cNvPr>
          <p:cNvSpPr>
            <a:spLocks noGrp="1"/>
          </p:cNvSpPr>
          <p:nvPr>
            <p:ph idx="1"/>
          </p:nvPr>
        </p:nvSpPr>
        <p:spPr/>
        <p:txBody>
          <a:bodyPr/>
          <a:lstStyle/>
          <a:p>
            <a:r>
              <a:rPr lang="zh-CN" altLang="en-US" dirty="0"/>
              <a:t>可以参考</a:t>
            </a:r>
            <a:r>
              <a:rPr lang="en-US" altLang="zh-CN" dirty="0">
                <a:hlinkClick r:id="rId2"/>
              </a:rPr>
              <a:t>https://blog.csdn.net/Sudley/article/details/93919227</a:t>
            </a:r>
            <a:r>
              <a:rPr lang="zh-CN" altLang="en-US" dirty="0"/>
              <a:t>中</a:t>
            </a:r>
            <a:r>
              <a:rPr lang="en-US" altLang="zh-CN" dirty="0"/>
              <a:t>《</a:t>
            </a:r>
            <a:r>
              <a:rPr lang="zh-CN" altLang="en-US" dirty="0"/>
              <a:t>跟我一起写</a:t>
            </a:r>
            <a:r>
              <a:rPr lang="en-US" altLang="zh-CN" dirty="0" err="1"/>
              <a:t>Makefile</a:t>
            </a:r>
            <a:r>
              <a:rPr lang="en-US" altLang="zh-CN" dirty="0"/>
              <a:t>》</a:t>
            </a:r>
            <a:r>
              <a:rPr lang="zh-CN" altLang="en-US" dirty="0"/>
              <a:t>一书课后进行练习。</a:t>
            </a:r>
          </a:p>
        </p:txBody>
      </p:sp>
    </p:spTree>
    <p:extLst>
      <p:ext uri="{BB962C8B-B14F-4D97-AF65-F5344CB8AC3E}">
        <p14:creationId xmlns:p14="http://schemas.microsoft.com/office/powerpoint/2010/main" val="3956758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00825" y="646226"/>
            <a:ext cx="3255481" cy="1170653"/>
          </a:xfrm>
        </p:spPr>
        <p:txBody>
          <a:bodyPr/>
          <a:lstStyle/>
          <a:p>
            <a:r>
              <a:rPr lang="zh-CN" altLang="en-US" dirty="0">
                <a:sym typeface="+mn-lt"/>
              </a:rPr>
              <a:t>进程控制</a:t>
            </a:r>
          </a:p>
        </p:txBody>
      </p:sp>
      <p:sp>
        <p:nvSpPr>
          <p:cNvPr id="6" name="文本占位符 5"/>
          <p:cNvSpPr>
            <a:spLocks noGrp="1"/>
          </p:cNvSpPr>
          <p:nvPr>
            <p:ph type="body" sz="half" idx="2"/>
          </p:nvPr>
        </p:nvSpPr>
        <p:spPr/>
        <p:txBody>
          <a:bodyPr/>
          <a:lstStyle/>
          <a:p>
            <a:r>
              <a:rPr lang="zh-CN" altLang="en-US" dirty="0"/>
              <a:t>运行环境和进程的标识</a:t>
            </a:r>
            <a:endParaRPr lang="en-US" altLang="zh-CN" dirty="0"/>
          </a:p>
          <a:p>
            <a:r>
              <a:rPr lang="zh-CN" altLang="en-US" dirty="0"/>
              <a:t>进程的建立和退出</a:t>
            </a:r>
            <a:endParaRPr lang="en-US" altLang="zh-CN" dirty="0"/>
          </a:p>
          <a:p>
            <a:r>
              <a:rPr lang="zh-CN" altLang="en-US" dirty="0"/>
              <a:t>进程的等待与睡眠</a:t>
            </a:r>
            <a:endParaRPr lang="en-US" altLang="zh-CN" dirty="0"/>
          </a:p>
          <a:p>
            <a:r>
              <a:rPr lang="zh-CN" altLang="en-US" dirty="0"/>
              <a:t>进程的执行</a:t>
            </a:r>
            <a:endParaRPr lang="en-US" altLang="zh-CN" dirty="0"/>
          </a:p>
          <a:p>
            <a:r>
              <a:rPr lang="zh-CN" altLang="en-US" dirty="0"/>
              <a:t>进程的属性修改</a:t>
            </a:r>
            <a:endParaRPr lang="en-US" altLang="zh-CN" dirty="0"/>
          </a:p>
        </p:txBody>
      </p:sp>
      <p:pic>
        <p:nvPicPr>
          <p:cNvPr id="2" name="图片 1">
            <a:extLst>
              <a:ext uri="{FF2B5EF4-FFF2-40B4-BE49-F238E27FC236}">
                <a16:creationId xmlns:a16="http://schemas.microsoft.com/office/drawing/2014/main" id="{009FB991-4DD1-4A47-8FD3-B10F395FEFB8}"/>
              </a:ext>
            </a:extLst>
          </p:cNvPr>
          <p:cNvPicPr>
            <a:picLocks noChangeAspect="1"/>
          </p:cNvPicPr>
          <p:nvPr/>
        </p:nvPicPr>
        <p:blipFill>
          <a:blip r:embed="rId4"/>
          <a:stretch>
            <a:fillRect/>
          </a:stretch>
        </p:blipFill>
        <p:spPr>
          <a:xfrm>
            <a:off x="5519193" y="-86669"/>
            <a:ext cx="4785635" cy="6944669"/>
          </a:xfrm>
          <a:prstGeom prst="rect">
            <a:avLst/>
          </a:prstGeom>
        </p:spPr>
      </p:pic>
    </p:spTree>
    <p:custDataLst>
      <p:tags r:id="rId1"/>
    </p:custDataLst>
    <p:extLst>
      <p:ext uri="{BB962C8B-B14F-4D97-AF65-F5344CB8AC3E}">
        <p14:creationId xmlns:p14="http://schemas.microsoft.com/office/powerpoint/2010/main" val="2321110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lgn="l">
              <a:defRPr/>
            </a:pPr>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t>简单键盘命令</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949572" y="1311567"/>
            <a:ext cx="3887901" cy="5157643"/>
          </a:xfrm>
        </p:spPr>
        <p:txBody>
          <a:bodyPr/>
          <a:lstStyle/>
          <a:p>
            <a:pPr marL="0" indent="0">
              <a:buNone/>
              <a:defRPr/>
            </a:pPr>
            <a:r>
              <a:rPr lang="zh-CN" altLang="en-US" sz="2400" dirty="0"/>
              <a:t>（</a:t>
            </a:r>
            <a:r>
              <a:rPr lang="en-US" altLang="zh-CN" sz="2400" dirty="0"/>
              <a:t>1</a:t>
            </a:r>
            <a:r>
              <a:rPr lang="zh-CN" altLang="en-US" sz="2400" dirty="0"/>
              <a:t>）简单命令</a:t>
            </a:r>
            <a:endParaRPr lang="en-US" altLang="zh-CN" sz="2400" dirty="0"/>
          </a:p>
          <a:p>
            <a:pPr marL="0" indent="266693" algn="just">
              <a:spcBef>
                <a:spcPts val="0"/>
              </a:spcBef>
            </a:pPr>
            <a:r>
              <a:rPr lang="zh-CN" altLang="en-US" sz="2400" b="0" kern="100" dirty="0">
                <a:solidFill>
                  <a:srgbClr val="000000"/>
                </a:solidFill>
                <a:latin typeface="+mj-ea"/>
                <a:ea typeface="+mj-ea"/>
                <a:cs typeface="Times New Roman" panose="02020603050405020304" pitchFamily="18" charset="0"/>
              </a:rPr>
              <a:t>在</a:t>
            </a:r>
            <a:r>
              <a:rPr lang="en-US" altLang="zh-CN" sz="2400" b="0" kern="100" dirty="0">
                <a:solidFill>
                  <a:srgbClr val="000000"/>
                </a:solidFill>
                <a:latin typeface="+mj-ea"/>
                <a:ea typeface="+mj-ea"/>
                <a:cs typeface="Times New Roman" panose="02020603050405020304" pitchFamily="18" charset="0"/>
              </a:rPr>
              <a:t>Linux</a:t>
            </a:r>
            <a:r>
              <a:rPr lang="zh-CN" altLang="en-US" sz="2400" b="0" kern="100" dirty="0">
                <a:solidFill>
                  <a:srgbClr val="000000"/>
                </a:solidFill>
                <a:latin typeface="+mj-ea"/>
                <a:ea typeface="+mj-ea"/>
                <a:cs typeface="Times New Roman" panose="02020603050405020304" pitchFamily="18" charset="0"/>
              </a:rPr>
              <a:t>操作系统中，提供提供了很多常用的简单命令，总结起来，主要有下面一些命令。</a:t>
            </a:r>
            <a:endParaRPr lang="zh-CN" altLang="en-US" sz="2400" b="0" kern="100" dirty="0">
              <a:latin typeface="+mj-ea"/>
              <a:ea typeface="+mj-ea"/>
              <a:cs typeface="Times New Roman" panose="02020603050405020304" pitchFamily="18" charset="0"/>
            </a:endParaRPr>
          </a:p>
          <a:p>
            <a:pPr>
              <a:lnSpc>
                <a:spcPct val="100000"/>
              </a:lnSpc>
              <a:defRPr/>
            </a:pPr>
            <a:endParaRPr lang="zh-CN" altLang="en-US" sz="2400" dirty="0"/>
          </a:p>
        </p:txBody>
      </p:sp>
      <p:pic>
        <p:nvPicPr>
          <p:cNvPr id="4" name="图片 3">
            <a:extLst>
              <a:ext uri="{FF2B5EF4-FFF2-40B4-BE49-F238E27FC236}">
                <a16:creationId xmlns:a16="http://schemas.microsoft.com/office/drawing/2014/main" id="{3DCD8BD4-6F5B-3140-A5ED-38086E33580E}"/>
              </a:ext>
            </a:extLst>
          </p:cNvPr>
          <p:cNvPicPr>
            <a:picLocks noChangeAspect="1"/>
          </p:cNvPicPr>
          <p:nvPr/>
        </p:nvPicPr>
        <p:blipFill>
          <a:blip r:embed="rId4"/>
          <a:stretch>
            <a:fillRect/>
          </a:stretch>
        </p:blipFill>
        <p:spPr>
          <a:xfrm>
            <a:off x="5090274" y="1311568"/>
            <a:ext cx="6364309" cy="5330791"/>
          </a:xfrm>
          <a:prstGeom prst="rect">
            <a:avLst/>
          </a:prstGeom>
        </p:spPr>
      </p:pic>
    </p:spTree>
    <p:custDataLst>
      <p:tags r:id="rId1"/>
    </p:custDataLst>
    <p:extLst>
      <p:ext uri="{BB962C8B-B14F-4D97-AF65-F5344CB8AC3E}">
        <p14:creationId xmlns:p14="http://schemas.microsoft.com/office/powerpoint/2010/main" val="153150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397C91A-1A48-4645-B032-9B8C6DA7357B}"/>
              </a:ext>
            </a:extLst>
          </p:cNvPr>
          <p:cNvSpPr>
            <a:spLocks noGrp="1" noRot="1" noChangeArrowheads="1"/>
          </p:cNvSpPr>
          <p:nvPr>
            <p:ph type="title"/>
          </p:nvPr>
        </p:nvSpPr>
        <p:spPr/>
        <p:txBody>
          <a:bodyPr/>
          <a:lstStyle/>
          <a:p>
            <a:pPr>
              <a:defRPr/>
            </a:pPr>
            <a:r>
              <a:rPr lang="zh-CN" altLang="en-US" dirty="0"/>
              <a:t>？问题</a:t>
            </a:r>
          </a:p>
        </p:txBody>
      </p:sp>
      <p:sp>
        <p:nvSpPr>
          <p:cNvPr id="7171" name="Rectangle 3">
            <a:extLst>
              <a:ext uri="{FF2B5EF4-FFF2-40B4-BE49-F238E27FC236}">
                <a16:creationId xmlns:a16="http://schemas.microsoft.com/office/drawing/2014/main" id="{FCA54E39-707D-4E47-BE53-6B7958DCAE0C}"/>
              </a:ext>
            </a:extLst>
          </p:cNvPr>
          <p:cNvSpPr>
            <a:spLocks noGrp="1" noRot="1" noChangeArrowheads="1"/>
          </p:cNvSpPr>
          <p:nvPr>
            <p:ph idx="1"/>
          </p:nvPr>
        </p:nvSpPr>
        <p:spPr/>
        <p:txBody>
          <a:bodyPr/>
          <a:lstStyle/>
          <a:p>
            <a:r>
              <a:rPr lang="zh-CN" altLang="en-US" dirty="0"/>
              <a:t>进程在什么环境运行？</a:t>
            </a:r>
            <a:endParaRPr lang="en-US" altLang="zh-CN" dirty="0"/>
          </a:p>
          <a:p>
            <a:r>
              <a:rPr lang="zh-CN" altLang="en-US" dirty="0"/>
              <a:t>有哪些描述进程的标识符？</a:t>
            </a:r>
            <a:endParaRPr lang="en-US" altLang="zh-CN" dirty="0"/>
          </a:p>
          <a:p>
            <a:r>
              <a:rPr lang="zh-CN" altLang="en-US" dirty="0"/>
              <a:t>如何创建进程？</a:t>
            </a:r>
            <a:endParaRPr lang="en-US" altLang="zh-CN" dirty="0"/>
          </a:p>
          <a:p>
            <a:r>
              <a:rPr lang="zh-CN" altLang="en-US" dirty="0"/>
              <a:t>进程在什么情况下进行等待与睡眠？</a:t>
            </a:r>
            <a:endParaRPr lang="en-US" altLang="zh-CN" dirty="0"/>
          </a:p>
          <a:p>
            <a:r>
              <a:rPr lang="zh-CN" altLang="en-US" dirty="0"/>
              <a:t>如何修改进程的属性？</a:t>
            </a:r>
            <a:endParaRPr lang="en-US" altLang="zh-CN" dirty="0"/>
          </a:p>
        </p:txBody>
      </p:sp>
    </p:spTree>
    <p:custDataLst>
      <p:tags r:id="rId1"/>
    </p:custDataLst>
    <p:extLst>
      <p:ext uri="{BB962C8B-B14F-4D97-AF65-F5344CB8AC3E}">
        <p14:creationId xmlns:p14="http://schemas.microsoft.com/office/powerpoint/2010/main" val="3343556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进程的基本概念</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740310" y="1177247"/>
            <a:ext cx="8501145" cy="3868232"/>
          </a:xfrm>
        </p:spPr>
        <p:txBody>
          <a:bodyPr/>
          <a:lstStyle/>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进程是运行于</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自己的虚拟地址空间</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的一个程序。可以说，任何在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系统下运行的都是进程。</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系统中包括下面几种类型的进程：</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交互进程：该进程是</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由</a:t>
            </a:r>
            <a:r>
              <a:rPr lang="en-US"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控制和运行</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的，它既可以在前台运行，也可以在后台运行。</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批处理进程：该进程</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不属于某个终端</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，它被提交到一个队列中以便顺序执行。</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守护进程：该进程</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只有在需要时才被唤起并在后台运行</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，它一般在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启动时开始执行。</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4220733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进程的基本概念</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1474" y="1236240"/>
            <a:ext cx="7902037" cy="3868232"/>
          </a:xfrm>
        </p:spPr>
        <p:txBody>
          <a:bodyPr/>
          <a:lstStyle/>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进程是动态的，在处理器执行机器代码时</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进程一直在变化</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进程</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不但</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包括程序的指令和数据</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，而且包括</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程序计数器和</a:t>
            </a:r>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CPU</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的所有寄存器</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以及</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存储临时数据的进程堆栈</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。所以，</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正在执行的进程包括处理器当前的一切活动</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a:defRPr/>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是一个多进程的操作系统，每个进程都有自己的权限和任务，某一进程的失败一般不会导致其他进程的失败。进程之间可以通过由内核控制的机制相互通讯。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287464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进程的基本概念</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marL="0" indent="201930" algn="just">
              <a:spcBef>
                <a:spcPts val="0"/>
              </a:spcBef>
            </a:pP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在进程的整个运行期间</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，它将会用到各种系统资源，</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会用到</a:t>
            </a:r>
            <a:r>
              <a:rPr lang="en-US" altLang="zh-CN"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运行它的指令，</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需要物理内存</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保存它的数据，它可能打开和使用</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各种文件</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，直接或间接地使用</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系统中的各种物理设备</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。所以</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系统内核必须了解进程本身的情况和进程所用到的各种资源，以便在多个进程之间合理地分配系统资源。</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系统中最为宝贵的资源是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，因为一般情况下一个系统只有一个</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是一个多进程的操作系统，所以</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其他的进程想要运行必须等到正在运行的进程释放</a:t>
            </a:r>
            <a:r>
              <a:rPr lang="en-US" altLang="zh-CN"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后才能运行。</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当正在运行的进程等待其他的系统资源时，</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内核将取得</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的控制权，并将</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分配给其他正在等待的进程。</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内核中的调度算法决定将</a:t>
            </a:r>
            <a:r>
              <a:rPr lang="en-US" altLang="zh-CN"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分配给哪一个进程。</a:t>
            </a:r>
            <a:endParaRPr lang="zh-CN" altLang="en-US" sz="2100" kern="100" dirty="0">
              <a:solidFill>
                <a:srgbClr val="C00000"/>
              </a:solidFill>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213673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marL="0" indent="200025" algn="just">
              <a:spcBef>
                <a:spcPts val="0"/>
              </a:spcBef>
            </a:pP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内核利用</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一个数据结构（</a:t>
            </a:r>
            <a:r>
              <a:rPr lang="en-US" altLang="zh-CN" sz="2100" kern="100" dirty="0" err="1">
                <a:solidFill>
                  <a:srgbClr val="0070C0"/>
                </a:solidFill>
                <a:latin typeface="宋体" panose="02010600030101010101" pitchFamily="2" charset="-122"/>
                <a:ea typeface="宋体" panose="02010600030101010101" pitchFamily="2" charset="-122"/>
                <a:cs typeface="Times New Roman" panose="02020603050405020304" pitchFamily="18" charset="0"/>
              </a:rPr>
              <a:t>task_struct</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）代表一个进程</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，在该结构中保存进程的属性和其他信息，</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可以从这个结构体中找到与进程相关的所有内核信息</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代表进程的数据结构指针形成了一个</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task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数组，这种指针数组有时也称为指针向量。这个指针的大小由</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NR_TASK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（默认为</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512</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）保存，表明</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系统中最多能同时运行的进程数目。当建立新进程时，</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为新进程分配一个</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结构，然后将指针保存在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task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数组中。调度程序一直维护一个</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current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指针，它指向当前正在运行的进程。所以可以通过</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current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查找到当前正在运行的进程的进程描述符。</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868324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1474" y="1339479"/>
            <a:ext cx="7902037" cy="3868232"/>
          </a:xfrm>
        </p:spPr>
        <p:txBody>
          <a:bodyPr/>
          <a:lstStyle/>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内核通过一个</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唯一的进程标识符</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，即</a:t>
            </a:r>
            <a:r>
              <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号</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来标识每个进程，每个进程都有一个非负的唯一进程</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ID(PID)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。虽然是唯一的，但是</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可以重用，当一个进程终止后，其他进程就可以使用它的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了。</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a:defRPr/>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的进程为调度进程，该进程是内核的一部分，也称为系统进程；</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a:defRPr/>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的进程为</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init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进程，它是一个普通的用户进程，但是以超级用户特权运行；</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070081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430594" y="1309982"/>
            <a:ext cx="9158748" cy="3868232"/>
          </a:xfrm>
        </p:spPr>
        <p:txBody>
          <a:bodyPr/>
          <a:lstStyle/>
          <a:p>
            <a:pPr>
              <a:defRPr/>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的进程是守护进程，负责支持虚拟存储系统的分页操作。除了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，每个进程还有一些其他的标识符。</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用来标识进程的结构体包含了很多信息，进程的</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kern="100" dirty="0">
                <a:latin typeface="宋体" panose="02010600030101010101" pitchFamily="2" charset="-122"/>
                <a:ea typeface="宋体" panose="02010600030101010101" pitchFamily="2" charset="-122"/>
                <a:cs typeface="Times New Roman" panose="02020603050405020304" pitchFamily="18" charset="0"/>
              </a:rPr>
              <a:t>结构包含了以下几个字段：</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状态，调度信息，标识符</a:t>
            </a:r>
            <a:endParaRPr lang="en-US" altLang="zh-CN"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内部进程通讯</a:t>
            </a:r>
            <a:endParaRPr lang="en-US" altLang="zh-CN"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链接</a:t>
            </a:r>
            <a:endParaRPr lang="en-US" altLang="zh-CN"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时间和计数器</a:t>
            </a:r>
            <a:endParaRPr lang="en-US" altLang="zh-CN"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文件系统</a:t>
            </a: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4056297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884903" y="1299136"/>
            <a:ext cx="10427109" cy="5558863"/>
          </a:xfrm>
        </p:spPr>
        <p:txBody>
          <a:bodyPr/>
          <a:lstStyle/>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虚拟内存</a:t>
            </a:r>
          </a:p>
          <a:p>
            <a:pPr>
              <a:defRPr/>
            </a:pPr>
            <a:r>
              <a:rPr lang="zh-CN" altLang="en-US"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rPr>
              <a:t>处理器的内容</a:t>
            </a:r>
            <a:endParaRPr lang="en-US" altLang="zh-CN" sz="1800" kern="100" dirty="0">
              <a:solidFill>
                <a:srgbClr val="002060"/>
              </a:solidFill>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latin typeface="宋体" panose="02010600030101010101" pitchFamily="2" charset="-122"/>
                <a:ea typeface="宋体" panose="02010600030101010101" pitchFamily="2" charset="-122"/>
                <a:cs typeface="Times New Roman" panose="02020603050405020304" pitchFamily="18" charset="0"/>
              </a:rPr>
              <a:t>）状态</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进程在运行时总是在不停地改变它的状态。在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系统中，有以下几个状态：</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运行态：此时进程或者正在运行，或者准备运行。</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等待态：此时进程在等待一个事件的发生或某种系统资源。</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睡眠态：分为可中断的和不可中断的。可中断的进程可以被某一信号中断，而不可中断的进程将一直等待硬件状</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354888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873074" y="1427969"/>
            <a:ext cx="10618837" cy="3868232"/>
          </a:xfrm>
        </p:spPr>
        <p:txBody>
          <a:bodyPr/>
          <a:lstStyle/>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态的改变。</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停止态：此时进程已经被中止。</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200025">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死亡态：这是一个停止的进程，但还在进程向量数组中占有一个</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task_struct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结构。</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latin typeface="宋体" panose="02010600030101010101" pitchFamily="2" charset="-122"/>
                <a:ea typeface="宋体" panose="02010600030101010101" pitchFamily="2" charset="-122"/>
                <a:cs typeface="Times New Roman" panose="02020603050405020304" pitchFamily="18" charset="0"/>
              </a:rPr>
              <a:t>）调度信息</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调度算法需要此信息来决定系统中的那一个进程需要执行。</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latin typeface="宋体" panose="02010600030101010101" pitchFamily="2" charset="-122"/>
                <a:ea typeface="宋体" panose="02010600030101010101" pitchFamily="2" charset="-122"/>
                <a:cs typeface="Times New Roman" panose="02020603050405020304" pitchFamily="18" charset="0"/>
              </a:rPr>
              <a:t>）标识符</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系统中的每一个进程都有一个进程标识符。进程标识符并不是指向进程向量的索引。每个进程同时还包括用户标识符和工作组标识符。</a:t>
            </a:r>
          </a:p>
          <a:p>
            <a:pPr>
              <a:spcBef>
                <a:spcPts val="0"/>
              </a:spcBef>
              <a:defRPr/>
            </a:pPr>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3181832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047136" y="1265737"/>
            <a:ext cx="10382864" cy="3868232"/>
          </a:xfrm>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内部进程通讯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系统支持信号、管道、信号量等内部进程通讯机制。</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5</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链接</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系统中，每个进程都和其他的进程有所联系</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除了初始化进程，其他的进程都有父进程。一个新的进程一般都是由其他的进程复制而来的。</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task_struct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结构中包括指向父进程，兄弟进程和子进程的指针。</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6</a:t>
            </a:r>
            <a:r>
              <a:rPr lang="zh-CN" altLang="en-US" kern="100" dirty="0">
                <a:latin typeface="宋体" panose="02010600030101010101" pitchFamily="2" charset="-122"/>
                <a:ea typeface="宋体" panose="02010600030101010101" pitchFamily="2" charset="-122"/>
                <a:cs typeface="Times New Roman" panose="02020603050405020304" pitchFamily="18" charset="0"/>
              </a:rPr>
              <a:t>）时间和计时器</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内核需要记录进程的创建时间和进程运行所占用的</a:t>
            </a:r>
            <a:r>
              <a:rPr lang="en-US" altLang="zh-CN" kern="100" dirty="0">
                <a:latin typeface="宋体" panose="02010600030101010101" pitchFamily="2" charset="-122"/>
                <a:ea typeface="宋体" panose="02010600030101010101" pitchFamily="2" charset="-122"/>
                <a:cs typeface="Times New Roman" panose="02020603050405020304" pitchFamily="18" charset="0"/>
              </a:rPr>
              <a:t>CPU</a:t>
            </a:r>
            <a:r>
              <a:rPr lang="zh-CN" altLang="en-US" kern="100" dirty="0">
                <a:latin typeface="宋体" panose="02010600030101010101" pitchFamily="2" charset="-122"/>
                <a:ea typeface="宋体" panose="02010600030101010101" pitchFamily="2" charset="-122"/>
                <a:cs typeface="Times New Roman" panose="02020603050405020304" pitchFamily="18" charset="0"/>
              </a:rPr>
              <a:t>的</a:t>
            </a:r>
            <a:endParaRPr lang="zh-CN" altLang="en-US" dirty="0"/>
          </a:p>
        </p:txBody>
      </p:sp>
    </p:spTree>
    <p:custDataLst>
      <p:tags r:id="rId1"/>
    </p:custDataLst>
    <p:extLst>
      <p:ext uri="{BB962C8B-B14F-4D97-AF65-F5344CB8AC3E}">
        <p14:creationId xmlns:p14="http://schemas.microsoft.com/office/powerpoint/2010/main" val="1026971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949573" y="1311567"/>
            <a:ext cx="10536049" cy="5157643"/>
          </a:xfrm>
        </p:spPr>
        <p:txBody>
          <a:bodyPr/>
          <a:lstStyle/>
          <a:p>
            <a:pPr marL="0" indent="0">
              <a:lnSpc>
                <a:spcPct val="120000"/>
              </a:lnSpc>
              <a:buNone/>
              <a:defRPr/>
            </a:pPr>
            <a:r>
              <a:rPr lang="zh-CN" altLang="en-US" sz="2800" dirty="0"/>
              <a:t>（</a:t>
            </a:r>
            <a:r>
              <a:rPr lang="en-US" altLang="zh-CN" sz="2800" dirty="0"/>
              <a:t>2</a:t>
            </a:r>
            <a:r>
              <a:rPr lang="zh-CN" altLang="en-US" sz="2800" dirty="0"/>
              <a:t>）命令行更正与程序终止</a:t>
            </a:r>
            <a:endParaRPr lang="en-US" altLang="zh-CN" sz="28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985814" indent="-312731" algn="just">
              <a:lnSpc>
                <a:spcPct val="120000"/>
              </a:lnSpc>
              <a:spcBef>
                <a:spcPts val="0"/>
              </a:spcBef>
            </a:pPr>
            <a:r>
              <a:rPr lang="zh-CN" altLang="en-US" sz="2400" b="0" kern="100" dirty="0">
                <a:solidFill>
                  <a:srgbClr val="000000"/>
                </a:solidFill>
                <a:latin typeface="+mj-ea"/>
                <a:ea typeface="+mj-ea"/>
                <a:cs typeface="Times New Roman" panose="02020603050405020304" pitchFamily="18" charset="0"/>
              </a:rPr>
              <a:t>当命令行输入错误时</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在还未键入换行符时</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可用</a:t>
            </a:r>
            <a:r>
              <a:rPr lang="en-US" altLang="zh-CN" sz="2400" b="0" kern="100" dirty="0" err="1">
                <a:solidFill>
                  <a:srgbClr val="000000"/>
                </a:solidFill>
                <a:latin typeface="+mj-ea"/>
                <a:ea typeface="+mj-ea"/>
                <a:cs typeface="Times New Roman" panose="02020603050405020304" pitchFamily="18" charset="0"/>
              </a:rPr>
              <a:t>BackSpace</a:t>
            </a:r>
            <a:r>
              <a:rPr lang="zh-CN" altLang="en-US" sz="2400" b="0" kern="100" dirty="0">
                <a:solidFill>
                  <a:srgbClr val="000000"/>
                </a:solidFill>
                <a:latin typeface="+mj-ea"/>
                <a:ea typeface="+mj-ea"/>
                <a:cs typeface="Times New Roman" panose="02020603050405020304" pitchFamily="18" charset="0"/>
              </a:rPr>
              <a:t>键或</a:t>
            </a:r>
            <a:r>
              <a:rPr lang="en-US" altLang="zh-CN" sz="2400" b="0" kern="100" dirty="0">
                <a:solidFill>
                  <a:srgbClr val="000000"/>
                </a:solidFill>
                <a:latin typeface="+mj-ea"/>
                <a:ea typeface="+mj-ea"/>
                <a:cs typeface="Times New Roman" panose="02020603050405020304" pitchFamily="18" charset="0"/>
              </a:rPr>
              <a:t>Ctrl+ h</a:t>
            </a:r>
            <a:r>
              <a:rPr lang="zh-CN" altLang="en-US" sz="2400" b="0" kern="100" dirty="0">
                <a:solidFill>
                  <a:srgbClr val="000000"/>
                </a:solidFill>
                <a:latin typeface="+mj-ea"/>
                <a:ea typeface="+mj-ea"/>
                <a:cs typeface="Times New Roman" panose="02020603050405020304" pitchFamily="18" charset="0"/>
              </a:rPr>
              <a:t>键删除前面字符</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再键入正确的字符。推荐使用</a:t>
            </a:r>
            <a:r>
              <a:rPr lang="en-US" altLang="zh-CN" sz="2400" b="0" kern="100" dirty="0" err="1">
                <a:solidFill>
                  <a:srgbClr val="000000"/>
                </a:solidFill>
                <a:latin typeface="+mj-ea"/>
                <a:ea typeface="+mj-ea"/>
                <a:cs typeface="Times New Roman" panose="02020603050405020304" pitchFamily="18" charset="0"/>
              </a:rPr>
              <a:t>Ctrl+h</a:t>
            </a:r>
            <a:r>
              <a:rPr lang="zh-CN" altLang="en-US" sz="2400" b="0" kern="100" dirty="0">
                <a:solidFill>
                  <a:srgbClr val="000000"/>
                </a:solidFill>
                <a:latin typeface="+mj-ea"/>
                <a:ea typeface="+mj-ea"/>
                <a:cs typeface="Times New Roman" panose="02020603050405020304" pitchFamily="18" charset="0"/>
              </a:rPr>
              <a:t>键</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因该键的兼容性更好。当要删除一整行时</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按下</a:t>
            </a:r>
            <a:r>
              <a:rPr lang="en-US" altLang="zh-CN" sz="2400" b="0" kern="100" dirty="0">
                <a:solidFill>
                  <a:srgbClr val="000000"/>
                </a:solidFill>
                <a:latin typeface="+mj-ea"/>
                <a:ea typeface="+mj-ea"/>
                <a:cs typeface="Times New Roman" panose="02020603050405020304" pitchFamily="18" charset="0"/>
              </a:rPr>
              <a:t>Ctrl+ u</a:t>
            </a:r>
            <a:r>
              <a:rPr lang="zh-CN" altLang="en-US" sz="2400" b="0" kern="100" dirty="0">
                <a:solidFill>
                  <a:srgbClr val="000000"/>
                </a:solidFill>
                <a:latin typeface="+mj-ea"/>
                <a:ea typeface="+mj-ea"/>
                <a:cs typeface="Times New Roman" panose="02020603050405020304" pitchFamily="18" charset="0"/>
              </a:rPr>
              <a:t>。</a:t>
            </a:r>
            <a:endParaRPr lang="zh-CN" altLang="en-US" sz="2400" b="0" kern="100" dirty="0">
              <a:latin typeface="+mj-ea"/>
              <a:ea typeface="+mj-ea"/>
              <a:cs typeface="Times New Roman" panose="02020603050405020304" pitchFamily="18" charset="0"/>
            </a:endParaRPr>
          </a:p>
          <a:p>
            <a:pPr marL="985814" indent="-312731" algn="just">
              <a:lnSpc>
                <a:spcPct val="120000"/>
              </a:lnSpc>
              <a:spcBef>
                <a:spcPts val="0"/>
              </a:spcBef>
            </a:pPr>
            <a:r>
              <a:rPr lang="zh-CN" altLang="en-US" sz="2400" b="0" kern="100" dirty="0">
                <a:solidFill>
                  <a:srgbClr val="000000"/>
                </a:solidFill>
                <a:latin typeface="+mj-ea"/>
                <a:ea typeface="+mj-ea"/>
                <a:cs typeface="Times New Roman" panose="02020603050405020304" pitchFamily="18" charset="0"/>
              </a:rPr>
              <a:t>要强行终止当前正在运行的程序时</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可按</a:t>
            </a:r>
            <a:r>
              <a:rPr lang="en-US" altLang="zh-CN" sz="2400" b="0" kern="100" dirty="0">
                <a:solidFill>
                  <a:srgbClr val="000000"/>
                </a:solidFill>
                <a:latin typeface="+mj-ea"/>
                <a:ea typeface="+mj-ea"/>
                <a:cs typeface="Times New Roman" panose="02020603050405020304" pitchFamily="18" charset="0"/>
              </a:rPr>
              <a:t>Ctrl+ C</a:t>
            </a:r>
            <a:r>
              <a:rPr lang="zh-CN" altLang="en-US" sz="2400" b="0" kern="100" dirty="0">
                <a:solidFill>
                  <a:srgbClr val="000000"/>
                </a:solidFill>
                <a:latin typeface="+mj-ea"/>
                <a:ea typeface="+mj-ea"/>
                <a:cs typeface="Times New Roman" panose="02020603050405020304" pitchFamily="18" charset="0"/>
              </a:rPr>
              <a:t>、</a:t>
            </a:r>
            <a:r>
              <a:rPr lang="en-US" altLang="zh-CN" sz="2400" b="0" kern="100" dirty="0">
                <a:solidFill>
                  <a:srgbClr val="000000"/>
                </a:solidFill>
                <a:latin typeface="+mj-ea"/>
                <a:ea typeface="+mj-ea"/>
                <a:cs typeface="Times New Roman" panose="02020603050405020304" pitchFamily="18" charset="0"/>
              </a:rPr>
              <a:t>Del</a:t>
            </a:r>
            <a:r>
              <a:rPr lang="zh-CN" altLang="en-US" sz="2400" b="0" kern="100" dirty="0">
                <a:solidFill>
                  <a:srgbClr val="000000"/>
                </a:solidFill>
                <a:latin typeface="+mj-ea"/>
                <a:ea typeface="+mj-ea"/>
                <a:cs typeface="Times New Roman" panose="02020603050405020304" pitchFamily="18" charset="0"/>
              </a:rPr>
              <a:t>或</a:t>
            </a:r>
            <a:r>
              <a:rPr lang="en-US" altLang="zh-CN" sz="2400" b="0" kern="100" dirty="0">
                <a:solidFill>
                  <a:srgbClr val="000000"/>
                </a:solidFill>
                <a:latin typeface="+mj-ea"/>
                <a:ea typeface="+mj-ea"/>
                <a:cs typeface="Times New Roman" panose="02020603050405020304" pitchFamily="18" charset="0"/>
              </a:rPr>
              <a:t>Pause Break </a:t>
            </a:r>
            <a:r>
              <a:rPr lang="zh-CN" altLang="en-US" sz="2400" b="0" kern="100" dirty="0">
                <a:solidFill>
                  <a:srgbClr val="000000"/>
                </a:solidFill>
                <a:latin typeface="+mj-ea"/>
                <a:ea typeface="+mj-ea"/>
                <a:cs typeface="Times New Roman" panose="02020603050405020304" pitchFamily="18" charset="0"/>
              </a:rPr>
              <a:t>键来完成。出现</a:t>
            </a:r>
            <a:r>
              <a:rPr lang="en-US" altLang="zh-CN" sz="2400" b="0" kern="100" dirty="0">
                <a:solidFill>
                  <a:srgbClr val="000000"/>
                </a:solidFill>
                <a:latin typeface="+mj-ea"/>
                <a:ea typeface="+mj-ea"/>
                <a:cs typeface="Times New Roman" panose="02020603050405020304" pitchFamily="18" charset="0"/>
              </a:rPr>
              <a:t>SHELL</a:t>
            </a:r>
            <a:r>
              <a:rPr lang="zh-CN" altLang="en-US" sz="2400" b="0" kern="100" dirty="0">
                <a:solidFill>
                  <a:srgbClr val="000000"/>
                </a:solidFill>
                <a:latin typeface="+mj-ea"/>
                <a:ea typeface="+mj-ea"/>
                <a:cs typeface="Times New Roman" panose="02020603050405020304" pitchFamily="18" charset="0"/>
              </a:rPr>
              <a:t>的命令提示符</a:t>
            </a:r>
            <a:r>
              <a:rPr lang="en-US" altLang="zh-CN" sz="2400" b="0" kern="100" dirty="0">
                <a:solidFill>
                  <a:srgbClr val="000000"/>
                </a:solidFill>
                <a:latin typeface="+mj-ea"/>
                <a:ea typeface="+mj-ea"/>
                <a:cs typeface="Times New Roman" panose="02020603050405020304" pitchFamily="18" charset="0"/>
              </a:rPr>
              <a:t>, </a:t>
            </a:r>
            <a:r>
              <a:rPr lang="zh-CN" altLang="en-US" sz="2400" b="0" kern="100" dirty="0">
                <a:solidFill>
                  <a:srgbClr val="000000"/>
                </a:solidFill>
                <a:latin typeface="+mj-ea"/>
                <a:ea typeface="+mj-ea"/>
                <a:cs typeface="Times New Roman" panose="02020603050405020304" pitchFamily="18" charset="0"/>
              </a:rPr>
              <a:t>表明程序已经终止运行。</a:t>
            </a:r>
            <a:endParaRPr lang="zh-CN" altLang="en-US" sz="2400" b="0" kern="100" dirty="0">
              <a:latin typeface="+mj-ea"/>
              <a:ea typeface="+mj-ea"/>
              <a:cs typeface="Times New Roman" panose="02020603050405020304" pitchFamily="18" charset="0"/>
            </a:endParaRPr>
          </a:p>
          <a:p>
            <a:pPr>
              <a:lnSpc>
                <a:spcPct val="120000"/>
              </a:lnSpc>
              <a:defRPr/>
            </a:pPr>
            <a:endParaRPr lang="zh-CN" altLang="en-US" dirty="0"/>
          </a:p>
        </p:txBody>
      </p:sp>
      <p:sp>
        <p:nvSpPr>
          <p:cNvPr id="6" name="标题 1">
            <a:extLst>
              <a:ext uri="{FF2B5EF4-FFF2-40B4-BE49-F238E27FC236}">
                <a16:creationId xmlns:a16="http://schemas.microsoft.com/office/drawing/2014/main" id="{5D774B65-03CC-D345-AA72-F46480B79ECC}"/>
              </a:ext>
            </a:extLst>
          </p:cNvPr>
          <p:cNvSpPr txBox="1">
            <a:spLocks/>
          </p:cNvSpPr>
          <p:nvPr/>
        </p:nvSpPr>
        <p:spPr>
          <a:xfrm>
            <a:off x="1447869" y="341317"/>
            <a:ext cx="9774049"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t>简单键盘命令</a:t>
            </a:r>
          </a:p>
        </p:txBody>
      </p:sp>
    </p:spTree>
    <p:custDataLst>
      <p:tags r:id="rId1"/>
    </p:custDataLst>
    <p:extLst>
      <p:ext uri="{BB962C8B-B14F-4D97-AF65-F5344CB8AC3E}">
        <p14:creationId xmlns:p14="http://schemas.microsoft.com/office/powerpoint/2010/main" val="158841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850951" y="1604950"/>
            <a:ext cx="10663083" cy="3868232"/>
          </a:xfrm>
        </p:spPr>
        <p:txBody>
          <a:bodyPr/>
          <a:lstStyle/>
          <a:p>
            <a:pPr marL="0" indent="200025" algn="just">
              <a:spcBef>
                <a:spcPts val="0"/>
              </a:spcBef>
            </a:pPr>
            <a:r>
              <a:rPr lang="zh-CN" altLang="en-US" kern="100" dirty="0">
                <a:latin typeface="宋体" panose="02010600030101010101" pitchFamily="2" charset="-122"/>
                <a:ea typeface="宋体" panose="02010600030101010101" pitchFamily="2" charset="-122"/>
                <a:cs typeface="Times New Roman" panose="02020603050405020304" pitchFamily="18" charset="0"/>
              </a:rPr>
              <a:t>的时间。</a:t>
            </a:r>
            <a:r>
              <a:rPr lang="en-US" altLang="zh-CN"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latin typeface="宋体" panose="02010600030101010101" pitchFamily="2" charset="-122"/>
                <a:ea typeface="宋体" panose="02010600030101010101" pitchFamily="2" charset="-122"/>
                <a:cs typeface="Times New Roman" panose="02020603050405020304" pitchFamily="18" charset="0"/>
              </a:rPr>
              <a:t>系统支持进程特殊间隔计时器。进程可以使用系统调用设置计时器，并当计时器失效时给进程一个信号。计时器可以是一次性的或周期性的。</a:t>
            </a:r>
          </a:p>
          <a:p>
            <a:pPr>
              <a:lnSpc>
                <a:spcPct val="100000"/>
              </a:lnSpc>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7</a:t>
            </a:r>
            <a:r>
              <a:rPr lang="zh-CN" altLang="en-US" kern="100" dirty="0">
                <a:latin typeface="宋体" panose="02010600030101010101" pitchFamily="2" charset="-122"/>
                <a:ea typeface="宋体" panose="02010600030101010101" pitchFamily="2" charset="-122"/>
                <a:cs typeface="Times New Roman" panose="02020603050405020304" pitchFamily="18" charset="0"/>
              </a:rPr>
              <a:t>）文件系统</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进程在运行时可以打开和关闭文件。</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结构中包括指向每个打开文件的文件描述符的指针，并且包括两个指向</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VFS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索引节点的指针。</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VFS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的索引节点用来在文件系统内唯一地描述一个文件或目录，并且提供文件系统操作的统一的接口。第一个索引节点是进程的根目录，第二个节点是当前的工作目录。两个</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VFS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索引节点都有一个计数字段用来表明指向节点的进程数。</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822250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232343" y="1442717"/>
            <a:ext cx="9837175" cy="3868232"/>
          </a:xfrm>
        </p:spPr>
        <p:txBody>
          <a:bodyPr/>
          <a:lstStyle/>
          <a:p>
            <a:pPr marL="0" indent="200025" algn="just">
              <a:spcBef>
                <a:spcPts val="0"/>
              </a:spcBef>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8</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虚拟内存</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latin typeface="宋体" panose="02010600030101010101" pitchFamily="2" charset="-122"/>
                <a:ea typeface="宋体" panose="02010600030101010101" pitchFamily="2" charset="-122"/>
                <a:cs typeface="Times New Roman" panose="02020603050405020304" pitchFamily="18" charset="0"/>
              </a:rPr>
              <a:t>大多数的进程都需要虚拟内存，</a:t>
            </a:r>
            <a:r>
              <a:rPr lang="en-US" altLang="zh-CN"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latin typeface="宋体" panose="02010600030101010101" pitchFamily="2" charset="-122"/>
                <a:ea typeface="宋体" panose="02010600030101010101" pitchFamily="2" charset="-122"/>
                <a:cs typeface="Times New Roman" panose="02020603050405020304" pitchFamily="18" charset="0"/>
              </a:rPr>
              <a:t>系统必须了解如何将虚拟内存映射到系统的物理内存。</a:t>
            </a:r>
          </a:p>
          <a:p>
            <a:pPr marL="0" indent="200025" algn="just">
              <a:spcBef>
                <a:spcPts val="0"/>
              </a:spcBef>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9</a:t>
            </a:r>
            <a:r>
              <a:rPr lang="zh-CN" altLang="en-US" kern="100" dirty="0">
                <a:latin typeface="宋体" panose="02010600030101010101" pitchFamily="2" charset="-122"/>
                <a:ea typeface="宋体" panose="02010600030101010101" pitchFamily="2" charset="-122"/>
                <a:cs typeface="Times New Roman" panose="02020603050405020304" pitchFamily="18" charset="0"/>
              </a:rPr>
              <a:t>）处理器的内容</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r>
              <a:rPr lang="zh-CN" altLang="en-US" kern="100" dirty="0">
                <a:latin typeface="宋体" panose="02010600030101010101" pitchFamily="2" charset="-122"/>
                <a:ea typeface="宋体" panose="02010600030101010101" pitchFamily="2" charset="-122"/>
                <a:cs typeface="Times New Roman" panose="02020603050405020304" pitchFamily="18" charset="0"/>
              </a:rPr>
              <a:t>一个进程可以说是系统当前状态的总和。每当一个进程正在运行时，它都要使用处理器的寄存器及堆栈等资源；当一个进程挂起时，所有有关处理器的内容都要保存到进程的</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中；当进程恢复运行时，所有保存的内容再装入到处理器中。</a:t>
            </a:r>
          </a:p>
          <a:p>
            <a:pPr>
              <a:lnSpc>
                <a:spcPct val="100000"/>
              </a:lnSpc>
              <a:defRPr/>
            </a:pPr>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001359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进程描述符</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295469" y="1840924"/>
            <a:ext cx="9220131" cy="3868232"/>
          </a:xfrm>
        </p:spPr>
        <p:txBody>
          <a:bodyPr/>
          <a:lstStyle/>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在一个进程的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中，有</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4</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对进程和组标识符：</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uid,gid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：正在运行的进程用户标识符和组标识符。</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有效</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：有些程序可能将正在运行的进程的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改为自己所有，这些程序一般被称为</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setuid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程序，它们十分有用，因为</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这是一种限制服务存取权限的方法</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。有效</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是那些</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setuid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程序的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，并且它们保持不变。每当内核检查权限时，都要检查有效</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文件系统</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：文件系统</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一般和有效</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相同，它们用于检查文件系统的存取权限。</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保留</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：它们用来和</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POSIX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标准兼容，在程序通过系统调用改变进程的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时，它们可以保存真正的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gid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13385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295469" y="1206743"/>
            <a:ext cx="10016544" cy="3868232"/>
          </a:xfrm>
        </p:spPr>
        <p:txBody>
          <a:bodyPr/>
          <a:lstStyle/>
          <a:p>
            <a:pPr>
              <a:lnSpc>
                <a:spcPct val="100000"/>
              </a:lnSpc>
              <a:defRPr/>
            </a:pPr>
            <a:r>
              <a:rPr lang="zh-CN" altLang="en-US" dirty="0"/>
              <a:t>进程的创建</a:t>
            </a:r>
            <a:endParaRPr lang="en-US" altLang="zh-CN" dirty="0"/>
          </a:p>
          <a:p>
            <a:pPr>
              <a:defRPr/>
            </a:pPr>
            <a:r>
              <a:rPr lang="en-US" altLang="zh-CN"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下的进程与线程相同点是都有进程控制块（</a:t>
            </a:r>
            <a:r>
              <a:rPr lang="en-US" altLang="zh-CN" kern="100" dirty="0">
                <a:latin typeface="宋体" panose="02010600030101010101" pitchFamily="2" charset="-122"/>
                <a:ea typeface="宋体" panose="02010600030101010101" pitchFamily="2" charset="-122"/>
                <a:cs typeface="Times New Roman" panose="02020603050405020304" pitchFamily="18" charset="0"/>
              </a:rPr>
              <a:t>PCB</a:t>
            </a:r>
            <a:r>
              <a:rPr lang="zh-CN" altLang="en-US" kern="100" dirty="0">
                <a:latin typeface="宋体" panose="02010600030101010101" pitchFamily="2" charset="-122"/>
                <a:ea typeface="宋体" panose="02010600030101010101" pitchFamily="2" charset="-122"/>
                <a:cs typeface="Times New Roman" panose="02020603050405020304" pitchFamily="18" charset="0"/>
              </a:rPr>
              <a:t>，具体的类是</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区别在于一个有独立的进程资源，一个是共享的进程资源。</a:t>
            </a:r>
            <a:r>
              <a:rPr lang="zh-CN" altLang="en-US" kern="100" dirty="0">
                <a:latin typeface="宋体" panose="02010600030101010101" pitchFamily="2" charset="-122"/>
                <a:ea typeface="宋体" panose="02010600030101010101" pitchFamily="2" charset="-122"/>
                <a:cs typeface="Times New Roman" panose="02020603050405020304" pitchFamily="18" charset="0"/>
              </a:rPr>
              <a:t>内核线程完全没有用户空间，</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进程资源包括进程的</a:t>
            </a:r>
            <a:r>
              <a:rPr lang="en-US" altLang="zh-CN"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PCB</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、线程的系统堆栈、进程的用户空间、进程打开的设备（文件描述符集）</a:t>
            </a:r>
            <a:r>
              <a:rPr lang="zh-CN" altLang="en-US" kern="100" dirty="0">
                <a:latin typeface="宋体" panose="02010600030101010101" pitchFamily="2" charset="-122"/>
                <a:ea typeface="宋体" panose="02010600030101010101" pitchFamily="2" charset="-122"/>
                <a:cs typeface="Times New Roman" panose="02020603050405020304" pitchFamily="18" charset="0"/>
              </a:rPr>
              <a:t>等。</a:t>
            </a:r>
          </a:p>
          <a:p>
            <a:pPr>
              <a:defRPr/>
            </a:pPr>
            <a:r>
              <a:rPr lang="en-US" altLang="zh-CN" kern="100" dirty="0">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latin typeface="宋体" panose="02010600030101010101" pitchFamily="2" charset="-122"/>
                <a:ea typeface="宋体" panose="02010600030101010101" pitchFamily="2" charset="-122"/>
                <a:cs typeface="Times New Roman" panose="02020603050405020304" pitchFamily="18" charset="0"/>
              </a:rPr>
              <a:t>用户进程不能直接被创建出来，</a:t>
            </a:r>
            <a:r>
              <a:rPr lang="zh-CN" altLang="en-US"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因为不存在这样的</a:t>
            </a:r>
            <a:r>
              <a:rPr lang="en-US" altLang="zh-CN"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API</a:t>
            </a:r>
            <a:r>
              <a:rPr lang="zh-CN" altLang="en-US"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，它只能从某个进程中复制出来</a:t>
            </a:r>
            <a:r>
              <a:rPr lang="zh-CN" altLang="en-US" kern="100" dirty="0">
                <a:latin typeface="宋体" panose="02010600030101010101" pitchFamily="2" charset="-122"/>
                <a:ea typeface="宋体" panose="02010600030101010101" pitchFamily="2" charset="-122"/>
                <a:cs typeface="Times New Roman" panose="02020603050405020304" pitchFamily="18" charset="0"/>
              </a:rPr>
              <a:t>，有的需要通过</a:t>
            </a:r>
            <a:r>
              <a:rPr lang="en-US" altLang="zh-CN" kern="100" dirty="0">
                <a:latin typeface="宋体" panose="02010600030101010101" pitchFamily="2" charset="-122"/>
                <a:ea typeface="宋体" panose="02010600030101010101" pitchFamily="2" charset="-122"/>
                <a:cs typeface="Times New Roman" panose="02020603050405020304" pitchFamily="18" charset="0"/>
              </a:rPr>
              <a:t>exec</a:t>
            </a:r>
            <a:r>
              <a:rPr lang="zh-CN" altLang="en-US" kern="100" dirty="0">
                <a:latin typeface="宋体" panose="02010600030101010101" pitchFamily="2" charset="-122"/>
                <a:ea typeface="宋体" panose="02010600030101010101" pitchFamily="2" charset="-122"/>
                <a:cs typeface="Times New Roman" panose="02020603050405020304" pitchFamily="18" charset="0"/>
              </a:rPr>
              <a:t>这样的</a:t>
            </a:r>
            <a:r>
              <a:rPr lang="en-US" altLang="zh-CN" kern="100" dirty="0">
                <a:latin typeface="宋体" panose="02010600030101010101" pitchFamily="2" charset="-122"/>
                <a:ea typeface="宋体" panose="02010600030101010101" pitchFamily="2" charset="-122"/>
                <a:cs typeface="Times New Roman" panose="02020603050405020304" pitchFamily="18" charset="0"/>
              </a:rPr>
              <a:t>API</a:t>
            </a:r>
            <a:r>
              <a:rPr lang="zh-CN" altLang="en-US" kern="100" dirty="0">
                <a:latin typeface="宋体" panose="02010600030101010101" pitchFamily="2" charset="-122"/>
                <a:ea typeface="宋体" panose="02010600030101010101" pitchFamily="2" charset="-122"/>
                <a:cs typeface="Times New Roman" panose="02020603050405020304" pitchFamily="18" charset="0"/>
              </a:rPr>
              <a:t>来切换到实际想要运行的程序文件。</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614309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复制</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API</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包括三种：</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vfork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在</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源码中这三个调用的执行过程是执行</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fork(),</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vfork</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时，通过一个系统调用表映射到</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sys_fork</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sys_vfork</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sys_clone</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再在这三个函数中去调用</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do_fork</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去做具体的创建进程工作。</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这三个</a:t>
            </a:r>
            <a:r>
              <a:rPr lang="en-US" altLang="zh-CN"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API</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的内部实际都是调用一个内核内部函数</a:t>
            </a:r>
            <a:r>
              <a:rPr lang="en-US" altLang="zh-CN" kern="100" dirty="0" err="1">
                <a:solidFill>
                  <a:srgbClr val="C00000"/>
                </a:solidFill>
                <a:latin typeface="宋体" panose="02010600030101010101" pitchFamily="2" charset="-122"/>
                <a:ea typeface="宋体" panose="02010600030101010101" pitchFamily="2" charset="-122"/>
                <a:cs typeface="Times New Roman" panose="02020603050405020304" pitchFamily="18" charset="0"/>
              </a:rPr>
              <a:t>do_fork</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，只是填写的参数不同而已。</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4190401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002890" y="1398472"/>
            <a:ext cx="10648336" cy="3868232"/>
          </a:xfrm>
        </p:spPr>
        <p:txBody>
          <a:bodyPr/>
          <a:lstStyle/>
          <a:p>
            <a:pPr>
              <a:lnSpc>
                <a:spcPct val="100000"/>
              </a:lnSpc>
              <a:defRPr/>
            </a:pPr>
            <a:r>
              <a:rPr lang="zh-CN" altLang="en-US" dirty="0"/>
              <a:t>关于</a:t>
            </a:r>
            <a:r>
              <a:rPr lang="en-US" altLang="zh-CN" dirty="0"/>
              <a:t>fork</a:t>
            </a:r>
          </a:p>
          <a:p>
            <a:pPr marL="0" indent="201930" algn="just">
              <a:spcBef>
                <a:spcPts val="0"/>
              </a:spcBef>
            </a:pP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共享资源</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创建一个进程时，子进程完全复制父进程的资源，复制出来的子进程不但有自己的</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task_struct</a:t>
            </a:r>
            <a:r>
              <a:rPr lang="zh-CN" altLang="en-US" kern="100" dirty="0">
                <a:latin typeface="宋体" panose="02010600030101010101" pitchFamily="2" charset="-122"/>
                <a:ea typeface="宋体" panose="02010600030101010101" pitchFamily="2" charset="-122"/>
                <a:cs typeface="Times New Roman" panose="02020603050405020304" pitchFamily="18" charset="0"/>
              </a:rPr>
              <a:t>结构和</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pid</a:t>
            </a:r>
            <a:r>
              <a:rPr lang="en-US" altLang="zh-CN"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latin typeface="宋体" panose="02010600030101010101" pitchFamily="2" charset="-122"/>
                <a:ea typeface="宋体" panose="02010600030101010101" pitchFamily="2" charset="-122"/>
                <a:cs typeface="Times New Roman" panose="02020603050405020304" pitchFamily="18" charset="0"/>
              </a:rPr>
              <a:t>而且复制父进程其他资源（用户空间、文件描述符集）。</a:t>
            </a:r>
          </a:p>
          <a:p>
            <a:pPr>
              <a:defRPr/>
            </a:pP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写时复制</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是一个开销十分大的系统调用，为了降低开销，</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最初并不会真的产生两个不同的拷贝，因为在那个时候，大量的数据其实完全是一样的。写时复制是在推迟真正的数据拷贝。若后来确实发生了写入，那意味着</a:t>
            </a:r>
            <a:r>
              <a:rPr lang="en-US" altLang="zh-CN" kern="100" dirty="0">
                <a:latin typeface="宋体" panose="02010600030101010101" pitchFamily="2" charset="-122"/>
                <a:ea typeface="宋体" panose="02010600030101010101" pitchFamily="2" charset="-122"/>
                <a:cs typeface="Times New Roman" panose="02020603050405020304" pitchFamily="18" charset="0"/>
              </a:rPr>
              <a:t>parent</a:t>
            </a:r>
            <a:r>
              <a:rPr lang="zh-CN" altLang="en-US"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latin typeface="宋体" panose="02010600030101010101" pitchFamily="2" charset="-122"/>
                <a:ea typeface="宋体" panose="02010600030101010101" pitchFamily="2" charset="-122"/>
                <a:cs typeface="Times New Roman" panose="02020603050405020304" pitchFamily="18" charset="0"/>
              </a:rPr>
              <a:t>child</a:t>
            </a:r>
            <a:r>
              <a:rPr lang="zh-CN" altLang="en-US" kern="100" dirty="0">
                <a:latin typeface="宋体" panose="02010600030101010101" pitchFamily="2" charset="-122"/>
                <a:ea typeface="宋体" panose="02010600030101010101" pitchFamily="2" charset="-122"/>
                <a:cs typeface="Times New Roman" panose="02020603050405020304" pitchFamily="18" charset="0"/>
              </a:rPr>
              <a:t>的数据不一致了，于是产生复制动作，每</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2768194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017639" y="1442718"/>
            <a:ext cx="9866671" cy="3868232"/>
          </a:xfrm>
        </p:spPr>
        <p:txBody>
          <a:bodyPr/>
          <a:lstStyle/>
          <a:p>
            <a:pPr>
              <a:lnSpc>
                <a:spcPct val="100000"/>
              </a:lnSpc>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个进程拿到属于自己的那一份，这样就可以降低系统调用的开销。所以有了写时复制。</a:t>
            </a:r>
          </a:p>
          <a:p>
            <a:pPr>
              <a:defRPr/>
            </a:pP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返回值</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调用执行一次返回两个值，对于父进程，</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函数返回子程序的进程号，而对于子程序，</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函数则返回零，这就是一个函数返回两次的本质。</a:t>
            </a:r>
          </a:p>
          <a:p>
            <a:pPr>
              <a:defRPr/>
            </a:pP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共享代码段</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之后，子进程和父进程都会</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继续执行</a:t>
            </a:r>
            <a:r>
              <a:rPr lang="en-US" altLang="zh-CN"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调用之后的指令</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。子进程是父进程的副本。它将获得父进程的数据空间，堆和栈的副本。（副本，父子进程之间并不共享这部分的内存）父子进程之间共享的是</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程序的正文段，</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正文段存放</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cpu</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执行的机器指令，通常是</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read-only</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a:t>
            </a:r>
          </a:p>
          <a:p>
            <a:pPr>
              <a:defRPr/>
            </a:pPr>
            <a:endPar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endParaRPr>
          </a:p>
          <a:p>
            <a:pPr>
              <a:defRPr/>
            </a:pPr>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295562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295469" y="1206743"/>
            <a:ext cx="9470853" cy="3868232"/>
          </a:xfrm>
        </p:spPr>
        <p:txBody>
          <a:bodyPr/>
          <a:lstStyle/>
          <a:p>
            <a:pPr>
              <a:lnSpc>
                <a:spcPct val="100000"/>
              </a:lnSpc>
              <a:defRPr/>
            </a:pPr>
            <a:r>
              <a:rPr lang="zh-CN" altLang="en-US" dirty="0"/>
              <a:t>关于</a:t>
            </a:r>
            <a:r>
              <a:rPr lang="en-US" altLang="zh-CN" dirty="0" err="1"/>
              <a:t>vfork</a:t>
            </a:r>
            <a:endParaRPr lang="en-US" altLang="zh-CN" dirty="0"/>
          </a:p>
          <a:p>
            <a:pPr>
              <a:defRPr/>
            </a:pPr>
            <a:r>
              <a:rPr lang="en-US" altLang="zh-CN" kern="100" dirty="0" err="1">
                <a:solidFill>
                  <a:srgbClr val="000000"/>
                </a:solidFill>
                <a:effectLst/>
                <a:latin typeface="宋体" panose="02010600030101010101" pitchFamily="2" charset="-122"/>
                <a:ea typeface="宋体" panose="02010600030101010101" pitchFamily="2" charset="-122"/>
                <a:cs typeface="黑体" panose="02010609060101010101" pitchFamily="49" charset="-122"/>
              </a:rPr>
              <a:t>vfork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也是在父进程中返回子进程的进程号，在子进程中返回</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执行时机：用</a:t>
            </a:r>
            <a:r>
              <a:rPr lang="en-US" altLang="zh-CN" kern="100" dirty="0" err="1">
                <a:solidFill>
                  <a:srgbClr val="000000"/>
                </a:solidFill>
                <a:effectLst/>
                <a:latin typeface="宋体" panose="02010600030101010101" pitchFamily="2" charset="-122"/>
                <a:ea typeface="宋体" panose="02010600030101010101" pitchFamily="2" charset="-122"/>
                <a:cs typeface="黑体" panose="02010609060101010101" pitchFamily="49" charset="-122"/>
              </a:rPr>
              <a:t>vfork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创建子进程后，父进程会被阻塞直到子进程调用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exec(exec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，将一个新的可执行文件载入到地址空间并执行之</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或</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执行时机：用</a:t>
            </a:r>
            <a:r>
              <a:rPr lang="en-US" altLang="zh-CN" kern="100" dirty="0" err="1">
                <a:solidFill>
                  <a:srgbClr val="000000"/>
                </a:solidFill>
                <a:effectLst/>
                <a:latin typeface="宋体" panose="02010600030101010101" pitchFamily="2" charset="-122"/>
                <a:ea typeface="宋体" panose="02010600030101010101" pitchFamily="2" charset="-122"/>
                <a:cs typeface="黑体" panose="02010609060101010101" pitchFamily="49" charset="-122"/>
              </a:rPr>
              <a:t>vfork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创建子进程后，父进程会被阻塞直到子进程调用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exec(exec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，将一个新的可执行文件载入到地址空间并执行之</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或</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2390623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179872" y="1280485"/>
            <a:ext cx="9889646" cy="3868232"/>
          </a:xfrm>
        </p:spPr>
        <p:txBody>
          <a:bodyPr/>
          <a:lstStyle/>
          <a:p>
            <a:pPr>
              <a:lnSpc>
                <a:spcPct val="100000"/>
              </a:lnSpc>
              <a:defRPr/>
            </a:pPr>
            <a:r>
              <a:rPr lang="zh-CN" altLang="en-US" dirty="0"/>
              <a:t>关于</a:t>
            </a:r>
            <a:r>
              <a:rPr lang="en-US" altLang="zh-CN" dirty="0"/>
              <a:t>clone</a:t>
            </a:r>
          </a:p>
          <a:p>
            <a:pPr>
              <a:defRPr/>
            </a:pPr>
            <a:r>
              <a:rPr lang="zh-CN" altLang="en-US" kern="100" dirty="0">
                <a:latin typeface="宋体" panose="02010600030101010101" pitchFamily="2" charset="-122"/>
                <a:ea typeface="宋体" panose="02010600030101010101" pitchFamily="2" charset="-122"/>
                <a:cs typeface="Times New Roman" panose="02020603050405020304" pitchFamily="18" charset="0"/>
              </a:rPr>
              <a:t>系统调用</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vfork</a:t>
            </a:r>
            <a:r>
              <a:rPr lang="en-US" altLang="zh-CN"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latin typeface="宋体" panose="02010600030101010101" pitchFamily="2" charset="-122"/>
                <a:ea typeface="宋体" panose="02010600030101010101" pitchFamily="2" charset="-122"/>
                <a:cs typeface="Times New Roman" panose="02020603050405020304" pitchFamily="18" charset="0"/>
              </a:rPr>
              <a:t>是无参数的，而</a:t>
            </a:r>
            <a:r>
              <a:rPr lang="en-US" altLang="zh-CN" kern="100" dirty="0">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latin typeface="宋体" panose="02010600030101010101" pitchFamily="2" charset="-122"/>
                <a:ea typeface="宋体" panose="02010600030101010101" pitchFamily="2" charset="-122"/>
                <a:cs typeface="Times New Roman" panose="02020603050405020304" pitchFamily="18" charset="0"/>
              </a:rPr>
              <a:t>则带有参数。</a:t>
            </a:r>
          </a:p>
          <a:p>
            <a:pPr>
              <a:defRPr/>
            </a:pP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是全部复制</a:t>
            </a:r>
            <a:r>
              <a:rPr lang="en-US" altLang="zh-CN"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vfork</a:t>
            </a:r>
            <a:r>
              <a:rPr lang="en-US" altLang="zh-CN" kern="100" dirty="0">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latin typeface="宋体" panose="02010600030101010101" pitchFamily="2" charset="-122"/>
                <a:ea typeface="宋体" panose="02010600030101010101" pitchFamily="2" charset="-122"/>
                <a:cs typeface="Times New Roman" panose="02020603050405020304" pitchFamily="18" charset="0"/>
              </a:rPr>
              <a:t>是共享内存，而</a:t>
            </a:r>
            <a:r>
              <a:rPr lang="en-US" altLang="zh-CN" kern="100" dirty="0">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latin typeface="宋体" panose="02010600030101010101" pitchFamily="2" charset="-122"/>
                <a:ea typeface="宋体" panose="02010600030101010101" pitchFamily="2" charset="-122"/>
                <a:cs typeface="Times New Roman" panose="02020603050405020304" pitchFamily="18" charset="0"/>
              </a:rPr>
              <a:t>是则可以将父进程资源有选择地复制给子进程，而没有复制的数据结构则通过指针的复制与子进程共享，具体要复制哪些资源给子进程，由参数列表中的</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clone_flags</a:t>
            </a:r>
            <a:r>
              <a:rPr lang="zh-CN" altLang="en-US" kern="100" dirty="0">
                <a:latin typeface="宋体" panose="02010600030101010101" pitchFamily="2" charset="-122"/>
                <a:ea typeface="宋体" panose="02010600030101010101" pitchFamily="2" charset="-122"/>
                <a:cs typeface="Times New Roman" panose="02020603050405020304" pitchFamily="18" charset="0"/>
              </a:rPr>
              <a:t>来决定。</a:t>
            </a:r>
            <a:br>
              <a:rPr lang="zh-CN" altLang="en-US" kern="100" dirty="0">
                <a:latin typeface="宋体" panose="02010600030101010101" pitchFamily="2" charset="-122"/>
                <a:ea typeface="宋体" panose="02010600030101010101" pitchFamily="2" charset="-122"/>
                <a:cs typeface="Times New Roman" panose="02020603050405020304" pitchFamily="18" charset="0"/>
              </a:rPr>
            </a:br>
            <a:r>
              <a:rPr lang="zh-CN" altLang="en-US" kern="100" dirty="0">
                <a:latin typeface="宋体" panose="02010600030101010101" pitchFamily="2" charset="-122"/>
                <a:ea typeface="宋体" panose="02010600030101010101" pitchFamily="2" charset="-122"/>
                <a:cs typeface="Times New Roman" panose="02020603050405020304" pitchFamily="18" charset="0"/>
              </a:rPr>
              <a:t>另外，</a:t>
            </a:r>
            <a:r>
              <a:rPr lang="en-US" altLang="zh-CN" kern="100" dirty="0">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latin typeface="宋体" panose="02010600030101010101" pitchFamily="2" charset="-122"/>
                <a:ea typeface="宋体" panose="02010600030101010101" pitchFamily="2" charset="-122"/>
                <a:cs typeface="Times New Roman" panose="02020603050405020304" pitchFamily="18" charset="0"/>
              </a:rPr>
              <a:t>返回的是子进程的</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824093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295470" y="1236240"/>
            <a:ext cx="9774048" cy="3868232"/>
          </a:xfrm>
        </p:spPr>
        <p:txBody>
          <a:bodyPr/>
          <a:lstStyle/>
          <a:p>
            <a:pPr>
              <a:defRPr/>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vfork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的区别</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）拷贝内容</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对于</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，子进程拷贝父进程的数据段和堆栈段，共享方式访问代码段，由于在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中采用的“写时复制”技术，也就是说，</a:t>
            </a:r>
            <a:r>
              <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执行时并不真正复制用户空间的所有页面，而只是复制页面表。</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这样，无论父进程还是子进程，当发生用户空间的写操作时，都会引发“写时复制”操作，而另行分配一块可用的用户空间，使其完全独立。这是一种提高效率的非常有效的方法。</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3676116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lgn="l">
              <a:defRPr/>
            </a:pPr>
            <a:r>
              <a:rPr lang="en-US" altLang="zh-CN" dirty="0"/>
              <a:t>1.6</a:t>
            </a:r>
            <a:r>
              <a:rPr lang="zh-CN" altLang="en-US" dirty="0"/>
              <a:t> </a:t>
            </a:r>
            <a:r>
              <a:rPr lang="en-US" altLang="zh-CN" dirty="0"/>
              <a:t>Linux</a:t>
            </a:r>
            <a:r>
              <a:rPr lang="zh-CN" altLang="en-US" dirty="0"/>
              <a:t>操作系统基本命令</a:t>
            </a:r>
            <a:r>
              <a:rPr lang="en-US" altLang="zh-CN" dirty="0"/>
              <a:t>-</a:t>
            </a:r>
            <a:r>
              <a:rPr lang="zh-CN" altLang="en-US" dirty="0"/>
              <a:t>联机手册</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949573" y="1311568"/>
            <a:ext cx="10536049" cy="4410809"/>
          </a:xfrm>
        </p:spPr>
        <p:txBody>
          <a:bodyPr/>
          <a:lstStyle/>
          <a:p>
            <a:pPr marL="0" indent="0">
              <a:lnSpc>
                <a:spcPct val="120000"/>
              </a:lnSpc>
              <a:spcBef>
                <a:spcPts val="600"/>
              </a:spcBef>
              <a:buNone/>
            </a:pPr>
            <a:r>
              <a:rPr lang="zh-CN" altLang="en-US" sz="2400" dirty="0"/>
              <a:t>联机手册命令</a:t>
            </a:r>
            <a:r>
              <a:rPr lang="en-US" altLang="zh-CN" sz="2400" dirty="0"/>
              <a:t>man</a:t>
            </a:r>
            <a:r>
              <a:rPr lang="zh-CN" altLang="en-US" sz="2400" dirty="0"/>
              <a:t>可向用户提供系统中各种命令、系统调用、库函数和重要系统文件的详细说明，包括名字、使用语法、功能描述、应用实例和相关参考文件等。其命令格式如下：</a:t>
            </a:r>
          </a:p>
          <a:p>
            <a:pPr marL="0" indent="0">
              <a:lnSpc>
                <a:spcPct val="120000"/>
              </a:lnSpc>
              <a:spcBef>
                <a:spcPts val="600"/>
              </a:spcBef>
              <a:buNone/>
            </a:pPr>
            <a:r>
              <a:rPr lang="en-US" altLang="zh-CN" sz="2400" dirty="0"/>
              <a:t>$ man [</a:t>
            </a:r>
            <a:r>
              <a:rPr lang="zh-CN" altLang="en-US" sz="2400" dirty="0"/>
              <a:t>选项</a:t>
            </a:r>
            <a:r>
              <a:rPr lang="en-US" altLang="zh-CN" sz="2400" dirty="0"/>
              <a:t>]</a:t>
            </a:r>
            <a:r>
              <a:rPr lang="zh-CN" altLang="en-US" sz="2400" dirty="0"/>
              <a:t>命令</a:t>
            </a:r>
          </a:p>
          <a:p>
            <a:pPr marL="0" indent="0">
              <a:lnSpc>
                <a:spcPct val="120000"/>
              </a:lnSpc>
              <a:spcBef>
                <a:spcPts val="600"/>
              </a:spcBef>
              <a:buNone/>
            </a:pPr>
            <a:r>
              <a:rPr lang="zh-CN" altLang="en-US" sz="2400" dirty="0"/>
              <a:t>主要的选项如下。</a:t>
            </a:r>
          </a:p>
          <a:p>
            <a:pPr marL="0" indent="0">
              <a:lnSpc>
                <a:spcPct val="120000"/>
              </a:lnSpc>
              <a:spcBef>
                <a:spcPts val="600"/>
              </a:spcBef>
              <a:buNone/>
            </a:pPr>
            <a:r>
              <a:rPr lang="en-US" altLang="zh-CN" sz="2400" dirty="0"/>
              <a:t>-f</a:t>
            </a:r>
            <a:r>
              <a:rPr lang="zh-CN" altLang="en-US" sz="2400" dirty="0"/>
              <a:t>：查看命令拥有哪个级别的帮助</a:t>
            </a:r>
          </a:p>
          <a:p>
            <a:pPr marL="0" indent="0">
              <a:lnSpc>
                <a:spcPct val="120000"/>
              </a:lnSpc>
              <a:spcBef>
                <a:spcPts val="600"/>
              </a:spcBef>
              <a:buNone/>
            </a:pPr>
            <a:r>
              <a:rPr lang="en-US" altLang="zh-CN" sz="2400" dirty="0"/>
              <a:t>-k: </a:t>
            </a:r>
            <a:r>
              <a:rPr lang="zh-CN" altLang="en-US" sz="2400" dirty="0"/>
              <a:t>查看和命令相关的所有帮助</a:t>
            </a:r>
          </a:p>
          <a:p>
            <a:pPr marL="0" indent="0">
              <a:lnSpc>
                <a:spcPct val="120000"/>
              </a:lnSpc>
              <a:buNone/>
            </a:pPr>
            <a:endParaRPr lang="zh-CN" altLang="en-US" sz="2800" dirty="0"/>
          </a:p>
        </p:txBody>
      </p:sp>
    </p:spTree>
    <p:custDataLst>
      <p:tags r:id="rId1"/>
    </p:custDataLst>
    <p:extLst>
      <p:ext uri="{BB962C8B-B14F-4D97-AF65-F5344CB8AC3E}">
        <p14:creationId xmlns:p14="http://schemas.microsoft.com/office/powerpoint/2010/main" val="21827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对于</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vfork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共享所有的父进程资源，子进程与父进程共享内存空间</a:t>
            </a:r>
            <a:r>
              <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子进程对虚拟地址空间任何数据的修改同样为父进程所见，故而是真正意义上的共享</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，因此对共享数据的保护必须由上层应用来保证。所以才需要等到</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exec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（只是用另一个新程序替换了当前进程的正文，数据，堆和栈段）或子进程退出后父进程才能被调度。</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194347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548582" y="1295234"/>
            <a:ext cx="9335728" cy="3868232"/>
          </a:xfrm>
        </p:spPr>
        <p:txBody>
          <a:bodyPr/>
          <a:lstStyle/>
          <a:p>
            <a:pPr marL="0" indent="200025"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对于</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通过参数</a:t>
            </a:r>
            <a:r>
              <a:rPr lang="en-US" altLang="zh-CN" kern="100" dirty="0" err="1">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clone_flags</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的设置来决定哪些资源共享，哪些资源拷贝，</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一般只有进程的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PCB</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和线程的系统堆栈被复制</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（也就是共享了进程的用户空间、进程打开的设备（文件描述符集）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但需要依赖共享标识的参数</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CLONE_VM(</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共享地址空间</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)|CLONE_FS|CLONE_FILES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（共享文件描述符集）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|CLONE_SIGCHLD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（共享信号））。</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在四项进程资源的复制中（进程资源包括进程的</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PCB</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、线程的系统堆栈、进程的用户空间、进程打开的设备（文件描述符集）），用户空间是相对庞大的，如果完全复制效率会很低。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3975471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进程的建立与退出</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1295470" y="1265737"/>
            <a:ext cx="10060788" cy="3868232"/>
          </a:xfrm>
        </p:spPr>
        <p:txBody>
          <a:bodyPr/>
          <a:lstStyle/>
          <a:p>
            <a:pPr marL="0" indent="200025" algn="just">
              <a:spcBef>
                <a:spcPts val="0"/>
              </a:spcBef>
            </a:pP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latin typeface="宋体" panose="02010600030101010101" pitchFamily="2" charset="-122"/>
                <a:ea typeface="宋体" panose="02010600030101010101" pitchFamily="2" charset="-122"/>
                <a:cs typeface="Times New Roman" panose="02020603050405020304" pitchFamily="18" charset="0"/>
              </a:rPr>
              <a:t>）访问次序控制</a:t>
            </a:r>
          </a:p>
          <a:p>
            <a:pPr marL="0" indent="200025" algn="just">
              <a:spcBef>
                <a:spcPts val="0"/>
              </a:spcBef>
            </a:pP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不对父子进程的执行次序进行任何限制，</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返回后，子进程和父进程都从调用</a:t>
            </a:r>
            <a:r>
              <a:rPr lang="en-US" altLang="zh-CN"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函数的下一条语句开始行，但父子进程运行顺序是不定的，它取决于内核的调度算法；而在</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vfork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调用中，子进程先运行，父进程挂起，直到子进程调用了</a:t>
            </a:r>
            <a:r>
              <a:rPr lang="en-US" altLang="zh-CN" kern="100" dirty="0">
                <a:latin typeface="宋体" panose="02010600030101010101" pitchFamily="2" charset="-122"/>
                <a:ea typeface="宋体" panose="02010600030101010101" pitchFamily="2" charset="-122"/>
                <a:cs typeface="Times New Roman" panose="02020603050405020304" pitchFamily="18" charset="0"/>
              </a:rPr>
              <a:t>exec</a:t>
            </a:r>
            <a:r>
              <a:rPr lang="zh-CN" altLang="en-US" kern="100" dirty="0">
                <a:latin typeface="宋体" panose="02010600030101010101" pitchFamily="2" charset="-122"/>
                <a:ea typeface="宋体" panose="02010600030101010101" pitchFamily="2" charset="-122"/>
                <a:cs typeface="Times New Roman" panose="02020603050405020304" pitchFamily="18" charset="0"/>
              </a:rPr>
              <a:t>或</a:t>
            </a:r>
            <a:r>
              <a:rPr lang="en-US" altLang="zh-CN" kern="100" dirty="0">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latin typeface="宋体" panose="02010600030101010101" pitchFamily="2" charset="-122"/>
                <a:ea typeface="宋体" panose="02010600030101010101" pitchFamily="2" charset="-122"/>
                <a:cs typeface="Times New Roman" panose="02020603050405020304" pitchFamily="18" charset="0"/>
              </a:rPr>
              <a:t>之后，父子进程的执行次序才不再有限制；</a:t>
            </a:r>
          </a:p>
          <a:p>
            <a:pPr marL="0" indent="200025" algn="just">
              <a:spcBef>
                <a:spcPts val="0"/>
              </a:spcBef>
            </a:pPr>
            <a:r>
              <a:rPr lang="en-US" altLang="zh-CN" kern="100" dirty="0">
                <a:latin typeface="宋体" panose="02010600030101010101" pitchFamily="2" charset="-122"/>
                <a:ea typeface="宋体" panose="02010600030101010101" pitchFamily="2" charset="-122"/>
                <a:cs typeface="Times New Roman" panose="02020603050405020304" pitchFamily="18" charset="0"/>
              </a:rPr>
              <a:t>clone</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中由标志</a:t>
            </a:r>
            <a:r>
              <a:rPr lang="en-US" altLang="zh-CN" kern="100" dirty="0">
                <a:latin typeface="宋体" panose="02010600030101010101" pitchFamily="2" charset="-122"/>
                <a:ea typeface="宋体" panose="02010600030101010101" pitchFamily="2" charset="-122"/>
                <a:cs typeface="Times New Roman" panose="02020603050405020304" pitchFamily="18" charset="0"/>
              </a:rPr>
              <a:t>CLONE_VFORK</a:t>
            </a:r>
            <a:r>
              <a:rPr lang="zh-CN" altLang="en-US" kern="100" dirty="0">
                <a:latin typeface="宋体" panose="02010600030101010101" pitchFamily="2" charset="-122"/>
                <a:ea typeface="宋体" panose="02010600030101010101" pitchFamily="2" charset="-122"/>
                <a:cs typeface="Times New Roman" panose="02020603050405020304" pitchFamily="18" charset="0"/>
              </a:rPr>
              <a:t>来决定子进程在执行时父进程是阻塞还是运行，若没有设置该标志，则父子进程同时运行，设置了该标志，则父进程挂起，直到子进程结束为止。</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826417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5E2F5-BEED-414F-BE98-52D0853106E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14F61584-A420-4CE4-B0D7-8811BFB3F5AF}"/>
              </a:ext>
            </a:extLst>
          </p:cNvPr>
          <p:cNvSpPr>
            <a:spLocks noGrp="1"/>
          </p:cNvSpPr>
          <p:nvPr>
            <p:ph idx="1"/>
          </p:nvPr>
        </p:nvSpPr>
        <p:spPr/>
        <p:txBody>
          <a:bodyPr/>
          <a:lstStyle/>
          <a:p>
            <a:r>
              <a:rPr lang="zh-CN" altLang="en-US" dirty="0"/>
              <a:t>以下各项步骤中，哪个不是创建进程所必须的步骤？</a:t>
            </a:r>
            <a:endParaRPr lang="en-US" altLang="zh-CN" dirty="0"/>
          </a:p>
          <a:p>
            <a:r>
              <a:rPr lang="en-US" altLang="zh-CN" dirty="0"/>
              <a:t>A.</a:t>
            </a:r>
            <a:r>
              <a:rPr lang="zh-CN" altLang="en-US" dirty="0"/>
              <a:t>建立一个进程控制块</a:t>
            </a:r>
            <a:r>
              <a:rPr lang="en-US" altLang="zh-CN" dirty="0"/>
              <a:t>PCB</a:t>
            </a:r>
          </a:p>
          <a:p>
            <a:r>
              <a:rPr lang="en-US" altLang="zh-CN" dirty="0"/>
              <a:t>B.</a:t>
            </a:r>
            <a:r>
              <a:rPr lang="zh-CN" altLang="en-US" dirty="0"/>
              <a:t>由</a:t>
            </a:r>
            <a:r>
              <a:rPr lang="en-US" altLang="zh-CN" dirty="0"/>
              <a:t>CPU</a:t>
            </a:r>
            <a:r>
              <a:rPr lang="zh-CN" altLang="en-US" dirty="0"/>
              <a:t>调度程序，为进程调度</a:t>
            </a:r>
            <a:r>
              <a:rPr lang="en-US" altLang="zh-CN" dirty="0"/>
              <a:t>CPU</a:t>
            </a:r>
          </a:p>
          <a:p>
            <a:r>
              <a:rPr lang="en-US" altLang="zh-CN" dirty="0"/>
              <a:t>C.</a:t>
            </a:r>
            <a:r>
              <a:rPr lang="zh-CN" altLang="en-US" dirty="0"/>
              <a:t>为进程分配内存等必要的资源</a:t>
            </a:r>
            <a:endParaRPr lang="en-US" altLang="zh-CN" dirty="0"/>
          </a:p>
          <a:p>
            <a:r>
              <a:rPr lang="en-US" altLang="zh-CN" dirty="0"/>
              <a:t>D.</a:t>
            </a:r>
            <a:r>
              <a:rPr lang="zh-CN" altLang="en-US" dirty="0"/>
              <a:t>将</a:t>
            </a:r>
            <a:r>
              <a:rPr lang="en-US" altLang="zh-CN" dirty="0"/>
              <a:t>CPU</a:t>
            </a:r>
            <a:r>
              <a:rPr lang="zh-CN" altLang="en-US" dirty="0"/>
              <a:t>链入进程就绪队列</a:t>
            </a:r>
            <a:endParaRPr lang="en-US" altLang="zh-CN" dirty="0"/>
          </a:p>
          <a:p>
            <a:endParaRPr lang="en-US" altLang="zh-CN" dirty="0"/>
          </a:p>
          <a:p>
            <a:pPr marL="548640" lvl="3" indent="0">
              <a:buNone/>
            </a:pPr>
            <a:endParaRPr lang="en-US" altLang="zh-CN" dirty="0"/>
          </a:p>
          <a:p>
            <a:pPr marL="548640" lvl="3" indent="0">
              <a:buNone/>
            </a:pPr>
            <a:r>
              <a:rPr lang="en-US" altLang="zh-CN" dirty="0"/>
              <a:t>										</a:t>
            </a:r>
            <a:r>
              <a:rPr lang="zh-CN" altLang="en-US" dirty="0"/>
              <a:t>（答案：</a:t>
            </a:r>
            <a:r>
              <a:rPr lang="en-US" altLang="zh-CN" dirty="0"/>
              <a:t>B</a:t>
            </a:r>
            <a:r>
              <a:rPr lang="zh-CN" altLang="en-US" dirty="0"/>
              <a:t>）</a:t>
            </a:r>
            <a:endParaRPr lang="en-US" altLang="zh-CN" dirty="0"/>
          </a:p>
        </p:txBody>
      </p:sp>
    </p:spTree>
    <p:extLst>
      <p:ext uri="{BB962C8B-B14F-4D97-AF65-F5344CB8AC3E}">
        <p14:creationId xmlns:p14="http://schemas.microsoft.com/office/powerpoint/2010/main" val="2404202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进程的撤销</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a:defRPr/>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下进程的退出分为正常退出和异常退出两种</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正常退出</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main()</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函数中执行</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return</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b.</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c.</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异常退出</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abort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b.</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进程收到某个信号，而该信号使程序终止。</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不管是哪种退出方式，系统最终都会执行内核中的同一代码。这段代码用来关闭进程所用已打开的文件描述符，释放它所占用的内存和其他资源。</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defRPr/>
            </a:pP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2092177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进程的撤销</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a:defRPr/>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几种退出方式的比较</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return</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的区别：</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是一个函数，有参数。</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执行完后把控制权交给系统。</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return</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是函数执行完后的返回。</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renturn</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执行完后把控制权交给调用函数。</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indent="0" algn="just">
              <a:spcBef>
                <a:spcPts val="0"/>
              </a:spcBef>
              <a:buNone/>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abort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的区别：</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是正常终止进程，</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abort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是异常终止。</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4013040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进程的撤销</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a:defRPr/>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函数的区别</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函数都是用来终止进程的。当程序执行到</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或</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时，系统无条件的停止剩下所有操作，清除各种数据结构，并终止本进程的运行。</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在头文件</a:t>
            </a:r>
            <a:r>
              <a:rPr lang="en-US" altLang="zh-CN" sz="2100"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stdlib.h</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中声明，而</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声明在头文件</a:t>
            </a:r>
            <a:r>
              <a:rPr lang="en-US" altLang="zh-CN" sz="2100"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unistd.h</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中声明。</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执行后要先执行一些清除操作，然后将控制权交给内核。</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执行后立即返回给内核。调用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函数时，其会关闭进程所有的文件描述符，清理内存以及其他一些内核清理函数，但不会刷新流。</a:t>
            </a:r>
            <a:r>
              <a:rPr lang="en-US" altLang="zh-CN"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函数是在</a:t>
            </a:r>
            <a:r>
              <a:rPr lang="en-US" altLang="zh-CN"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函数之上的一个封装</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，其会调用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，并在调用之前先刷新流。</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805776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进程的撤销</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1474" y="1413221"/>
            <a:ext cx="7902037" cy="3868232"/>
          </a:xfrm>
        </p:spPr>
        <p:txBody>
          <a:bodyPr/>
          <a:lstStyle/>
          <a:p>
            <a:pPr>
              <a:defRPr/>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函数与</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_exit()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函数最大区别就在于</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函数在调用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系统之前要检查文件的打开情况，把文件缓冲区的内容写回文件。</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比如有一些数据，认为已经写入了文件，实际上因为没有满足特定的条件，它们还是保存在缓冲区内，这时用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_exit()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函数直接将进程关闭，缓冲区的数据就会丢失。因此，要想保证数据的完整性，就一定要使用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exit()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a:t>
            </a: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534180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总结（关于父子进程）</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840658" y="1280486"/>
            <a:ext cx="10500852" cy="3868232"/>
          </a:xfrm>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父子进程之间的关系</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）父进程先于子进程终止，此种情况就是我们前面所用的孤儿进程。当父进程先退出时，系统会让</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进程接管子进程。</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indent="200025" algn="just">
              <a:spcBef>
                <a:spcPts val="0"/>
              </a:spcBef>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）子进程先于父进程终止，而父进程又没有调用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此种情况子进程进入僵死状态，并且会一直保持下去直到系统重启。子进程处于僵死状态时，内核只保存进程的一些必要信息以备父进程所需。此时子进程始终占有着资源，同时也减少了系统可以创建的最大进程数。</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2181009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2F0D-005C-465B-A923-192FB972F809}"/>
              </a:ext>
            </a:extLst>
          </p:cNvPr>
          <p:cNvSpPr>
            <a:spLocks noGrp="1"/>
          </p:cNvSpPr>
          <p:nvPr>
            <p:ph type="title"/>
          </p:nvPr>
        </p:nvSpPr>
        <p:spPr/>
        <p:txBody>
          <a:bodyPr/>
          <a:lstStyle/>
          <a:p>
            <a:pPr>
              <a:defRPr/>
            </a:pPr>
            <a:r>
              <a:rPr lang="zh-CN" altLang="en-US" dirty="0"/>
              <a:t>总结（关于父子进程）</a:t>
            </a:r>
          </a:p>
        </p:txBody>
      </p:sp>
      <p:sp>
        <p:nvSpPr>
          <p:cNvPr id="3" name="内容占位符 2">
            <a:extLst>
              <a:ext uri="{FF2B5EF4-FFF2-40B4-BE49-F238E27FC236}">
                <a16:creationId xmlns:a16="http://schemas.microsoft.com/office/drawing/2014/main" id="{38F3C5B1-005E-4EAD-BEB0-6E833705F5CE}"/>
              </a:ext>
            </a:extLst>
          </p:cNvPr>
          <p:cNvSpPr>
            <a:spLocks noGrp="1"/>
          </p:cNvSpPr>
          <p:nvPr>
            <p:ph idx="1"/>
          </p:nvPr>
        </p:nvSpPr>
        <p:spPr>
          <a:xfrm>
            <a:off x="2236179" y="1840924"/>
            <a:ext cx="7902037" cy="3868232"/>
          </a:xfrm>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什么是僵死状态呢？</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即一个已经终止、但是其父进程尚未对其进行善后处理</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获取终止子进程的有关信息，释放它仍占有的资源</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的进程被称为僵死进程</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(zombie)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）子进程先于父进程终止，而父进程调用了</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函数，此时父进程会等待子进程结束。</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00000"/>
              </a:lnSpc>
              <a:defRPr/>
            </a:pPr>
            <a:endParaRPr lang="zh-CN" altLang="en-US" dirty="0"/>
          </a:p>
        </p:txBody>
      </p:sp>
    </p:spTree>
    <p:custDataLst>
      <p:tags r:id="rId1"/>
    </p:custDataLst>
    <p:extLst>
      <p:ext uri="{BB962C8B-B14F-4D97-AF65-F5344CB8AC3E}">
        <p14:creationId xmlns:p14="http://schemas.microsoft.com/office/powerpoint/2010/main" val="506646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7" y="2488372"/>
            <a:ext cx="3983767" cy="1560871"/>
          </a:xfrm>
        </p:spPr>
        <p:txBody>
          <a:bodyPr/>
          <a:lstStyle/>
          <a:p>
            <a:pPr marL="849292" indent="-849292"/>
            <a:r>
              <a:rPr lang="zh-CN" altLang="en-US" dirty="0">
                <a:sym typeface="+mn-lt"/>
              </a:rPr>
              <a:t>二、文件操作与权限管理</a:t>
            </a:r>
          </a:p>
        </p:txBody>
      </p:sp>
      <p:sp>
        <p:nvSpPr>
          <p:cNvPr id="6" name="文本占位符 5"/>
          <p:cNvSpPr>
            <a:spLocks noGrp="1"/>
          </p:cNvSpPr>
          <p:nvPr>
            <p:ph type="body" sz="half" idx="2"/>
          </p:nvPr>
        </p:nvSpPr>
        <p:spPr>
          <a:xfrm>
            <a:off x="5435536" y="1336463"/>
            <a:ext cx="5699495" cy="4093648"/>
          </a:xfrm>
        </p:spPr>
        <p:txBody>
          <a:bodyPr rtlCol="0">
            <a:normAutofit/>
          </a:bodyPr>
          <a:lstStyle/>
          <a:p>
            <a:pPr marL="457189" indent="-457189">
              <a:lnSpc>
                <a:spcPct val="150000"/>
              </a:lnSpc>
              <a:buFont typeface="Wingdings" pitchFamily="2" charset="2"/>
              <a:buChar char="n"/>
            </a:pPr>
            <a:r>
              <a:rPr lang="en-US" altLang="zh-CN" sz="2700" dirty="0">
                <a:solidFill>
                  <a:srgbClr val="FF0000"/>
                </a:solidFill>
              </a:rPr>
              <a:t>UNIX/Linux</a:t>
            </a:r>
            <a:r>
              <a:rPr lang="zh-CN" altLang="en-US" sz="2700" dirty="0">
                <a:solidFill>
                  <a:srgbClr val="FF0000"/>
                </a:solidFill>
              </a:rPr>
              <a:t>文件系统的基本结构</a:t>
            </a:r>
          </a:p>
          <a:p>
            <a:pPr marL="457189" indent="-457189">
              <a:lnSpc>
                <a:spcPct val="150000"/>
              </a:lnSpc>
              <a:buFont typeface="Wingdings" pitchFamily="2" charset="2"/>
              <a:buChar char="n"/>
            </a:pPr>
            <a:r>
              <a:rPr lang="zh-CN" altLang="en-US" sz="2700" dirty="0">
                <a:solidFill>
                  <a:schemeClr val="tx1"/>
                </a:solidFill>
              </a:rPr>
              <a:t>索引节点的功能</a:t>
            </a:r>
          </a:p>
          <a:p>
            <a:pPr marL="457189" indent="-457189">
              <a:lnSpc>
                <a:spcPct val="150000"/>
              </a:lnSpc>
              <a:buFont typeface="Wingdings" pitchFamily="2" charset="2"/>
              <a:buChar char="n"/>
            </a:pPr>
            <a:r>
              <a:rPr lang="zh-CN" altLang="en-US" sz="2700" dirty="0">
                <a:solidFill>
                  <a:schemeClr val="tx1"/>
                </a:solidFill>
              </a:rPr>
              <a:t>文件的分类与权限</a:t>
            </a:r>
          </a:p>
          <a:p>
            <a:pPr marL="457189" indent="-457189">
              <a:lnSpc>
                <a:spcPct val="150000"/>
              </a:lnSpc>
              <a:buFont typeface="Wingdings" pitchFamily="2" charset="2"/>
              <a:buChar char="n"/>
            </a:pPr>
            <a:r>
              <a:rPr lang="zh-CN" altLang="en-US" sz="2700" dirty="0">
                <a:solidFill>
                  <a:schemeClr val="tx1"/>
                </a:solidFill>
              </a:rPr>
              <a:t>文件</a:t>
            </a:r>
            <a:r>
              <a:rPr lang="en-US" altLang="zh-CN" sz="2700" dirty="0">
                <a:solidFill>
                  <a:schemeClr val="tx1"/>
                </a:solidFill>
              </a:rPr>
              <a:t>I/O</a:t>
            </a:r>
          </a:p>
          <a:p>
            <a:pPr marL="457189" indent="-457189">
              <a:lnSpc>
                <a:spcPct val="150000"/>
              </a:lnSpc>
              <a:buFont typeface="Wingdings" pitchFamily="2" charset="2"/>
              <a:buChar char="n"/>
            </a:pPr>
            <a:r>
              <a:rPr lang="zh-CN" altLang="en-US" sz="2700" dirty="0">
                <a:solidFill>
                  <a:schemeClr val="tx1"/>
                </a:solidFill>
              </a:rPr>
              <a:t>目录操作与文件属性</a:t>
            </a:r>
          </a:p>
          <a:p>
            <a:pPr marL="457189" indent="-457189">
              <a:lnSpc>
                <a:spcPct val="150000"/>
              </a:lnSpc>
              <a:buFont typeface="Wingdings" pitchFamily="2" charset="2"/>
              <a:buChar char="n"/>
            </a:pPr>
            <a:endParaRPr lang="en-US" altLang="zh-CN" sz="2800" dirty="0">
              <a:solidFill>
                <a:schemeClr val="tx1"/>
              </a:solidFill>
              <a:sym typeface="+mn-lt"/>
            </a:endParaRPr>
          </a:p>
          <a:p>
            <a:pPr marL="457189" indent="-457189">
              <a:lnSpc>
                <a:spcPct val="150000"/>
              </a:lnSpc>
              <a:buFont typeface="Wingdings" pitchFamily="2" charset="2"/>
              <a:buChar char="n"/>
            </a:pP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105984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5E2F5-BEED-414F-BE98-52D0853106E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14F61584-A420-4CE4-B0D7-8811BFB3F5AF}"/>
              </a:ext>
            </a:extLst>
          </p:cNvPr>
          <p:cNvSpPr>
            <a:spLocks noGrp="1"/>
          </p:cNvSpPr>
          <p:nvPr>
            <p:ph idx="1"/>
          </p:nvPr>
        </p:nvSpPr>
        <p:spPr/>
        <p:txBody>
          <a:bodyPr/>
          <a:lstStyle/>
          <a:p>
            <a:r>
              <a:rPr lang="en-US" altLang="zh-CN" dirty="0"/>
              <a:t>1.</a:t>
            </a:r>
            <a:r>
              <a:rPr lang="zh-CN" altLang="en-US" dirty="0"/>
              <a:t>父进程一般可以撤销子进程，对吗？</a:t>
            </a:r>
            <a:endParaRPr lang="en-US" altLang="zh-CN" dirty="0"/>
          </a:p>
          <a:p>
            <a:r>
              <a:rPr lang="en-US" altLang="zh-CN" dirty="0"/>
              <a:t>2.</a:t>
            </a:r>
            <a:r>
              <a:rPr lang="zh-CN" altLang="en-US" dirty="0"/>
              <a:t>进程的撤销是指，当一个进程完成指定任务后，操作系统收回该进程所占的（），取消该进程的（）</a:t>
            </a:r>
          </a:p>
        </p:txBody>
      </p:sp>
    </p:spTree>
    <p:extLst>
      <p:ext uri="{BB962C8B-B14F-4D97-AF65-F5344CB8AC3E}">
        <p14:creationId xmlns:p14="http://schemas.microsoft.com/office/powerpoint/2010/main" val="592371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进程的等待与睡眠</a:t>
            </a:r>
          </a:p>
        </p:txBody>
      </p:sp>
      <p:sp>
        <p:nvSpPr>
          <p:cNvPr id="22531" name="内容占位符 2">
            <a:extLst>
              <a:ext uri="{FF2B5EF4-FFF2-40B4-BE49-F238E27FC236}">
                <a16:creationId xmlns:a16="http://schemas.microsoft.com/office/drawing/2014/main" id="{CC7C6769-D54B-4F28-80E8-EE34C4E95A7B}"/>
              </a:ext>
            </a:extLst>
          </p:cNvPr>
          <p:cNvSpPr>
            <a:spLocks noGrp="1" noChangeArrowheads="1"/>
          </p:cNvSpPr>
          <p:nvPr>
            <p:ph idx="1"/>
          </p:nvPr>
        </p:nvSpPr>
        <p:spPr>
          <a:xfrm>
            <a:off x="2236178" y="1840924"/>
            <a:ext cx="7712252" cy="3868232"/>
          </a:xfrm>
        </p:spPr>
        <p:txBody>
          <a:bodyPr/>
          <a:lstStyle/>
          <a:p>
            <a:pPr>
              <a:lnSpc>
                <a:spcPct val="100000"/>
              </a:lnSpc>
            </a:pPr>
            <a:r>
              <a:rPr lang="en-US" altLang="zh-CN" dirty="0"/>
              <a:t>Wait</a:t>
            </a:r>
            <a:r>
              <a:rPr lang="zh-CN" altLang="en-US" dirty="0"/>
              <a:t>函数</a:t>
            </a:r>
            <a:endParaRPr lang="en-US" altLang="zh-CN" dirty="0"/>
          </a:p>
          <a:p>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编程过程中，有时需要让一个进程等待另外一个进程，最常见的是父进程等待自己的子进程，或者父进程回收自己的子进程资源包括僵尸进程。这里简单介绍一下系统调用函数：</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函数功能是：父进程一旦调用了</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就立即阻塞自己，由</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自动分析是否当前进程的某个子进程已经退出。（</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）如果让它找到了这样一个已经变成僵尸的子进程，</a:t>
            </a:r>
            <a:r>
              <a:rPr lang="en-US" altLang="zh-CN"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wait</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就会收集这个子进程的信息，并把它彻底销毁后返回</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）如果没有找到这样一个子进程，</a:t>
            </a:r>
            <a:r>
              <a:rPr lang="en-US" altLang="zh-CN"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wait</a:t>
            </a:r>
            <a:r>
              <a:rPr lang="zh-CN" altLang="en-US" sz="2100"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就会一直阻塞在这里，直到有一个出现为止。</a:t>
            </a:r>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2100" dirty="0"/>
          </a:p>
        </p:txBody>
      </p:sp>
    </p:spTree>
    <p:custDataLst>
      <p:tags r:id="rId1"/>
    </p:custDataLst>
    <p:extLst>
      <p:ext uri="{BB962C8B-B14F-4D97-AF65-F5344CB8AC3E}">
        <p14:creationId xmlns:p14="http://schemas.microsoft.com/office/powerpoint/2010/main" val="106966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进程的等待与睡眠</a:t>
            </a:r>
          </a:p>
        </p:txBody>
      </p:sp>
      <p:sp>
        <p:nvSpPr>
          <p:cNvPr id="22531" name="内容占位符 2">
            <a:extLst>
              <a:ext uri="{FF2B5EF4-FFF2-40B4-BE49-F238E27FC236}">
                <a16:creationId xmlns:a16="http://schemas.microsoft.com/office/drawing/2014/main" id="{CC7C6769-D54B-4F28-80E8-EE34C4E95A7B}"/>
              </a:ext>
            </a:extLst>
          </p:cNvPr>
          <p:cNvSpPr>
            <a:spLocks noGrp="1" noChangeArrowheads="1"/>
          </p:cNvSpPr>
          <p:nvPr>
            <p:ph idx="1"/>
          </p:nvPr>
        </p:nvSpPr>
        <p:spPr>
          <a:xfrm>
            <a:off x="2236178" y="1840924"/>
            <a:ext cx="7712252" cy="3868232"/>
          </a:xfrm>
        </p:spPr>
        <p:txBody>
          <a:bodyPr/>
          <a:lstStyle/>
          <a:p>
            <a:pPr>
              <a:lnSpc>
                <a:spcPct val="100000"/>
              </a:lnSpc>
            </a:pPr>
            <a:r>
              <a:rPr lang="en-US" altLang="zh-CN" dirty="0"/>
              <a:t>Wait</a:t>
            </a:r>
            <a:r>
              <a:rPr lang="zh-CN" altLang="en-US" dirty="0"/>
              <a:t>函数的格式如下：</a:t>
            </a:r>
            <a:endParaRPr lang="en-US" altLang="zh-CN" dirty="0"/>
          </a:p>
          <a:p>
            <a:pPr>
              <a:lnSpc>
                <a:spcPct val="100000"/>
              </a:lnSpc>
            </a:pPr>
            <a:endParaRPr lang="en-US" altLang="zh-CN" dirty="0"/>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2100" dirty="0"/>
          </a:p>
        </p:txBody>
      </p:sp>
      <p:graphicFrame>
        <p:nvGraphicFramePr>
          <p:cNvPr id="3" name="表格 2">
            <a:extLst>
              <a:ext uri="{FF2B5EF4-FFF2-40B4-BE49-F238E27FC236}">
                <a16:creationId xmlns:a16="http://schemas.microsoft.com/office/drawing/2014/main" id="{C8BE956E-997E-49A1-88D0-471EA794C233}"/>
              </a:ext>
            </a:extLst>
          </p:cNvPr>
          <p:cNvGraphicFramePr>
            <a:graphicFrameLocks noGrp="1"/>
          </p:cNvGraphicFramePr>
          <p:nvPr>
            <p:extLst/>
          </p:nvPr>
        </p:nvGraphicFramePr>
        <p:xfrm>
          <a:off x="2435712" y="2462829"/>
          <a:ext cx="7512719" cy="3187163"/>
        </p:xfrm>
        <a:graphic>
          <a:graphicData uri="http://schemas.openxmlformats.org/drawingml/2006/table">
            <a:tbl>
              <a:tblPr>
                <a:tableStyleId>{BC89EF96-8CEA-46FF-86C4-4CE0E7609802}</a:tableStyleId>
              </a:tblPr>
              <a:tblGrid>
                <a:gridCol w="2344816">
                  <a:extLst>
                    <a:ext uri="{9D8B030D-6E8A-4147-A177-3AD203B41FA5}">
                      <a16:colId xmlns:a16="http://schemas.microsoft.com/office/drawing/2014/main" val="4216170490"/>
                    </a:ext>
                  </a:extLst>
                </a:gridCol>
                <a:gridCol w="5167903">
                  <a:extLst>
                    <a:ext uri="{9D8B030D-6E8A-4147-A177-3AD203B41FA5}">
                      <a16:colId xmlns:a16="http://schemas.microsoft.com/office/drawing/2014/main" val="1881897658"/>
                    </a:ext>
                  </a:extLst>
                </a:gridCol>
              </a:tblGrid>
              <a:tr h="776261">
                <a:tc>
                  <a:txBody>
                    <a:bodyPr/>
                    <a:lstStyle/>
                    <a:p>
                      <a:pPr marL="0" marR="0" algn="ctr">
                        <a:spcBef>
                          <a:spcPts val="0"/>
                        </a:spcBef>
                        <a:spcAft>
                          <a:spcPts val="0"/>
                        </a:spcAft>
                      </a:pPr>
                      <a:r>
                        <a:rPr lang="zh-CN" altLang="en-US" sz="1800" kern="1000" dirty="0">
                          <a:effectLst/>
                        </a:rPr>
                        <a:t>头文件</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en-US" sz="1800" kern="100" dirty="0">
                          <a:effectLst/>
                        </a:rPr>
                        <a:t>#include&lt;sys/types.h&gt;</a:t>
                      </a:r>
                    </a:p>
                    <a:p>
                      <a:pPr marL="0" marR="0" algn="just">
                        <a:spcBef>
                          <a:spcPts val="0"/>
                        </a:spcBef>
                        <a:spcAft>
                          <a:spcPts val="0"/>
                        </a:spcAft>
                      </a:pPr>
                      <a:r>
                        <a:rPr lang="en-US" sz="1800" kern="100" dirty="0">
                          <a:effectLst/>
                        </a:rPr>
                        <a:t>#include&lt;sys/wait.h&gt;</a:t>
                      </a:r>
                      <a:endParaRPr 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718555386"/>
                  </a:ext>
                </a:extLst>
              </a:tr>
              <a:tr h="453659">
                <a:tc>
                  <a:txBody>
                    <a:bodyPr/>
                    <a:lstStyle/>
                    <a:p>
                      <a:pPr marL="0" marR="0" algn="ctr">
                        <a:spcBef>
                          <a:spcPts val="0"/>
                        </a:spcBef>
                        <a:spcAft>
                          <a:spcPts val="0"/>
                        </a:spcAft>
                      </a:pPr>
                      <a:r>
                        <a:rPr lang="zh-CN" altLang="en-US" sz="1800" kern="1000">
                          <a:effectLst/>
                        </a:rPr>
                        <a:t>函数原型</a:t>
                      </a:r>
                      <a:endParaRPr lang="zh-CN" alt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en-US" sz="1800" kern="100" dirty="0" err="1">
                          <a:effectLst/>
                        </a:rPr>
                        <a:t>pid_twait</a:t>
                      </a:r>
                      <a:r>
                        <a:rPr lang="en-US" sz="1800" kern="100" dirty="0">
                          <a:effectLst/>
                        </a:rPr>
                        <a:t>(int*status)</a:t>
                      </a:r>
                      <a:endParaRPr 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924654356"/>
                  </a:ext>
                </a:extLst>
              </a:tr>
              <a:tr h="1165860">
                <a:tc>
                  <a:txBody>
                    <a:bodyPr/>
                    <a:lstStyle/>
                    <a:p>
                      <a:pPr marL="0" marR="0" algn="ctr">
                        <a:spcBef>
                          <a:spcPts val="0"/>
                        </a:spcBef>
                        <a:spcAft>
                          <a:spcPts val="0"/>
                        </a:spcAft>
                      </a:pPr>
                      <a:r>
                        <a:rPr lang="zh-CN" altLang="en-US" sz="1800" kern="1000">
                          <a:effectLst/>
                        </a:rPr>
                        <a:t>参数说明</a:t>
                      </a:r>
                      <a:endParaRPr lang="zh-CN" alt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zh-CN" altLang="en-US" sz="1800" kern="1000" dirty="0">
                          <a:effectLst/>
                        </a:rPr>
                        <a:t>这里的</a:t>
                      </a:r>
                      <a:r>
                        <a:rPr lang="en-US" altLang="zh-CN" sz="1800" kern="1000" dirty="0">
                          <a:effectLst/>
                        </a:rPr>
                        <a:t>status</a:t>
                      </a:r>
                      <a:r>
                        <a:rPr lang="zh-CN" altLang="en-US" sz="1800" kern="1000" dirty="0">
                          <a:effectLst/>
                        </a:rPr>
                        <a:t>是一个整形指针，是该子进程退出时的状态。若</a:t>
                      </a:r>
                      <a:r>
                        <a:rPr lang="en-US" altLang="zh-CN" sz="1800" kern="1000" dirty="0">
                          <a:effectLst/>
                        </a:rPr>
                        <a:t>status</a:t>
                      </a:r>
                      <a:r>
                        <a:rPr lang="zh-CN" altLang="en-US" sz="1800" kern="1000" dirty="0">
                          <a:effectLst/>
                        </a:rPr>
                        <a:t>不为空，则通过它可以获得子进程的结束状态。另外，子进程的结束状态可有</a:t>
                      </a:r>
                      <a:r>
                        <a:rPr lang="en-US" altLang="zh-CN" sz="1800" kern="1000" dirty="0">
                          <a:effectLst/>
                        </a:rPr>
                        <a:t>Linux</a:t>
                      </a:r>
                      <a:r>
                        <a:rPr lang="zh-CN" altLang="en-US" sz="1800" kern="1000" dirty="0">
                          <a:effectLst/>
                        </a:rPr>
                        <a:t>中一些特定的宏来测定。</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718864959"/>
                  </a:ext>
                </a:extLst>
              </a:tr>
              <a:tr h="791383">
                <a:tc>
                  <a:txBody>
                    <a:bodyPr/>
                    <a:lstStyle/>
                    <a:p>
                      <a:pPr marL="0" marR="0" algn="ctr">
                        <a:spcBef>
                          <a:spcPts val="0"/>
                        </a:spcBef>
                        <a:spcAft>
                          <a:spcPts val="0"/>
                        </a:spcAft>
                      </a:pPr>
                      <a:r>
                        <a:rPr lang="zh-CN" altLang="en-US" sz="1800" kern="1000">
                          <a:effectLst/>
                        </a:rPr>
                        <a:t>函数返回值</a:t>
                      </a:r>
                      <a:endParaRPr lang="zh-CN" alt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zh-CN" altLang="en-US" sz="1800" kern="1000" dirty="0">
                          <a:effectLst/>
                        </a:rPr>
                        <a:t>成功：已成功结束运行的子进程的进程号</a:t>
                      </a:r>
                      <a:endParaRPr lang="zh-CN" altLang="en-US" sz="1800" kern="100" dirty="0">
                        <a:effectLst/>
                      </a:endParaRPr>
                    </a:p>
                    <a:p>
                      <a:pPr marL="0" marR="0" algn="just">
                        <a:spcBef>
                          <a:spcPts val="0"/>
                        </a:spcBef>
                        <a:spcAft>
                          <a:spcPts val="0"/>
                        </a:spcAft>
                      </a:pPr>
                      <a:r>
                        <a:rPr lang="zh-CN" altLang="en-US" sz="1800" kern="1000" dirty="0">
                          <a:effectLst/>
                        </a:rPr>
                        <a:t>失败：</a:t>
                      </a:r>
                      <a:r>
                        <a:rPr lang="en-US" altLang="zh-CN" sz="1800" kern="1000" dirty="0">
                          <a:effectLst/>
                        </a:rPr>
                        <a:t>-1</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663347739"/>
                  </a:ext>
                </a:extLst>
              </a:tr>
            </a:tbl>
          </a:graphicData>
        </a:graphic>
      </p:graphicFrame>
    </p:spTree>
    <p:custDataLst>
      <p:tags r:id="rId1"/>
    </p:custDataLst>
    <p:extLst>
      <p:ext uri="{BB962C8B-B14F-4D97-AF65-F5344CB8AC3E}">
        <p14:creationId xmlns:p14="http://schemas.microsoft.com/office/powerpoint/2010/main" val="1099257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进程的等待与睡眠</a:t>
            </a:r>
          </a:p>
        </p:txBody>
      </p:sp>
      <p:sp>
        <p:nvSpPr>
          <p:cNvPr id="22531" name="内容占位符 2">
            <a:extLst>
              <a:ext uri="{FF2B5EF4-FFF2-40B4-BE49-F238E27FC236}">
                <a16:creationId xmlns:a16="http://schemas.microsoft.com/office/drawing/2014/main" id="{CC7C6769-D54B-4F28-80E8-EE34C4E95A7B}"/>
              </a:ext>
            </a:extLst>
          </p:cNvPr>
          <p:cNvSpPr>
            <a:spLocks noGrp="1" noChangeArrowheads="1"/>
          </p:cNvSpPr>
          <p:nvPr>
            <p:ph idx="1"/>
          </p:nvPr>
        </p:nvSpPr>
        <p:spPr>
          <a:xfrm>
            <a:off x="2236178" y="1840924"/>
            <a:ext cx="7712252" cy="3868232"/>
          </a:xfrm>
        </p:spPr>
        <p:txBody>
          <a:bodyPr/>
          <a:lstStyle/>
          <a:p>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waitpid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函数</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从本质上讲，系统调用</a:t>
            </a:r>
            <a:r>
              <a:rPr lang="en-US" altLang="zh-CN" sz="2100"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waitpid</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wait</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的作用是完全相同的，但</a:t>
            </a:r>
            <a:r>
              <a:rPr lang="en-US" altLang="zh-CN" sz="2100"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waitpid</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多出了两个可由用户控制的参数</a:t>
            </a:r>
            <a:r>
              <a:rPr lang="en-US" altLang="zh-CN" sz="2100"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pid</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options</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，从而为我们编程提供了另一种更灵活的方式。</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00000"/>
              </a:lnSpc>
            </a:pPr>
            <a:endParaRPr lang="zh-CN" altLang="en-US" sz="2100" dirty="0"/>
          </a:p>
        </p:txBody>
      </p:sp>
      <p:graphicFrame>
        <p:nvGraphicFramePr>
          <p:cNvPr id="4" name="表格 3">
            <a:extLst>
              <a:ext uri="{FF2B5EF4-FFF2-40B4-BE49-F238E27FC236}">
                <a16:creationId xmlns:a16="http://schemas.microsoft.com/office/drawing/2014/main" id="{2C905793-1756-4894-B6AA-4418D71A8AD5}"/>
              </a:ext>
            </a:extLst>
          </p:cNvPr>
          <p:cNvGraphicFramePr>
            <a:graphicFrameLocks noGrp="1"/>
          </p:cNvGraphicFramePr>
          <p:nvPr>
            <p:extLst/>
          </p:nvPr>
        </p:nvGraphicFramePr>
        <p:xfrm>
          <a:off x="2556735" y="3503630"/>
          <a:ext cx="6761181" cy="1815354"/>
        </p:xfrm>
        <a:graphic>
          <a:graphicData uri="http://schemas.openxmlformats.org/drawingml/2006/table">
            <a:tbl>
              <a:tblPr>
                <a:tableStyleId>{BC89EF96-8CEA-46FF-86C4-4CE0E7609802}</a:tableStyleId>
              </a:tblPr>
              <a:tblGrid>
                <a:gridCol w="2253094">
                  <a:extLst>
                    <a:ext uri="{9D8B030D-6E8A-4147-A177-3AD203B41FA5}">
                      <a16:colId xmlns:a16="http://schemas.microsoft.com/office/drawing/2014/main" val="2629328279"/>
                    </a:ext>
                  </a:extLst>
                </a:gridCol>
                <a:gridCol w="4508087">
                  <a:extLst>
                    <a:ext uri="{9D8B030D-6E8A-4147-A177-3AD203B41FA5}">
                      <a16:colId xmlns:a16="http://schemas.microsoft.com/office/drawing/2014/main" val="3521467485"/>
                    </a:ext>
                  </a:extLst>
                </a:gridCol>
              </a:tblGrid>
              <a:tr h="1117141">
                <a:tc>
                  <a:txBody>
                    <a:bodyPr/>
                    <a:lstStyle/>
                    <a:p>
                      <a:pPr marL="0" marR="0" algn="ctr">
                        <a:spcBef>
                          <a:spcPts val="0"/>
                        </a:spcBef>
                        <a:spcAft>
                          <a:spcPts val="0"/>
                        </a:spcAft>
                      </a:pPr>
                      <a:r>
                        <a:rPr lang="zh-CN" altLang="en-US" sz="1800" kern="1000" dirty="0">
                          <a:effectLst/>
                        </a:rPr>
                        <a:t>头文件</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tc>
                  <a:txBody>
                    <a:bodyPr/>
                    <a:lstStyle/>
                    <a:p>
                      <a:pPr marL="0" marR="0" algn="just">
                        <a:spcBef>
                          <a:spcPts val="0"/>
                        </a:spcBef>
                        <a:spcAft>
                          <a:spcPts val="0"/>
                        </a:spcAft>
                      </a:pPr>
                      <a:r>
                        <a:rPr lang="en-US" sz="1800" kern="1000">
                          <a:effectLst/>
                        </a:rPr>
                        <a:t>#include&lt;sys/types.h&gt;</a:t>
                      </a:r>
                      <a:endParaRPr lang="en-US" sz="1800" kern="100">
                        <a:effectLst/>
                      </a:endParaRPr>
                    </a:p>
                    <a:p>
                      <a:pPr marL="0" marR="0" algn="just">
                        <a:spcBef>
                          <a:spcPts val="0"/>
                        </a:spcBef>
                        <a:spcAft>
                          <a:spcPts val="0"/>
                        </a:spcAft>
                      </a:pPr>
                      <a:r>
                        <a:rPr lang="en-US" sz="1800" kern="1000">
                          <a:effectLst/>
                        </a:rPr>
                        <a:t>#include&lt;sys/wait.h&gt;</a:t>
                      </a:r>
                      <a:endParaRPr 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1496126589"/>
                  </a:ext>
                </a:extLst>
              </a:tr>
              <a:tr h="698213">
                <a:tc>
                  <a:txBody>
                    <a:bodyPr/>
                    <a:lstStyle/>
                    <a:p>
                      <a:pPr marL="0" marR="0" algn="ctr">
                        <a:spcBef>
                          <a:spcPts val="0"/>
                        </a:spcBef>
                        <a:spcAft>
                          <a:spcPts val="0"/>
                        </a:spcAft>
                      </a:pPr>
                      <a:r>
                        <a:rPr lang="zh-CN" altLang="en-US" sz="1800" kern="1000">
                          <a:effectLst/>
                        </a:rPr>
                        <a:t>函数原型</a:t>
                      </a:r>
                      <a:endParaRPr lang="zh-CN" altLang="en-US"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tc>
                  <a:txBody>
                    <a:bodyPr/>
                    <a:lstStyle/>
                    <a:p>
                      <a:pPr marL="0" marR="0" algn="just">
                        <a:spcBef>
                          <a:spcPts val="0"/>
                        </a:spcBef>
                        <a:spcAft>
                          <a:spcPts val="0"/>
                        </a:spcAft>
                      </a:pPr>
                      <a:r>
                        <a:rPr lang="en-US" sz="1800" kern="1000" dirty="0" err="1">
                          <a:effectLst/>
                        </a:rPr>
                        <a:t>pid_twaitpid</a:t>
                      </a:r>
                      <a:r>
                        <a:rPr lang="en-US" sz="1800" kern="1000" dirty="0">
                          <a:effectLst/>
                        </a:rPr>
                        <a:t>(</a:t>
                      </a:r>
                      <a:r>
                        <a:rPr lang="en-US" sz="1800" kern="1000" dirty="0" err="1">
                          <a:effectLst/>
                        </a:rPr>
                        <a:t>pid_tpid,int</a:t>
                      </a:r>
                      <a:r>
                        <a:rPr lang="en-US" sz="1800" kern="1000" dirty="0">
                          <a:effectLst/>
                        </a:rPr>
                        <a:t>*</a:t>
                      </a:r>
                      <a:r>
                        <a:rPr lang="en-US" sz="1800" kern="1000" dirty="0" err="1">
                          <a:effectLst/>
                        </a:rPr>
                        <a:t>status,intoptions</a:t>
                      </a:r>
                      <a:r>
                        <a:rPr lang="en-US" sz="1800" kern="1000" dirty="0">
                          <a:effectLst/>
                        </a:rPr>
                        <a:t>)</a:t>
                      </a:r>
                      <a:endParaRPr 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2390385593"/>
                  </a:ext>
                </a:extLst>
              </a:tr>
            </a:tbl>
          </a:graphicData>
        </a:graphic>
      </p:graphicFrame>
    </p:spTree>
    <p:custDataLst>
      <p:tags r:id="rId1"/>
    </p:custDataLst>
    <p:extLst>
      <p:ext uri="{BB962C8B-B14F-4D97-AF65-F5344CB8AC3E}">
        <p14:creationId xmlns:p14="http://schemas.microsoft.com/office/powerpoint/2010/main" val="1231758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进程的等待与睡眠</a:t>
            </a:r>
          </a:p>
        </p:txBody>
      </p:sp>
      <p:graphicFrame>
        <p:nvGraphicFramePr>
          <p:cNvPr id="3" name="内容占位符 2">
            <a:extLst>
              <a:ext uri="{FF2B5EF4-FFF2-40B4-BE49-F238E27FC236}">
                <a16:creationId xmlns:a16="http://schemas.microsoft.com/office/drawing/2014/main" id="{11EED4BE-8CEA-4A94-94FF-4DA11E609F63}"/>
              </a:ext>
            </a:extLst>
          </p:cNvPr>
          <p:cNvGraphicFramePr>
            <a:graphicFrameLocks noGrp="1"/>
          </p:cNvGraphicFramePr>
          <p:nvPr>
            <p:ph idx="1"/>
            <p:extLst/>
          </p:nvPr>
        </p:nvGraphicFramePr>
        <p:xfrm>
          <a:off x="2597077" y="1881916"/>
          <a:ext cx="7568006" cy="3840480"/>
        </p:xfrm>
        <a:graphic>
          <a:graphicData uri="http://schemas.openxmlformats.org/drawingml/2006/table">
            <a:tbl>
              <a:tblPr>
                <a:tableStyleId>{BC89EF96-8CEA-46FF-86C4-4CE0E7609802}</a:tableStyleId>
              </a:tblPr>
              <a:tblGrid>
                <a:gridCol w="2521960">
                  <a:extLst>
                    <a:ext uri="{9D8B030D-6E8A-4147-A177-3AD203B41FA5}">
                      <a16:colId xmlns:a16="http://schemas.microsoft.com/office/drawing/2014/main" val="2698893180"/>
                    </a:ext>
                  </a:extLst>
                </a:gridCol>
                <a:gridCol w="2523023">
                  <a:extLst>
                    <a:ext uri="{9D8B030D-6E8A-4147-A177-3AD203B41FA5}">
                      <a16:colId xmlns:a16="http://schemas.microsoft.com/office/drawing/2014/main" val="338904480"/>
                    </a:ext>
                  </a:extLst>
                </a:gridCol>
                <a:gridCol w="2523023">
                  <a:extLst>
                    <a:ext uri="{9D8B030D-6E8A-4147-A177-3AD203B41FA5}">
                      <a16:colId xmlns:a16="http://schemas.microsoft.com/office/drawing/2014/main" val="28574496"/>
                    </a:ext>
                  </a:extLst>
                </a:gridCol>
              </a:tblGrid>
              <a:tr h="434340">
                <a:tc rowSpan="8">
                  <a:txBody>
                    <a:bodyPr/>
                    <a:lstStyle/>
                    <a:p>
                      <a:pPr marL="0" marR="0" algn="ctr">
                        <a:spcBef>
                          <a:spcPts val="0"/>
                        </a:spcBef>
                        <a:spcAft>
                          <a:spcPts val="0"/>
                        </a:spcAft>
                      </a:pPr>
                      <a:endParaRPr lang="zh-CN" altLang="en-US" sz="1200" kern="10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endParaRPr lang="zh-CN" altLang="en-US" sz="1200" kern="100" dirty="0">
                        <a:effectLst/>
                      </a:endParaRPr>
                    </a:p>
                    <a:p>
                      <a:pPr marL="0" marR="0" algn="ctr">
                        <a:spcBef>
                          <a:spcPts val="0"/>
                        </a:spcBef>
                        <a:spcAft>
                          <a:spcPts val="0"/>
                        </a:spcAft>
                      </a:pPr>
                      <a:r>
                        <a:rPr lang="zh-CN" altLang="en-US" sz="1200" kern="1000" dirty="0">
                          <a:effectLst/>
                        </a:rPr>
                        <a:t>参数说明</a:t>
                      </a: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rowSpan="4">
                  <a:txBody>
                    <a:bodyPr/>
                    <a:lstStyle/>
                    <a:p>
                      <a:pPr marL="0" marR="0" algn="l">
                        <a:spcBef>
                          <a:spcPts val="0"/>
                        </a:spcBef>
                        <a:spcAft>
                          <a:spcPts val="0"/>
                        </a:spcAft>
                      </a:pPr>
                      <a:endParaRPr lang="en-US" sz="1200" kern="100" dirty="0">
                        <a:effectLst/>
                      </a:endParaRPr>
                    </a:p>
                    <a:p>
                      <a:pPr marL="0" marR="0" algn="l">
                        <a:spcBef>
                          <a:spcPts val="0"/>
                        </a:spcBef>
                        <a:spcAft>
                          <a:spcPts val="0"/>
                        </a:spcAft>
                      </a:pPr>
                      <a:endParaRPr lang="en-US" sz="1200" kern="100" dirty="0">
                        <a:effectLst/>
                      </a:endParaRPr>
                    </a:p>
                    <a:p>
                      <a:pPr marL="0" marR="0" algn="l">
                        <a:spcBef>
                          <a:spcPts val="0"/>
                        </a:spcBef>
                        <a:spcAft>
                          <a:spcPts val="0"/>
                        </a:spcAft>
                      </a:pPr>
                      <a:endParaRPr lang="en-US" sz="1200" kern="100" dirty="0">
                        <a:effectLst/>
                      </a:endParaRPr>
                    </a:p>
                    <a:p>
                      <a:pPr marL="0" marR="0" algn="l">
                        <a:spcBef>
                          <a:spcPts val="0"/>
                        </a:spcBef>
                        <a:spcAft>
                          <a:spcPts val="0"/>
                        </a:spcAft>
                      </a:pPr>
                      <a:endParaRPr lang="en-US" sz="1200" kern="100" dirty="0">
                        <a:effectLst/>
                      </a:endParaRPr>
                    </a:p>
                    <a:p>
                      <a:pPr marL="0" marR="0" algn="ctr">
                        <a:spcBef>
                          <a:spcPts val="0"/>
                        </a:spcBef>
                        <a:spcAft>
                          <a:spcPts val="0"/>
                        </a:spcAft>
                      </a:pPr>
                      <a:r>
                        <a:rPr lang="en-US" sz="2400" kern="1000" dirty="0" err="1">
                          <a:effectLst/>
                        </a:rPr>
                        <a:t>Pid</a:t>
                      </a:r>
                      <a:endParaRPr lang="en-US"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l">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l">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l">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en-US" altLang="zh-CN" sz="1200" kern="1000">
                          <a:effectLst/>
                        </a:rPr>
                        <a:t>pid&gt;0:</a:t>
                      </a:r>
                      <a:r>
                        <a:rPr lang="zh-CN" altLang="en-US" sz="1200" kern="1000">
                          <a:effectLst/>
                        </a:rPr>
                        <a:t>等待其进程</a:t>
                      </a:r>
                      <a:r>
                        <a:rPr lang="en-US" altLang="zh-CN" sz="1200" kern="1000">
                          <a:effectLst/>
                        </a:rPr>
                        <a:t>ID</a:t>
                      </a:r>
                      <a:r>
                        <a:rPr lang="zh-CN" altLang="en-US" sz="1200" kern="1000">
                          <a:effectLst/>
                        </a:rPr>
                        <a:t>与</a:t>
                      </a:r>
                      <a:r>
                        <a:rPr lang="en-US" altLang="zh-CN" sz="1200" kern="1000">
                          <a:effectLst/>
                        </a:rPr>
                        <a:t>pid</a:t>
                      </a:r>
                      <a:r>
                        <a:rPr lang="zh-CN" altLang="en-US" sz="1200" kern="1000">
                          <a:effectLst/>
                        </a:rPr>
                        <a:t>相等的子进程。</a:t>
                      </a:r>
                      <a:endParaRPr lang="zh-CN" altLang="en-US"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2720470304"/>
                  </a:ext>
                </a:extLst>
              </a:tr>
              <a:tr h="43434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altLang="zh-CN" sz="1200" kern="1000">
                          <a:effectLst/>
                        </a:rPr>
                        <a:t>pid=-1,</a:t>
                      </a:r>
                      <a:r>
                        <a:rPr lang="zh-CN" altLang="en-US" sz="1200" kern="1000">
                          <a:effectLst/>
                        </a:rPr>
                        <a:t>等待任一个子进程。与</a:t>
                      </a:r>
                      <a:r>
                        <a:rPr lang="en-US" altLang="zh-CN" sz="1200" kern="1000">
                          <a:effectLst/>
                        </a:rPr>
                        <a:t>wait</a:t>
                      </a:r>
                      <a:r>
                        <a:rPr lang="zh-CN" altLang="en-US" sz="1200" kern="1000">
                          <a:effectLst/>
                        </a:rPr>
                        <a:t>等效</a:t>
                      </a:r>
                      <a:endParaRPr lang="zh-CN" altLang="en-US"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4128739890"/>
                  </a:ext>
                </a:extLst>
              </a:tr>
              <a:tr h="43434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altLang="zh-CN" sz="1200" kern="1000">
                          <a:effectLst/>
                        </a:rPr>
                        <a:t>pid=0</a:t>
                      </a:r>
                      <a:r>
                        <a:rPr lang="zh-CN" altLang="en-US" sz="1200" kern="1000">
                          <a:effectLst/>
                        </a:rPr>
                        <a:t>等待其组</a:t>
                      </a:r>
                      <a:r>
                        <a:rPr lang="en-US" altLang="zh-CN" sz="1200" kern="1000">
                          <a:effectLst/>
                        </a:rPr>
                        <a:t>ID</a:t>
                      </a:r>
                      <a:r>
                        <a:rPr lang="zh-CN" altLang="en-US" sz="1200" kern="1000">
                          <a:effectLst/>
                        </a:rPr>
                        <a:t>等于调用进程组</a:t>
                      </a:r>
                      <a:r>
                        <a:rPr lang="en-US" altLang="zh-CN" sz="1200" kern="1000">
                          <a:effectLst/>
                        </a:rPr>
                        <a:t>ID</a:t>
                      </a:r>
                      <a:r>
                        <a:rPr lang="zh-CN" altLang="en-US" sz="1200" kern="1000">
                          <a:effectLst/>
                        </a:rPr>
                        <a:t>的任一个子进程。</a:t>
                      </a:r>
                      <a:endParaRPr lang="zh-CN" altLang="en-US"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509084098"/>
                  </a:ext>
                </a:extLst>
              </a:tr>
              <a:tr h="43434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altLang="zh-CN" sz="1200" kern="1000" dirty="0" err="1">
                          <a:effectLst/>
                        </a:rPr>
                        <a:t>pid</a:t>
                      </a:r>
                      <a:r>
                        <a:rPr lang="en-US" altLang="zh-CN" sz="1200" kern="1000" dirty="0">
                          <a:effectLst/>
                        </a:rPr>
                        <a:t>&lt;-1</a:t>
                      </a:r>
                      <a:r>
                        <a:rPr lang="zh-CN" altLang="en-US" sz="1200" kern="1000" dirty="0">
                          <a:effectLst/>
                        </a:rPr>
                        <a:t>等待其组</a:t>
                      </a:r>
                      <a:r>
                        <a:rPr lang="en-US" altLang="zh-CN" sz="1200" kern="1000" dirty="0">
                          <a:effectLst/>
                        </a:rPr>
                        <a:t>ID</a:t>
                      </a:r>
                      <a:r>
                        <a:rPr lang="zh-CN" altLang="en-US" sz="1200" kern="1000" dirty="0">
                          <a:effectLst/>
                        </a:rPr>
                        <a:t>等于</a:t>
                      </a:r>
                      <a:r>
                        <a:rPr lang="en-US" altLang="zh-CN" sz="1200" kern="1000" dirty="0" err="1">
                          <a:effectLst/>
                        </a:rPr>
                        <a:t>pid</a:t>
                      </a:r>
                      <a:r>
                        <a:rPr lang="zh-CN" altLang="en-US" sz="1200" kern="1000" dirty="0">
                          <a:effectLst/>
                        </a:rPr>
                        <a:t>绝对值的任一子进程。</a:t>
                      </a: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2113109842"/>
                  </a:ext>
                </a:extLst>
              </a:tr>
              <a:tr h="25146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l">
                        <a:spcBef>
                          <a:spcPts val="0"/>
                        </a:spcBef>
                        <a:spcAft>
                          <a:spcPts val="0"/>
                        </a:spcAft>
                      </a:pPr>
                      <a:r>
                        <a:rPr lang="en-US" sz="1200" kern="1000" dirty="0">
                          <a:solidFill>
                            <a:srgbClr val="0070C0"/>
                          </a:solidFill>
                          <a:effectLst/>
                        </a:rPr>
                        <a:t>Status</a:t>
                      </a:r>
                      <a:endParaRPr lang="en-US" sz="12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zh-CN" altLang="en-US" sz="1200" kern="1000" dirty="0">
                          <a:solidFill>
                            <a:srgbClr val="0070C0"/>
                          </a:solidFill>
                          <a:effectLst/>
                        </a:rPr>
                        <a:t>同</a:t>
                      </a:r>
                      <a:r>
                        <a:rPr lang="en-US" sz="1200" kern="1000" dirty="0">
                          <a:solidFill>
                            <a:srgbClr val="0070C0"/>
                          </a:solidFill>
                          <a:effectLst/>
                        </a:rPr>
                        <a:t>wait()</a:t>
                      </a:r>
                      <a:endParaRPr lang="en-US" sz="1200"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052279464"/>
                  </a:ext>
                </a:extLst>
              </a:tr>
              <a:tr h="61722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rowSpan="3">
                  <a:txBody>
                    <a:bodyPr/>
                    <a:lstStyle/>
                    <a:p>
                      <a:pPr marL="0" marR="0" algn="l">
                        <a:spcBef>
                          <a:spcPts val="0"/>
                        </a:spcBef>
                        <a:spcAft>
                          <a:spcPts val="0"/>
                        </a:spcAft>
                      </a:pPr>
                      <a:endParaRPr lang="en-US" sz="2400" kern="100" dirty="0">
                        <a:effectLst/>
                      </a:endParaRPr>
                    </a:p>
                    <a:p>
                      <a:pPr marL="0" marR="0" indent="457200" algn="ctr">
                        <a:spcBef>
                          <a:spcPts val="0"/>
                        </a:spcBef>
                        <a:spcAft>
                          <a:spcPts val="0"/>
                        </a:spcAft>
                      </a:pPr>
                      <a:r>
                        <a:rPr lang="en-US" sz="2400" kern="1000" dirty="0">
                          <a:effectLst/>
                        </a:rPr>
                        <a:t>Options</a:t>
                      </a:r>
                      <a:endParaRPr lang="en-US"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l">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l">
                        <a:spcBef>
                          <a:spcPts val="0"/>
                        </a:spcBef>
                        <a:spcAft>
                          <a:spcPts val="0"/>
                        </a:spcAft>
                      </a:pP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nchor="ctr"/>
                </a:tc>
                <a:tc>
                  <a:txBody>
                    <a:bodyPr/>
                    <a:lstStyle/>
                    <a:p>
                      <a:pPr marL="0" marR="0" algn="just">
                        <a:spcBef>
                          <a:spcPts val="0"/>
                        </a:spcBef>
                        <a:spcAft>
                          <a:spcPts val="0"/>
                        </a:spcAft>
                      </a:pPr>
                      <a:r>
                        <a:rPr lang="en-US" altLang="zh-CN" sz="1200" kern="1000" dirty="0">
                          <a:effectLst/>
                        </a:rPr>
                        <a:t>WNOHANG:</a:t>
                      </a:r>
                      <a:r>
                        <a:rPr lang="zh-CN" altLang="en-US" sz="1200" kern="1000" dirty="0">
                          <a:effectLst/>
                        </a:rPr>
                        <a:t>若</a:t>
                      </a:r>
                      <a:r>
                        <a:rPr lang="en-US" altLang="zh-CN" sz="1200" kern="1000" dirty="0" err="1">
                          <a:effectLst/>
                        </a:rPr>
                        <a:t>pid</a:t>
                      </a:r>
                      <a:r>
                        <a:rPr lang="zh-CN" altLang="en-US" sz="1200" kern="1000" dirty="0">
                          <a:effectLst/>
                        </a:rPr>
                        <a:t>指定的子进程没有结束，则</a:t>
                      </a:r>
                      <a:r>
                        <a:rPr lang="en-US" altLang="zh-CN" sz="1200" kern="1000" dirty="0" err="1">
                          <a:effectLst/>
                        </a:rPr>
                        <a:t>waitpid</a:t>
                      </a:r>
                      <a:r>
                        <a:rPr lang="zh-CN" altLang="en-US" sz="1200" kern="1000" dirty="0">
                          <a:effectLst/>
                        </a:rPr>
                        <a:t>（）不阻塞而立刻返回，此时返回值为</a:t>
                      </a:r>
                      <a:r>
                        <a:rPr lang="en-US" altLang="zh-CN" sz="1200" kern="1000" dirty="0">
                          <a:effectLst/>
                        </a:rPr>
                        <a:t>0</a:t>
                      </a: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841650781"/>
                  </a:ext>
                </a:extLst>
              </a:tr>
              <a:tr h="80010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0" dirty="0">
                          <a:effectLst/>
                        </a:rPr>
                        <a:t>WUNTRACED:</a:t>
                      </a:r>
                      <a:r>
                        <a:rPr lang="zh-CN" altLang="en-US" sz="1200" kern="1000" dirty="0">
                          <a:effectLst/>
                        </a:rPr>
                        <a:t>为了实现某种操作，由</a:t>
                      </a:r>
                      <a:r>
                        <a:rPr lang="en-US" altLang="zh-CN" sz="1200" kern="1000" dirty="0" err="1">
                          <a:effectLst/>
                        </a:rPr>
                        <a:t>pid</a:t>
                      </a:r>
                      <a:r>
                        <a:rPr lang="zh-CN" altLang="en-US" sz="1200" kern="1000" dirty="0">
                          <a:effectLst/>
                        </a:rPr>
                        <a:t>指定的任一进程已被暂停，且其状态自暂停以来还未报告过，则返回其状态</a:t>
                      </a: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2796385128"/>
                  </a:ext>
                </a:extLst>
              </a:tr>
              <a:tr h="434340">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vMerge="1">
                  <a:txBody>
                    <a:bodyPr/>
                    <a:lstStyle/>
                    <a:p>
                      <a:pPr marL="0" marR="0" algn="just">
                        <a:spcBef>
                          <a:spcPts val="0"/>
                        </a:spcBef>
                        <a:spcAft>
                          <a:spcPts val="0"/>
                        </a:spcAft>
                      </a:pP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0" dirty="0">
                          <a:effectLst/>
                        </a:rPr>
                        <a:t>0</a:t>
                      </a:r>
                      <a:r>
                        <a:rPr lang="zh-CN" altLang="en-US" sz="1200" kern="1000" dirty="0">
                          <a:effectLst/>
                        </a:rPr>
                        <a:t>：同</a:t>
                      </a:r>
                      <a:r>
                        <a:rPr lang="en-US" altLang="zh-CN" sz="1200" kern="1000" dirty="0">
                          <a:effectLst/>
                        </a:rPr>
                        <a:t>wait</a:t>
                      </a:r>
                      <a:r>
                        <a:rPr lang="zh-CN" altLang="en-US" sz="1200" kern="1000" dirty="0">
                          <a:effectLst/>
                        </a:rPr>
                        <a:t>（），阻塞父进程，等待子进程退出</a:t>
                      </a:r>
                      <a:endPar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4227893135"/>
                  </a:ext>
                </a:extLst>
              </a:tr>
            </a:tbl>
          </a:graphicData>
        </a:graphic>
      </p:graphicFrame>
    </p:spTree>
    <p:custDataLst>
      <p:tags r:id="rId1"/>
    </p:custDataLst>
    <p:extLst>
      <p:ext uri="{BB962C8B-B14F-4D97-AF65-F5344CB8AC3E}">
        <p14:creationId xmlns:p14="http://schemas.microsoft.com/office/powerpoint/2010/main" val="1545044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进程的等待与睡眠</a:t>
            </a:r>
          </a:p>
        </p:txBody>
      </p:sp>
      <p:graphicFrame>
        <p:nvGraphicFramePr>
          <p:cNvPr id="3" name="内容占位符 2">
            <a:extLst>
              <a:ext uri="{FF2B5EF4-FFF2-40B4-BE49-F238E27FC236}">
                <a16:creationId xmlns:a16="http://schemas.microsoft.com/office/drawing/2014/main" id="{F923AEF9-EAA8-40FA-8654-2D451EA5C807}"/>
              </a:ext>
            </a:extLst>
          </p:cNvPr>
          <p:cNvGraphicFramePr>
            <a:graphicFrameLocks noGrp="1"/>
          </p:cNvGraphicFramePr>
          <p:nvPr>
            <p:ph idx="1"/>
            <p:extLst/>
          </p:nvPr>
        </p:nvGraphicFramePr>
        <p:xfrm>
          <a:off x="2721589" y="1875220"/>
          <a:ext cx="7205202" cy="891540"/>
        </p:xfrm>
        <a:graphic>
          <a:graphicData uri="http://schemas.openxmlformats.org/drawingml/2006/table">
            <a:tbl>
              <a:tblPr>
                <a:tableStyleId>{BC89EF96-8CEA-46FF-86C4-4CE0E7609802}</a:tableStyleId>
              </a:tblPr>
              <a:tblGrid>
                <a:gridCol w="2401060">
                  <a:extLst>
                    <a:ext uri="{9D8B030D-6E8A-4147-A177-3AD203B41FA5}">
                      <a16:colId xmlns:a16="http://schemas.microsoft.com/office/drawing/2014/main" val="911741954"/>
                    </a:ext>
                  </a:extLst>
                </a:gridCol>
                <a:gridCol w="4804142">
                  <a:extLst>
                    <a:ext uri="{9D8B030D-6E8A-4147-A177-3AD203B41FA5}">
                      <a16:colId xmlns:a16="http://schemas.microsoft.com/office/drawing/2014/main" val="1375151293"/>
                    </a:ext>
                  </a:extLst>
                </a:gridCol>
              </a:tblGrid>
              <a:tr h="891540">
                <a:tc>
                  <a:txBody>
                    <a:bodyPr/>
                    <a:lstStyle/>
                    <a:p>
                      <a:pPr marL="0" marR="0" algn="ctr">
                        <a:spcBef>
                          <a:spcPts val="0"/>
                        </a:spcBef>
                        <a:spcAft>
                          <a:spcPts val="0"/>
                        </a:spcAft>
                      </a:pPr>
                      <a:r>
                        <a:rPr lang="zh-CN" altLang="en-US" sz="1800" kern="1000" dirty="0">
                          <a:effectLst/>
                        </a:rPr>
                        <a:t>函数返回值</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tc>
                  <a:txBody>
                    <a:bodyPr/>
                    <a:lstStyle/>
                    <a:p>
                      <a:pPr marL="0" marR="0" algn="just">
                        <a:spcBef>
                          <a:spcPts val="0"/>
                        </a:spcBef>
                        <a:spcAft>
                          <a:spcPts val="0"/>
                        </a:spcAft>
                      </a:pPr>
                      <a:r>
                        <a:rPr lang="zh-CN" altLang="en-US" sz="1800" kern="1000" dirty="0">
                          <a:effectLst/>
                        </a:rPr>
                        <a:t>正常：已成功结束运行的子进程的进程号</a:t>
                      </a:r>
                      <a:endParaRPr lang="zh-CN" altLang="en-US" sz="1800" kern="100" dirty="0">
                        <a:effectLst/>
                      </a:endParaRPr>
                    </a:p>
                    <a:p>
                      <a:pPr marL="0" marR="0" algn="just">
                        <a:spcBef>
                          <a:spcPts val="0"/>
                        </a:spcBef>
                        <a:spcAft>
                          <a:spcPts val="0"/>
                        </a:spcAft>
                      </a:pPr>
                      <a:r>
                        <a:rPr lang="zh-CN" altLang="en-US" sz="1800" kern="1000" dirty="0">
                          <a:effectLst/>
                        </a:rPr>
                        <a:t>使用选项</a:t>
                      </a:r>
                      <a:r>
                        <a:rPr lang="en-US" altLang="zh-CN" sz="1800" kern="1000" dirty="0">
                          <a:effectLst/>
                        </a:rPr>
                        <a:t>WNOHANG</a:t>
                      </a:r>
                      <a:r>
                        <a:rPr lang="zh-CN" altLang="en-US" sz="1800" kern="1000" dirty="0">
                          <a:effectLst/>
                        </a:rPr>
                        <a:t>且没有子进程退出：</a:t>
                      </a:r>
                      <a:r>
                        <a:rPr lang="en-US" altLang="zh-CN" sz="1800" kern="1000" dirty="0">
                          <a:effectLst/>
                        </a:rPr>
                        <a:t>0</a:t>
                      </a:r>
                      <a:endParaRPr lang="zh-CN" altLang="en-US" sz="1800" kern="100" dirty="0">
                        <a:effectLst/>
                      </a:endParaRPr>
                    </a:p>
                    <a:p>
                      <a:pPr marL="0" marR="0" algn="just">
                        <a:spcBef>
                          <a:spcPts val="0"/>
                        </a:spcBef>
                        <a:spcAft>
                          <a:spcPts val="0"/>
                        </a:spcAft>
                      </a:pPr>
                      <a:r>
                        <a:rPr lang="zh-CN" altLang="en-US" sz="1800" kern="1000" dirty="0">
                          <a:effectLst/>
                        </a:rPr>
                        <a:t>失败：</a:t>
                      </a:r>
                      <a:r>
                        <a:rPr lang="en-US" altLang="zh-CN" sz="1800" kern="1000" dirty="0">
                          <a:effectLst/>
                        </a:rPr>
                        <a:t>-1</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839450330"/>
                  </a:ext>
                </a:extLst>
              </a:tr>
            </a:tbl>
          </a:graphicData>
        </a:graphic>
      </p:graphicFrame>
    </p:spTree>
    <p:custDataLst>
      <p:tags r:id="rId1"/>
    </p:custDataLst>
    <p:extLst>
      <p:ext uri="{BB962C8B-B14F-4D97-AF65-F5344CB8AC3E}">
        <p14:creationId xmlns:p14="http://schemas.microsoft.com/office/powerpoint/2010/main" val="4021578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进程的等待与睡眠</a:t>
            </a:r>
          </a:p>
        </p:txBody>
      </p:sp>
      <p:sp>
        <p:nvSpPr>
          <p:cNvPr id="5" name="内容占位符 4">
            <a:extLst>
              <a:ext uri="{FF2B5EF4-FFF2-40B4-BE49-F238E27FC236}">
                <a16:creationId xmlns:a16="http://schemas.microsoft.com/office/drawing/2014/main" id="{54E34D62-5271-42A1-8033-E9C8F7ED9FDF}"/>
              </a:ext>
            </a:extLst>
          </p:cNvPr>
          <p:cNvSpPr>
            <a:spLocks noGrp="1"/>
          </p:cNvSpPr>
          <p:nvPr>
            <p:ph idx="1"/>
          </p:nvPr>
        </p:nvSpPr>
        <p:spPr/>
        <p:txBody>
          <a:bodyPr/>
          <a:lstStyle/>
          <a:p>
            <a:pPr marL="0" indent="200025" algn="just">
              <a:spcBef>
                <a:spcPts val="0"/>
              </a:spcBef>
            </a:pP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waitpid</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返回终止子进程的进程</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ID</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。并将该子进程的终止状态存放在有</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status</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指向的存储单元中。</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waitpid</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函数提供了</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函数没有提供的三个功能。</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waitpid</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可等待一个特定的进程，而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则返回任一个终止子进程的状态。</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waitpid</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提供了一个</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未阻塞版本。有时候用户希望取得一个子进程的状态，但不想阻塞。</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waitpid</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支持作业控制。</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2957489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进程的执行</a:t>
            </a:r>
          </a:p>
        </p:txBody>
      </p:sp>
      <p:sp>
        <p:nvSpPr>
          <p:cNvPr id="5" name="内容占位符 4">
            <a:extLst>
              <a:ext uri="{FF2B5EF4-FFF2-40B4-BE49-F238E27FC236}">
                <a16:creationId xmlns:a16="http://schemas.microsoft.com/office/drawing/2014/main" id="{54E34D62-5271-42A1-8033-E9C8F7ED9FDF}"/>
              </a:ext>
            </a:extLst>
          </p:cNvPr>
          <p:cNvSpPr>
            <a:spLocks noGrp="1"/>
          </p:cNvSpPr>
          <p:nvPr>
            <p:ph idx="1"/>
          </p:nvPr>
        </p:nvSpPr>
        <p:spPr/>
        <p:txBody>
          <a:bodyPr/>
          <a:lstStyle/>
          <a:p>
            <a:r>
              <a:rPr lang="en-US" altLang="zh-CN" b="1" kern="100" dirty="0">
                <a:effectLst/>
                <a:latin typeface="宋体" panose="02010600030101010101" pitchFamily="2" charset="-122"/>
                <a:ea typeface="宋体" panose="02010600030101010101" pitchFamily="2" charset="-122"/>
                <a:cs typeface="Times New Roman" panose="02020603050405020304" pitchFamily="18" charset="0"/>
              </a:rPr>
              <a:t>exec</a:t>
            </a:r>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函数</a:t>
            </a:r>
            <a:endParaRPr lang="zh-CN" altLang="en-US"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函数用于创建一个子进程，该子进程几乎是父进程的副本</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，而有时我们希望子进程去执行另外的程序，</a:t>
            </a:r>
            <a:r>
              <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exec</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函数族就提供了一个在进程中启动另一个程序执行的方法。</a:t>
            </a:r>
            <a:endPar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它可以根据指定的文件名或目录名找到可执行文件</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，并用它来取代原调用进程的数据段、代码段和堆栈段，在执行完之后，原调用进程的内容除了进程号外，其他全部被新程序的内容替换了。另外，这里的可执行文件既可以是二进制文件，也可以是</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下任何可执行脚本文件。</a:t>
            </a:r>
            <a:b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2964400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D42D0-89D9-4D7E-9F16-F6D1E4FA60DB}"/>
              </a:ext>
            </a:extLst>
          </p:cNvPr>
          <p:cNvSpPr>
            <a:spLocks noGrp="1"/>
          </p:cNvSpPr>
          <p:nvPr>
            <p:ph type="title"/>
          </p:nvPr>
        </p:nvSpPr>
        <p:spPr/>
        <p:txBody>
          <a:bodyPr/>
          <a:lstStyle/>
          <a:p>
            <a:pPr>
              <a:defRPr/>
            </a:pPr>
            <a:r>
              <a:rPr lang="zh-CN" altLang="en-US" dirty="0"/>
              <a:t>进程的执行</a:t>
            </a:r>
          </a:p>
        </p:txBody>
      </p:sp>
      <p:sp>
        <p:nvSpPr>
          <p:cNvPr id="5" name="内容占位符 4">
            <a:extLst>
              <a:ext uri="{FF2B5EF4-FFF2-40B4-BE49-F238E27FC236}">
                <a16:creationId xmlns:a16="http://schemas.microsoft.com/office/drawing/2014/main" id="{54E34D62-5271-42A1-8033-E9C8F7ED9FDF}"/>
              </a:ext>
            </a:extLst>
          </p:cNvPr>
          <p:cNvSpPr>
            <a:spLocks noGrp="1"/>
          </p:cNvSpPr>
          <p:nvPr>
            <p:ph idx="1"/>
          </p:nvPr>
        </p:nvSpPr>
        <p:spPr/>
        <p:txBody>
          <a:bodyPr/>
          <a:lstStyle/>
          <a:p>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环境变量说明</a:t>
            </a:r>
            <a:b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b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环境变量包含了一张目录表，系统通过</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环境变量定义的路径搜索执行码，</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环境变量定义时目录之间需用用“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分隔，以“</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号表示结束。</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环境变量定义在用户的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.profile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或</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bash_profile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中，下面是</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环境变量定义的样例，此</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PATH</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变量指定在“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/bin”</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usr</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/bin”</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和当前目录三个目录进行搜索执行码。</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endParaRPr lang="de-DE" altLang="zh-CN" sz="2100" kern="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0" algn="just">
              <a:spcBef>
                <a:spcPts val="0"/>
              </a:spcBef>
            </a:pPr>
            <a:r>
              <a:rPr lang="de-DE" altLang="zh-CN" sz="21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PATH=/bin:/usr/bin:</a:t>
            </a:r>
            <a:endParaRPr lang="de-DE" altLang="zh-CN"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de-DE" altLang="zh-CN" sz="2100" kern="0" dirty="0">
                <a:solidFill>
                  <a:srgbClr val="000000"/>
                </a:solidFill>
                <a:latin typeface="宋体" panose="02010600030101010101" pitchFamily="2" charset="-122"/>
                <a:ea typeface="宋体" panose="02010600030101010101" pitchFamily="2" charset="-122"/>
                <a:cs typeface="Times New Roman" panose="02020603050405020304" pitchFamily="18" charset="0"/>
              </a:rPr>
              <a:t>export$PATH</a:t>
            </a:r>
            <a:endParaRPr lang="de-DE" altLang="zh-CN"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1957661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F184C-5D8E-4401-B15B-5ED7D0517822}"/>
              </a:ext>
            </a:extLst>
          </p:cNvPr>
          <p:cNvSpPr>
            <a:spLocks noGrp="1"/>
          </p:cNvSpPr>
          <p:nvPr>
            <p:ph type="title"/>
          </p:nvPr>
        </p:nvSpPr>
        <p:spPr/>
        <p:txBody>
          <a:bodyPr/>
          <a:lstStyle/>
          <a:p>
            <a:pPr>
              <a:defRPr/>
            </a:pPr>
            <a:r>
              <a:rPr lang="zh-CN" altLang="en-US" dirty="0"/>
              <a:t>进程的执行</a:t>
            </a:r>
          </a:p>
        </p:txBody>
      </p:sp>
      <p:sp>
        <p:nvSpPr>
          <p:cNvPr id="3" name="内容占位符 2">
            <a:extLst>
              <a:ext uri="{FF2B5EF4-FFF2-40B4-BE49-F238E27FC236}">
                <a16:creationId xmlns:a16="http://schemas.microsoft.com/office/drawing/2014/main" id="{7A751AB5-6704-4B8E-B6FA-A086E8501679}"/>
              </a:ext>
            </a:extLst>
          </p:cNvPr>
          <p:cNvSpPr>
            <a:spLocks noGrp="1"/>
          </p:cNvSpPr>
          <p:nvPr>
            <p:ph idx="1"/>
          </p:nvPr>
        </p:nvSpPr>
        <p:spPr>
          <a:xfrm>
            <a:off x="1295468" y="1309983"/>
            <a:ext cx="9774049" cy="3868232"/>
          </a:xfrm>
        </p:spPr>
        <p:txBody>
          <a:bodyPr/>
          <a:lstStyle/>
          <a:p>
            <a:pPr>
              <a:defRPr/>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进程中的环境变量说明</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进程是所有执行码的父进程。当一个执行码执行时，</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进程</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子进程然后调用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exec</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函数去执行执行码。</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进程堆栈中存放着该用户下的所有环境变量，</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使用</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execl</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execv</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execlp</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execvp</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函数使执行码重生时，</a:t>
            </a:r>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进程会将所有环境变量复制给生成的新进程；而使用</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execle</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execve</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时新进程不继承任何</a:t>
            </a:r>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进程的环境变量，而由</a:t>
            </a:r>
            <a:r>
              <a:rPr lang="en-US" altLang="zh-CN" kern="100" dirty="0" err="1">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envp</a:t>
            </a:r>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数组自行设置环境变量。</a:t>
            </a:r>
            <a:br>
              <a:rPr lang="zh-CN" altLang="en-US" sz="1350"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br>
            <a:endParaRPr lang="zh-CN" altLang="en-US" sz="1350" kern="100" dirty="0">
              <a:solidFill>
                <a:srgbClr val="0070C0"/>
              </a:solidFill>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dirty="0"/>
          </a:p>
        </p:txBody>
      </p:sp>
    </p:spTree>
    <p:custDataLst>
      <p:tags r:id="rId1"/>
    </p:custDataLst>
    <p:extLst>
      <p:ext uri="{BB962C8B-B14F-4D97-AF65-F5344CB8AC3E}">
        <p14:creationId xmlns:p14="http://schemas.microsoft.com/office/powerpoint/2010/main" val="606804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1C940580-194A-4E42-8BF1-295B91CA2F67}"/>
              </a:ext>
            </a:extLst>
          </p:cNvPr>
          <p:cNvSpPr txBox="1">
            <a:spLocks noGrp="1" noChangeArrowheads="1"/>
          </p:cNvSpPr>
          <p:nvPr/>
        </p:nvSpPr>
        <p:spPr bwMode="auto">
          <a:xfrm>
            <a:off x="9983788" y="6597650"/>
            <a:ext cx="5143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fld id="{00A39833-7120-0440-8290-D0F367D72F8A}" type="slidenum">
              <a:rPr lang="zh-CN" altLang="en-US" sz="1400" b="0">
                <a:ea typeface="宋体" panose="02010600030101010101" pitchFamily="2" charset="-122"/>
              </a:rPr>
              <a:pPr algn="ctr" eaLnBrk="1" hangingPunct="1">
                <a:spcBef>
                  <a:spcPct val="0"/>
                </a:spcBef>
                <a:buFont typeface="Arial" panose="020B0604020202020204" pitchFamily="34" charset="0"/>
                <a:buNone/>
              </a:pPr>
              <a:t>25</a:t>
            </a:fld>
            <a:endParaRPr lang="en-US" altLang="zh-CN" sz="1400" b="0">
              <a:ea typeface="宋体" panose="02010600030101010101" pitchFamily="2" charset="-122"/>
            </a:endParaRPr>
          </a:p>
        </p:txBody>
      </p:sp>
      <p:sp>
        <p:nvSpPr>
          <p:cNvPr id="13315" name="Rectangle 3">
            <a:extLst>
              <a:ext uri="{FF2B5EF4-FFF2-40B4-BE49-F238E27FC236}">
                <a16:creationId xmlns:a16="http://schemas.microsoft.com/office/drawing/2014/main" id="{45C924BD-A075-2E44-8BF3-ADB1EEFE2A1F}"/>
              </a:ext>
            </a:extLst>
          </p:cNvPr>
          <p:cNvSpPr>
            <a:spLocks noGrp="1" noChangeArrowheads="1"/>
          </p:cNvSpPr>
          <p:nvPr>
            <p:ph idx="1"/>
          </p:nvPr>
        </p:nvSpPr>
        <p:spPr>
          <a:xfrm>
            <a:off x="2200275" y="1023939"/>
            <a:ext cx="8077200" cy="5157787"/>
          </a:xfrm>
        </p:spPr>
        <p:txBody>
          <a:bodyPr/>
          <a:lstStyle/>
          <a:p>
            <a:pPr marL="342900" lvl="1" indent="-342900">
              <a:lnSpc>
                <a:spcPct val="130000"/>
              </a:lnSpc>
              <a:spcBef>
                <a:spcPct val="0"/>
              </a:spcBef>
              <a:buFont typeface="Wingdings" pitchFamily="2" charset="2"/>
              <a:buChar char="n"/>
            </a:pPr>
            <a:r>
              <a:rPr lang="zh-CN" altLang="en-US" sz="2800" b="0"/>
              <a:t>文件：一组在逻辑上具有完整意义的信息项的系列</a:t>
            </a:r>
          </a:p>
          <a:p>
            <a:pPr marL="342900" lvl="1" indent="-342900">
              <a:lnSpc>
                <a:spcPct val="130000"/>
              </a:lnSpc>
              <a:spcBef>
                <a:spcPct val="0"/>
              </a:spcBef>
              <a:buFont typeface="Wingdings" pitchFamily="2" charset="2"/>
              <a:buChar char="n"/>
            </a:pPr>
            <a:r>
              <a:rPr lang="zh-CN" altLang="en-US" sz="2800" b="0"/>
              <a:t>目录：用来容纳文件，目录可以包含子目录，层层嵌套以形成路径。（以斜线分隔的文件名序列构成路径名）</a:t>
            </a:r>
            <a:endParaRPr lang="en-US" altLang="zh-CN" sz="2800" b="0"/>
          </a:p>
        </p:txBody>
      </p:sp>
      <p:sp>
        <p:nvSpPr>
          <p:cNvPr id="13316" name="Rectangle 2">
            <a:extLst>
              <a:ext uri="{FF2B5EF4-FFF2-40B4-BE49-F238E27FC236}">
                <a16:creationId xmlns:a16="http://schemas.microsoft.com/office/drawing/2014/main" id="{A174CB7E-0BCD-4941-950F-DDBE2250E409}"/>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文件的组织形式</a:t>
            </a:r>
          </a:p>
        </p:txBody>
      </p:sp>
      <p:grpSp>
        <p:nvGrpSpPr>
          <p:cNvPr id="13317" name="组合 2">
            <a:extLst>
              <a:ext uri="{FF2B5EF4-FFF2-40B4-BE49-F238E27FC236}">
                <a16:creationId xmlns:a16="http://schemas.microsoft.com/office/drawing/2014/main" id="{0F144152-C38F-BB46-8630-7E2A5536C1A9}"/>
              </a:ext>
            </a:extLst>
          </p:cNvPr>
          <p:cNvGrpSpPr>
            <a:grpSpLocks/>
          </p:cNvGrpSpPr>
          <p:nvPr/>
        </p:nvGrpSpPr>
        <p:grpSpPr bwMode="auto">
          <a:xfrm>
            <a:off x="2711450" y="3581400"/>
            <a:ext cx="6388100" cy="2871788"/>
            <a:chOff x="1403350" y="3772991"/>
            <a:chExt cx="6388100" cy="2871576"/>
          </a:xfrm>
        </p:grpSpPr>
        <p:sp>
          <p:nvSpPr>
            <p:cNvPr id="13318" name="Text Box 4">
              <a:extLst>
                <a:ext uri="{FF2B5EF4-FFF2-40B4-BE49-F238E27FC236}">
                  <a16:creationId xmlns:a16="http://schemas.microsoft.com/office/drawing/2014/main" id="{B0660846-AB10-C84F-928F-EB80AE03407F}"/>
                </a:ext>
              </a:extLst>
            </p:cNvPr>
            <p:cNvSpPr txBox="1">
              <a:spLocks noChangeArrowheads="1"/>
            </p:cNvSpPr>
            <p:nvPr/>
          </p:nvSpPr>
          <p:spPr bwMode="auto">
            <a:xfrm>
              <a:off x="4643438" y="3772991"/>
              <a:ext cx="2159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2000">
                  <a:ea typeface="宋体" panose="02010600030101010101" pitchFamily="2" charset="-122"/>
                </a:rPr>
                <a:t>/</a:t>
              </a:r>
            </a:p>
          </p:txBody>
        </p:sp>
        <p:sp>
          <p:nvSpPr>
            <p:cNvPr id="13319" name="Text Box 5">
              <a:extLst>
                <a:ext uri="{FF2B5EF4-FFF2-40B4-BE49-F238E27FC236}">
                  <a16:creationId xmlns:a16="http://schemas.microsoft.com/office/drawing/2014/main" id="{E847028C-9E49-DE4E-9453-68C33BE8F051}"/>
                </a:ext>
              </a:extLst>
            </p:cNvPr>
            <p:cNvSpPr txBox="1">
              <a:spLocks noChangeArrowheads="1"/>
            </p:cNvSpPr>
            <p:nvPr/>
          </p:nvSpPr>
          <p:spPr bwMode="auto">
            <a:xfrm>
              <a:off x="2843213" y="4738191"/>
              <a:ext cx="4762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etc</a:t>
              </a:r>
            </a:p>
          </p:txBody>
        </p:sp>
        <p:sp>
          <p:nvSpPr>
            <p:cNvPr id="13320" name="Text Box 6">
              <a:extLst>
                <a:ext uri="{FF2B5EF4-FFF2-40B4-BE49-F238E27FC236}">
                  <a16:creationId xmlns:a16="http://schemas.microsoft.com/office/drawing/2014/main" id="{DF994686-BC62-494C-B2C6-630ABBBEACB5}"/>
                </a:ext>
              </a:extLst>
            </p:cNvPr>
            <p:cNvSpPr txBox="1">
              <a:spLocks noChangeArrowheads="1"/>
            </p:cNvSpPr>
            <p:nvPr/>
          </p:nvSpPr>
          <p:spPr bwMode="auto">
            <a:xfrm>
              <a:off x="4067175" y="4708029"/>
              <a:ext cx="4889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bin</a:t>
              </a:r>
            </a:p>
          </p:txBody>
        </p:sp>
        <p:sp>
          <p:nvSpPr>
            <p:cNvPr id="13321" name="Text Box 7">
              <a:extLst>
                <a:ext uri="{FF2B5EF4-FFF2-40B4-BE49-F238E27FC236}">
                  <a16:creationId xmlns:a16="http://schemas.microsoft.com/office/drawing/2014/main" id="{4EF8BC42-4F7D-1F43-8800-4EF485128AD5}"/>
                </a:ext>
              </a:extLst>
            </p:cNvPr>
            <p:cNvSpPr txBox="1">
              <a:spLocks noChangeArrowheads="1"/>
            </p:cNvSpPr>
            <p:nvPr/>
          </p:nvSpPr>
          <p:spPr bwMode="auto">
            <a:xfrm>
              <a:off x="5942013" y="4708029"/>
              <a:ext cx="5016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usr</a:t>
              </a:r>
            </a:p>
          </p:txBody>
        </p:sp>
        <p:sp>
          <p:nvSpPr>
            <p:cNvPr id="13322" name="Text Box 8">
              <a:extLst>
                <a:ext uri="{FF2B5EF4-FFF2-40B4-BE49-F238E27FC236}">
                  <a16:creationId xmlns:a16="http://schemas.microsoft.com/office/drawing/2014/main" id="{85398BA9-EDB0-B64D-AB98-DDF0BBF0251B}"/>
                </a:ext>
              </a:extLst>
            </p:cNvPr>
            <p:cNvSpPr txBox="1">
              <a:spLocks noChangeArrowheads="1"/>
            </p:cNvSpPr>
            <p:nvPr/>
          </p:nvSpPr>
          <p:spPr bwMode="auto">
            <a:xfrm>
              <a:off x="6877050" y="4708029"/>
              <a:ext cx="7556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home</a:t>
              </a:r>
            </a:p>
          </p:txBody>
        </p:sp>
        <p:sp>
          <p:nvSpPr>
            <p:cNvPr id="13323" name="Text Box 9">
              <a:extLst>
                <a:ext uri="{FF2B5EF4-FFF2-40B4-BE49-F238E27FC236}">
                  <a16:creationId xmlns:a16="http://schemas.microsoft.com/office/drawing/2014/main" id="{771E4415-8474-CF4E-ACA6-3D5880190747}"/>
                </a:ext>
              </a:extLst>
            </p:cNvPr>
            <p:cNvSpPr txBox="1">
              <a:spLocks noChangeArrowheads="1"/>
            </p:cNvSpPr>
            <p:nvPr/>
          </p:nvSpPr>
          <p:spPr bwMode="auto">
            <a:xfrm>
              <a:off x="4930775" y="4738191"/>
              <a:ext cx="6032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a:t>
              </a:r>
            </a:p>
          </p:txBody>
        </p:sp>
        <p:sp>
          <p:nvSpPr>
            <p:cNvPr id="13324" name="Line 10">
              <a:extLst>
                <a:ext uri="{FF2B5EF4-FFF2-40B4-BE49-F238E27FC236}">
                  <a16:creationId xmlns:a16="http://schemas.microsoft.com/office/drawing/2014/main" id="{5DAD2467-D5B8-B148-8F83-4384E7CA26BC}"/>
                </a:ext>
              </a:extLst>
            </p:cNvPr>
            <p:cNvSpPr>
              <a:spLocks noChangeShapeType="1"/>
            </p:cNvSpPr>
            <p:nvPr/>
          </p:nvSpPr>
          <p:spPr bwMode="auto">
            <a:xfrm flipH="1">
              <a:off x="3132138" y="4133354"/>
              <a:ext cx="151130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25" name="Line 11">
              <a:extLst>
                <a:ext uri="{FF2B5EF4-FFF2-40B4-BE49-F238E27FC236}">
                  <a16:creationId xmlns:a16="http://schemas.microsoft.com/office/drawing/2014/main" id="{61A836E0-1962-A248-951E-EBCDD561DC37}"/>
                </a:ext>
              </a:extLst>
            </p:cNvPr>
            <p:cNvSpPr>
              <a:spLocks noChangeShapeType="1"/>
            </p:cNvSpPr>
            <p:nvPr/>
          </p:nvSpPr>
          <p:spPr bwMode="auto">
            <a:xfrm flipH="1">
              <a:off x="4356100" y="4133354"/>
              <a:ext cx="3603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26" name="Line 12">
              <a:extLst>
                <a:ext uri="{FF2B5EF4-FFF2-40B4-BE49-F238E27FC236}">
                  <a16:creationId xmlns:a16="http://schemas.microsoft.com/office/drawing/2014/main" id="{46FDD421-933F-0B4E-86A2-603B77CEE4FF}"/>
                </a:ext>
              </a:extLst>
            </p:cNvPr>
            <p:cNvSpPr>
              <a:spLocks noChangeShapeType="1"/>
            </p:cNvSpPr>
            <p:nvPr/>
          </p:nvSpPr>
          <p:spPr bwMode="auto">
            <a:xfrm>
              <a:off x="4716463" y="4133354"/>
              <a:ext cx="1368425"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27" name="Line 13">
              <a:extLst>
                <a:ext uri="{FF2B5EF4-FFF2-40B4-BE49-F238E27FC236}">
                  <a16:creationId xmlns:a16="http://schemas.microsoft.com/office/drawing/2014/main" id="{8931CEFF-3B4E-154F-BD52-F77C76332709}"/>
                </a:ext>
              </a:extLst>
            </p:cNvPr>
            <p:cNvSpPr>
              <a:spLocks noChangeShapeType="1"/>
            </p:cNvSpPr>
            <p:nvPr/>
          </p:nvSpPr>
          <p:spPr bwMode="auto">
            <a:xfrm>
              <a:off x="4787900" y="4133354"/>
              <a:ext cx="2376488"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28" name="Text Box 14">
              <a:extLst>
                <a:ext uri="{FF2B5EF4-FFF2-40B4-BE49-F238E27FC236}">
                  <a16:creationId xmlns:a16="http://schemas.microsoft.com/office/drawing/2014/main" id="{03B4E8B4-25CB-D04B-8518-78F185ED97DA}"/>
                </a:ext>
              </a:extLst>
            </p:cNvPr>
            <p:cNvSpPr txBox="1">
              <a:spLocks noChangeArrowheads="1"/>
            </p:cNvSpPr>
            <p:nvPr/>
          </p:nvSpPr>
          <p:spPr bwMode="auto">
            <a:xfrm>
              <a:off x="1403350" y="5746254"/>
              <a:ext cx="6921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Init.d</a:t>
              </a:r>
            </a:p>
          </p:txBody>
        </p:sp>
        <p:sp>
          <p:nvSpPr>
            <p:cNvPr id="13329" name="Text Box 15">
              <a:extLst>
                <a:ext uri="{FF2B5EF4-FFF2-40B4-BE49-F238E27FC236}">
                  <a16:creationId xmlns:a16="http://schemas.microsoft.com/office/drawing/2014/main" id="{86664B95-6030-8C40-B1F8-82F31DB95850}"/>
                </a:ext>
              </a:extLst>
            </p:cNvPr>
            <p:cNvSpPr txBox="1">
              <a:spLocks noChangeArrowheads="1"/>
            </p:cNvSpPr>
            <p:nvPr/>
          </p:nvSpPr>
          <p:spPr bwMode="auto">
            <a:xfrm>
              <a:off x="2268538" y="5716091"/>
              <a:ext cx="7175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httpd</a:t>
              </a:r>
            </a:p>
          </p:txBody>
        </p:sp>
        <p:sp>
          <p:nvSpPr>
            <p:cNvPr id="13330" name="Text Box 16">
              <a:extLst>
                <a:ext uri="{FF2B5EF4-FFF2-40B4-BE49-F238E27FC236}">
                  <a16:creationId xmlns:a16="http://schemas.microsoft.com/office/drawing/2014/main" id="{43E73EC3-0F36-8B42-9D14-F457C88B23B9}"/>
                </a:ext>
              </a:extLst>
            </p:cNvPr>
            <p:cNvSpPr txBox="1">
              <a:spLocks noChangeArrowheads="1"/>
            </p:cNvSpPr>
            <p:nvPr/>
          </p:nvSpPr>
          <p:spPr bwMode="auto">
            <a:xfrm>
              <a:off x="3203575" y="5716091"/>
              <a:ext cx="8699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samba</a:t>
              </a:r>
            </a:p>
          </p:txBody>
        </p:sp>
        <p:sp>
          <p:nvSpPr>
            <p:cNvPr id="13331" name="Line 17">
              <a:extLst>
                <a:ext uri="{FF2B5EF4-FFF2-40B4-BE49-F238E27FC236}">
                  <a16:creationId xmlns:a16="http://schemas.microsoft.com/office/drawing/2014/main" id="{25997E47-72E8-7F4B-9DCD-0A013CB590F0}"/>
                </a:ext>
              </a:extLst>
            </p:cNvPr>
            <p:cNvSpPr>
              <a:spLocks noChangeShapeType="1"/>
            </p:cNvSpPr>
            <p:nvPr/>
          </p:nvSpPr>
          <p:spPr bwMode="auto">
            <a:xfrm flipH="1">
              <a:off x="1835150" y="5141416"/>
              <a:ext cx="1152525"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32" name="Line 18">
              <a:extLst>
                <a:ext uri="{FF2B5EF4-FFF2-40B4-BE49-F238E27FC236}">
                  <a16:creationId xmlns:a16="http://schemas.microsoft.com/office/drawing/2014/main" id="{160FBC25-0C68-B246-A80B-A54B2C528B19}"/>
                </a:ext>
              </a:extLst>
            </p:cNvPr>
            <p:cNvSpPr>
              <a:spLocks noChangeShapeType="1"/>
            </p:cNvSpPr>
            <p:nvPr/>
          </p:nvSpPr>
          <p:spPr bwMode="auto">
            <a:xfrm flipH="1">
              <a:off x="2700338" y="5141416"/>
              <a:ext cx="287337"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33" name="Line 19">
              <a:extLst>
                <a:ext uri="{FF2B5EF4-FFF2-40B4-BE49-F238E27FC236}">
                  <a16:creationId xmlns:a16="http://schemas.microsoft.com/office/drawing/2014/main" id="{EFA41BE6-6484-3D4C-87F8-B02409B1E77F}"/>
                </a:ext>
              </a:extLst>
            </p:cNvPr>
            <p:cNvSpPr>
              <a:spLocks noChangeShapeType="1"/>
            </p:cNvSpPr>
            <p:nvPr/>
          </p:nvSpPr>
          <p:spPr bwMode="auto">
            <a:xfrm>
              <a:off x="2987675" y="5141416"/>
              <a:ext cx="64770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34" name="Text Box 20">
              <a:extLst>
                <a:ext uri="{FF2B5EF4-FFF2-40B4-BE49-F238E27FC236}">
                  <a16:creationId xmlns:a16="http://schemas.microsoft.com/office/drawing/2014/main" id="{555CA981-E3BE-3047-9A78-72E1AC0C8CBF}"/>
                </a:ext>
              </a:extLst>
            </p:cNvPr>
            <p:cNvSpPr txBox="1">
              <a:spLocks noChangeArrowheads="1"/>
            </p:cNvSpPr>
            <p:nvPr/>
          </p:nvSpPr>
          <p:spPr bwMode="auto">
            <a:xfrm>
              <a:off x="4714875" y="5674816"/>
              <a:ext cx="4889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bin</a:t>
              </a:r>
            </a:p>
          </p:txBody>
        </p:sp>
        <p:sp>
          <p:nvSpPr>
            <p:cNvPr id="13335" name="Text Box 21">
              <a:extLst>
                <a:ext uri="{FF2B5EF4-FFF2-40B4-BE49-F238E27FC236}">
                  <a16:creationId xmlns:a16="http://schemas.microsoft.com/office/drawing/2014/main" id="{9F6ED12F-C018-E440-A5B9-28415EB8EAF6}"/>
                </a:ext>
              </a:extLst>
            </p:cNvPr>
            <p:cNvSpPr txBox="1">
              <a:spLocks noChangeArrowheads="1"/>
            </p:cNvSpPr>
            <p:nvPr/>
          </p:nvSpPr>
          <p:spPr bwMode="auto">
            <a:xfrm>
              <a:off x="5795963" y="5644654"/>
              <a:ext cx="9461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include</a:t>
              </a:r>
            </a:p>
          </p:txBody>
        </p:sp>
        <p:sp>
          <p:nvSpPr>
            <p:cNvPr id="13336" name="Text Box 22">
              <a:extLst>
                <a:ext uri="{FF2B5EF4-FFF2-40B4-BE49-F238E27FC236}">
                  <a16:creationId xmlns:a16="http://schemas.microsoft.com/office/drawing/2014/main" id="{CCD65068-B566-B147-84E0-0C99E983F603}"/>
                </a:ext>
              </a:extLst>
            </p:cNvPr>
            <p:cNvSpPr txBox="1">
              <a:spLocks noChangeArrowheads="1"/>
            </p:cNvSpPr>
            <p:nvPr/>
          </p:nvSpPr>
          <p:spPr bwMode="auto">
            <a:xfrm>
              <a:off x="7378700" y="5657354"/>
              <a:ext cx="412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lib</a:t>
              </a:r>
            </a:p>
          </p:txBody>
        </p:sp>
        <p:sp>
          <p:nvSpPr>
            <p:cNvPr id="13337" name="Line 23">
              <a:extLst>
                <a:ext uri="{FF2B5EF4-FFF2-40B4-BE49-F238E27FC236}">
                  <a16:creationId xmlns:a16="http://schemas.microsoft.com/office/drawing/2014/main" id="{B6F8587B-440C-5548-BF0A-7A4BA360E309}"/>
                </a:ext>
              </a:extLst>
            </p:cNvPr>
            <p:cNvSpPr>
              <a:spLocks noChangeShapeType="1"/>
            </p:cNvSpPr>
            <p:nvPr/>
          </p:nvSpPr>
          <p:spPr bwMode="auto">
            <a:xfrm flipH="1">
              <a:off x="4932363" y="5068391"/>
              <a:ext cx="1223962"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38" name="Line 24">
              <a:extLst>
                <a:ext uri="{FF2B5EF4-FFF2-40B4-BE49-F238E27FC236}">
                  <a16:creationId xmlns:a16="http://schemas.microsoft.com/office/drawing/2014/main" id="{362C519C-3604-6C48-9236-F6DEC80ED2CE}"/>
                </a:ext>
              </a:extLst>
            </p:cNvPr>
            <p:cNvSpPr>
              <a:spLocks noChangeShapeType="1"/>
            </p:cNvSpPr>
            <p:nvPr/>
          </p:nvSpPr>
          <p:spPr bwMode="auto">
            <a:xfrm>
              <a:off x="6156325" y="5068391"/>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39" name="Line 25">
              <a:extLst>
                <a:ext uri="{FF2B5EF4-FFF2-40B4-BE49-F238E27FC236}">
                  <a16:creationId xmlns:a16="http://schemas.microsoft.com/office/drawing/2014/main" id="{EE481EEF-961C-6D48-8ED9-8D6E559C12D5}"/>
                </a:ext>
              </a:extLst>
            </p:cNvPr>
            <p:cNvSpPr>
              <a:spLocks noChangeShapeType="1"/>
            </p:cNvSpPr>
            <p:nvPr/>
          </p:nvSpPr>
          <p:spPr bwMode="auto">
            <a:xfrm>
              <a:off x="6156325" y="5068391"/>
              <a:ext cx="1368425"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40" name="Line 26">
              <a:extLst>
                <a:ext uri="{FF2B5EF4-FFF2-40B4-BE49-F238E27FC236}">
                  <a16:creationId xmlns:a16="http://schemas.microsoft.com/office/drawing/2014/main" id="{720EC12D-2BFA-F944-8476-C18BA81F9427}"/>
                </a:ext>
              </a:extLst>
            </p:cNvPr>
            <p:cNvSpPr>
              <a:spLocks noChangeShapeType="1"/>
            </p:cNvSpPr>
            <p:nvPr/>
          </p:nvSpPr>
          <p:spPr bwMode="auto">
            <a:xfrm flipH="1">
              <a:off x="5649526" y="5952003"/>
              <a:ext cx="55998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41" name="Text Box 27">
              <a:extLst>
                <a:ext uri="{FF2B5EF4-FFF2-40B4-BE49-F238E27FC236}">
                  <a16:creationId xmlns:a16="http://schemas.microsoft.com/office/drawing/2014/main" id="{E79ABB22-8F4D-694D-A77B-075525939855}"/>
                </a:ext>
              </a:extLst>
            </p:cNvPr>
            <p:cNvSpPr txBox="1">
              <a:spLocks noChangeArrowheads="1"/>
            </p:cNvSpPr>
            <p:nvPr/>
          </p:nvSpPr>
          <p:spPr bwMode="auto">
            <a:xfrm>
              <a:off x="5190182" y="6296905"/>
              <a:ext cx="895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stdio.h</a:t>
              </a:r>
            </a:p>
          </p:txBody>
        </p:sp>
        <p:sp>
          <p:nvSpPr>
            <p:cNvPr id="13342" name="Line 28">
              <a:extLst>
                <a:ext uri="{FF2B5EF4-FFF2-40B4-BE49-F238E27FC236}">
                  <a16:creationId xmlns:a16="http://schemas.microsoft.com/office/drawing/2014/main" id="{66FAFD24-01B6-DF4B-BD4E-84BFE2A60B03}"/>
                </a:ext>
              </a:extLst>
            </p:cNvPr>
            <p:cNvSpPr>
              <a:spLocks noChangeShapeType="1"/>
            </p:cNvSpPr>
            <p:nvPr/>
          </p:nvSpPr>
          <p:spPr bwMode="auto">
            <a:xfrm>
              <a:off x="6241664" y="5943032"/>
              <a:ext cx="882650" cy="347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3343" name="Text Box 29">
              <a:extLst>
                <a:ext uri="{FF2B5EF4-FFF2-40B4-BE49-F238E27FC236}">
                  <a16:creationId xmlns:a16="http://schemas.microsoft.com/office/drawing/2014/main" id="{7FB35B83-2DF3-F140-9C10-D048215222CB}"/>
                </a:ext>
              </a:extLst>
            </p:cNvPr>
            <p:cNvSpPr txBox="1">
              <a:spLocks noChangeArrowheads="1"/>
            </p:cNvSpPr>
            <p:nvPr/>
          </p:nvSpPr>
          <p:spPr bwMode="auto">
            <a:xfrm>
              <a:off x="6742113" y="6290694"/>
              <a:ext cx="8826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a:ea typeface="宋体" panose="02010600030101010101" pitchFamily="2" charset="-122"/>
                </a:rPr>
                <a:t>error.h</a:t>
              </a:r>
            </a:p>
          </p:txBody>
        </p:sp>
      </p:grpSp>
    </p:spTree>
    <p:extLst>
      <p:ext uri="{BB962C8B-B14F-4D97-AF65-F5344CB8AC3E}">
        <p14:creationId xmlns:p14="http://schemas.microsoft.com/office/powerpoint/2010/main" val="561887997"/>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F184C-5D8E-4401-B15B-5ED7D0517822}"/>
              </a:ext>
            </a:extLst>
          </p:cNvPr>
          <p:cNvSpPr>
            <a:spLocks noGrp="1"/>
          </p:cNvSpPr>
          <p:nvPr>
            <p:ph type="title"/>
          </p:nvPr>
        </p:nvSpPr>
        <p:spPr/>
        <p:txBody>
          <a:bodyPr/>
          <a:lstStyle/>
          <a:p>
            <a:pPr>
              <a:defRPr/>
            </a:pPr>
            <a:r>
              <a:rPr lang="zh-CN" altLang="en-US" dirty="0"/>
              <a:t>进程的创建执行</a:t>
            </a:r>
          </a:p>
        </p:txBody>
      </p:sp>
      <p:sp>
        <p:nvSpPr>
          <p:cNvPr id="3" name="内容占位符 2">
            <a:extLst>
              <a:ext uri="{FF2B5EF4-FFF2-40B4-BE49-F238E27FC236}">
                <a16:creationId xmlns:a16="http://schemas.microsoft.com/office/drawing/2014/main" id="{7A751AB5-6704-4B8E-B6FA-A086E8501679}"/>
              </a:ext>
            </a:extLst>
          </p:cNvPr>
          <p:cNvSpPr>
            <a:spLocks noGrp="1"/>
          </p:cNvSpPr>
          <p:nvPr>
            <p:ph idx="1"/>
          </p:nvPr>
        </p:nvSpPr>
        <p:spPr>
          <a:xfrm>
            <a:off x="2305385" y="1604950"/>
            <a:ext cx="7754216" cy="3868232"/>
          </a:xfrm>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进程的创建</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一个现有进程可以调用</a:t>
            </a:r>
            <a:r>
              <a:rPr lang="en-US" altLang="zh-CN"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函数创建一个新进程</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pPr marL="0" algn="just">
              <a:spcBef>
                <a:spcPts val="0"/>
              </a:spcBef>
            </a:pPr>
            <a:r>
              <a:rPr lang="en-US" altLang="zh-CN" sz="2100" kern="0" dirty="0">
                <a:latin typeface="宋体" panose="02010600030101010101" pitchFamily="2" charset="-122"/>
                <a:ea typeface="宋体" panose="02010600030101010101" pitchFamily="2" charset="-122"/>
                <a:cs typeface="Times New Roman" panose="02020603050405020304" pitchFamily="18" charset="0"/>
              </a:rPr>
              <a:t>#include&lt;unistd.h&gt;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en-US" altLang="zh-CN" sz="2100" kern="0" dirty="0" err="1">
                <a:latin typeface="宋体" panose="02010600030101010101" pitchFamily="2" charset="-122"/>
                <a:ea typeface="宋体" panose="02010600030101010101" pitchFamily="2" charset="-122"/>
                <a:cs typeface="Times New Roman" panose="02020603050405020304" pitchFamily="18" charset="0"/>
              </a:rPr>
              <a:t>pid_tfork</a:t>
            </a:r>
            <a:r>
              <a:rPr lang="en-US" altLang="zh-CN" sz="2100" kern="0" dirty="0">
                <a:latin typeface="宋体" panose="02010600030101010101" pitchFamily="2" charset="-122"/>
                <a:ea typeface="宋体" panose="02010600030101010101" pitchFamily="2" charset="-122"/>
                <a:cs typeface="Times New Roman" panose="02020603050405020304" pitchFamily="18" charset="0"/>
              </a:rPr>
              <a:t>(void);</a:t>
            </a:r>
            <a:endParaRPr lang="en-US" altLang="zh-CN"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由</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创建的新进程被称为子进程（</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childprocess</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pPr>
              <a:defRPr/>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返回值：子进程中返回</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0</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，父进程中返回子进程</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ID</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，出错返回</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-1</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子进程和父进程继续执行</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调用之后的指令</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子进程是父进程的副本。</a:t>
            </a:r>
          </a:p>
          <a:p>
            <a:pPr>
              <a:defRPr/>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由于在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之后经常跟随着</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exec</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，所以现在的很多实现使用了写时复制（</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Copy-On-Write</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COW</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）技术。</a:t>
            </a:r>
          </a:p>
          <a:p>
            <a:pPr>
              <a:defRPr/>
            </a:pPr>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sz="21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175734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F184C-5D8E-4401-B15B-5ED7D0517822}"/>
              </a:ext>
            </a:extLst>
          </p:cNvPr>
          <p:cNvSpPr>
            <a:spLocks noGrp="1"/>
          </p:cNvSpPr>
          <p:nvPr>
            <p:ph type="title"/>
          </p:nvPr>
        </p:nvSpPr>
        <p:spPr/>
        <p:txBody>
          <a:bodyPr/>
          <a:lstStyle/>
          <a:p>
            <a:pPr>
              <a:defRPr/>
            </a:pPr>
            <a:r>
              <a:rPr lang="zh-CN" altLang="en-US" dirty="0"/>
              <a:t>进程的创建执行</a:t>
            </a:r>
          </a:p>
        </p:txBody>
      </p:sp>
      <p:sp>
        <p:nvSpPr>
          <p:cNvPr id="3" name="内容占位符 2">
            <a:extLst>
              <a:ext uri="{FF2B5EF4-FFF2-40B4-BE49-F238E27FC236}">
                <a16:creationId xmlns:a16="http://schemas.microsoft.com/office/drawing/2014/main" id="{7A751AB5-6704-4B8E-B6FA-A086E8501679}"/>
              </a:ext>
            </a:extLst>
          </p:cNvPr>
          <p:cNvSpPr>
            <a:spLocks noGrp="1"/>
          </p:cNvSpPr>
          <p:nvPr>
            <p:ph idx="1"/>
          </p:nvPr>
        </p:nvSpPr>
        <p:spPr>
          <a:xfrm>
            <a:off x="2303318" y="1840924"/>
            <a:ext cx="7754216" cy="3868232"/>
          </a:xfrm>
        </p:spPr>
        <p:txBody>
          <a:bodyPr/>
          <a:lstStyle/>
          <a:p>
            <a:pPr>
              <a:defRPr/>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一般来说，在</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之后是父进程先执行还是子进程先执行是不确定的，这取决于内核所使用的调度算法。如果要求父、子进程之间相互同步，则要求某种形式的进程间通信。</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文件共享</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对程序需注意的另一点是：在重定向父进程的标准输出时，子进程的标准输出也被重定向。实际上，</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fork</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的一个特性是父进程的所有打开文件描述符都被复制到子进程中，父、子进程的每个相同的打开描述符共享一个文件表项。</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a:defRPr/>
            </a:pPr>
            <a:endParaRPr lang="zh-CN" altLang="en-US" sz="2100"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877956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5E2F5-BEED-414F-BE98-52D0853106E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14F61584-A420-4CE4-B0D7-8811BFB3F5AF}"/>
              </a:ext>
            </a:extLst>
          </p:cNvPr>
          <p:cNvSpPr>
            <a:spLocks noGrp="1"/>
          </p:cNvSpPr>
          <p:nvPr>
            <p:ph idx="1"/>
          </p:nvPr>
        </p:nvSpPr>
        <p:spPr/>
        <p:txBody>
          <a:bodyPr/>
          <a:lstStyle/>
          <a:p>
            <a:r>
              <a:rPr lang="en-US" altLang="zh-CN" dirty="0"/>
              <a:t>1.</a:t>
            </a:r>
            <a:r>
              <a:rPr lang="zh-CN" altLang="en-US" dirty="0"/>
              <a:t>进程的等待状态是指等待占用</a:t>
            </a:r>
            <a:r>
              <a:rPr lang="en-US" altLang="zh-CN" dirty="0"/>
              <a:t>CPU</a:t>
            </a:r>
            <a:r>
              <a:rPr lang="zh-CN" altLang="en-US" dirty="0"/>
              <a:t>时的进程状态，对吗？</a:t>
            </a:r>
            <a:endParaRPr lang="en-US" altLang="zh-CN" dirty="0"/>
          </a:p>
          <a:p>
            <a:r>
              <a:rPr lang="en-US" altLang="zh-CN" dirty="0"/>
              <a:t>2.</a:t>
            </a:r>
            <a:r>
              <a:rPr lang="zh-CN" altLang="en-US" dirty="0"/>
              <a:t>当进程需要的资源已经满足，或等待的事情已经发生，此时进程由等待状态变成什么状态？</a:t>
            </a:r>
            <a:endParaRPr lang="en-US" altLang="zh-CN" dirty="0"/>
          </a:p>
          <a:p>
            <a:r>
              <a:rPr lang="en-US" altLang="zh-CN" dirty="0"/>
              <a:t>3.</a:t>
            </a:r>
            <a:r>
              <a:rPr lang="zh-CN" altLang="en-US" dirty="0"/>
              <a:t>当进程完成</a:t>
            </a:r>
            <a:r>
              <a:rPr lang="en-US" altLang="zh-CN" dirty="0"/>
              <a:t>I/O</a:t>
            </a:r>
            <a:r>
              <a:rPr lang="zh-CN" altLang="en-US" dirty="0"/>
              <a:t>后，进程由等待状态变成什么状态？</a:t>
            </a:r>
          </a:p>
        </p:txBody>
      </p:sp>
    </p:spTree>
    <p:extLst>
      <p:ext uri="{BB962C8B-B14F-4D97-AF65-F5344CB8AC3E}">
        <p14:creationId xmlns:p14="http://schemas.microsoft.com/office/powerpoint/2010/main" val="843380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32919" y="651379"/>
            <a:ext cx="3255481" cy="1170653"/>
          </a:xfrm>
        </p:spPr>
        <p:txBody>
          <a:bodyPr/>
          <a:lstStyle/>
          <a:p>
            <a:r>
              <a:rPr lang="zh-CN" altLang="en-US" dirty="0">
                <a:sym typeface="+mn-lt"/>
              </a:rPr>
              <a:t>进程间的通讯</a:t>
            </a:r>
          </a:p>
        </p:txBody>
      </p:sp>
      <p:sp>
        <p:nvSpPr>
          <p:cNvPr id="6" name="文本占位符 5"/>
          <p:cNvSpPr>
            <a:spLocks noGrp="1"/>
          </p:cNvSpPr>
          <p:nvPr>
            <p:ph type="body" sz="half" idx="2"/>
          </p:nvPr>
        </p:nvSpPr>
        <p:spPr/>
        <p:txBody>
          <a:bodyPr/>
          <a:lstStyle/>
          <a:p>
            <a:r>
              <a:rPr lang="zh-CN" altLang="en-US" dirty="0"/>
              <a:t>管道通信</a:t>
            </a:r>
            <a:endParaRPr lang="en-US" altLang="zh-CN" dirty="0"/>
          </a:p>
          <a:p>
            <a:r>
              <a:rPr lang="zh-CN" altLang="en-US" dirty="0"/>
              <a:t>信号灯通信</a:t>
            </a:r>
            <a:endParaRPr lang="en-US" altLang="zh-CN" dirty="0"/>
          </a:p>
          <a:p>
            <a:r>
              <a:rPr lang="zh-CN" altLang="en-US" dirty="0"/>
              <a:t>消息队列</a:t>
            </a:r>
            <a:endParaRPr lang="en-US" altLang="zh-CN" dirty="0"/>
          </a:p>
          <a:p>
            <a:r>
              <a:rPr lang="zh-CN" altLang="en-US" dirty="0"/>
              <a:t>共享存储</a:t>
            </a:r>
          </a:p>
        </p:txBody>
      </p:sp>
      <p:pic>
        <p:nvPicPr>
          <p:cNvPr id="5" name="图片 4">
            <a:extLst>
              <a:ext uri="{FF2B5EF4-FFF2-40B4-BE49-F238E27FC236}">
                <a16:creationId xmlns:a16="http://schemas.microsoft.com/office/drawing/2014/main" id="{7D68FF53-0FD7-4E07-8761-FD7A1613FA6F}"/>
              </a:ext>
            </a:extLst>
          </p:cNvPr>
          <p:cNvPicPr>
            <a:picLocks noChangeAspect="1"/>
          </p:cNvPicPr>
          <p:nvPr/>
        </p:nvPicPr>
        <p:blipFill>
          <a:blip r:embed="rId4"/>
          <a:stretch>
            <a:fillRect/>
          </a:stretch>
        </p:blipFill>
        <p:spPr>
          <a:xfrm>
            <a:off x="5095203" y="1948816"/>
            <a:ext cx="5049279" cy="2256752"/>
          </a:xfrm>
          <a:prstGeom prst="rect">
            <a:avLst/>
          </a:prstGeom>
          <a:noFill/>
          <a:ln>
            <a:noFill/>
          </a:ln>
        </p:spPr>
      </p:pic>
    </p:spTree>
    <p:custDataLst>
      <p:tags r:id="rId1"/>
    </p:custDataLst>
    <p:extLst>
      <p:ext uri="{BB962C8B-B14F-4D97-AF65-F5344CB8AC3E}">
        <p14:creationId xmlns:p14="http://schemas.microsoft.com/office/powerpoint/2010/main" val="2614803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397C91A-1A48-4645-B032-9B8C6DA7357B}"/>
              </a:ext>
            </a:extLst>
          </p:cNvPr>
          <p:cNvSpPr>
            <a:spLocks noGrp="1" noRot="1" noChangeArrowheads="1"/>
          </p:cNvSpPr>
          <p:nvPr>
            <p:ph type="title"/>
          </p:nvPr>
        </p:nvSpPr>
        <p:spPr/>
        <p:txBody>
          <a:bodyPr/>
          <a:lstStyle/>
          <a:p>
            <a:pPr>
              <a:defRPr/>
            </a:pPr>
            <a:r>
              <a:rPr lang="zh-CN" altLang="en-US" dirty="0"/>
              <a:t>？问题</a:t>
            </a:r>
          </a:p>
        </p:txBody>
      </p:sp>
      <p:sp>
        <p:nvSpPr>
          <p:cNvPr id="7171" name="Rectangle 3">
            <a:extLst>
              <a:ext uri="{FF2B5EF4-FFF2-40B4-BE49-F238E27FC236}">
                <a16:creationId xmlns:a16="http://schemas.microsoft.com/office/drawing/2014/main" id="{FCA54E39-707D-4E47-BE53-6B7958DCAE0C}"/>
              </a:ext>
            </a:extLst>
          </p:cNvPr>
          <p:cNvSpPr>
            <a:spLocks noGrp="1" noRot="1" noChangeArrowheads="1"/>
          </p:cNvSpPr>
          <p:nvPr>
            <p:ph idx="1"/>
          </p:nvPr>
        </p:nvSpPr>
        <p:spPr/>
        <p:txBody>
          <a:bodyPr/>
          <a:lstStyle/>
          <a:p>
            <a:r>
              <a:rPr lang="zh-CN" altLang="en-US" dirty="0"/>
              <a:t>什么是管道通信？主要应用于什么场景？</a:t>
            </a:r>
            <a:endParaRPr lang="en-US" altLang="zh-CN" dirty="0"/>
          </a:p>
          <a:p>
            <a:r>
              <a:rPr lang="zh-CN" altLang="en-US" dirty="0"/>
              <a:t>信号灯通信主要是为了解决什么实际问题？</a:t>
            </a:r>
            <a:endParaRPr lang="en-US" altLang="zh-CN" dirty="0"/>
          </a:p>
          <a:p>
            <a:r>
              <a:rPr lang="zh-CN" altLang="en-US" dirty="0"/>
              <a:t>什么是消息队列？</a:t>
            </a:r>
            <a:endParaRPr lang="en-US" altLang="zh-CN" dirty="0"/>
          </a:p>
          <a:p>
            <a:r>
              <a:rPr lang="zh-CN" altLang="en-US" dirty="0"/>
              <a:t>什么是共享存储？</a:t>
            </a:r>
            <a:endParaRPr lang="en-US" altLang="zh-CN" dirty="0"/>
          </a:p>
          <a:p>
            <a:r>
              <a:rPr lang="zh-CN" altLang="en-US" dirty="0"/>
              <a:t>进程之间在什么时间需要通信？进程之间通信的本质是什么？</a:t>
            </a:r>
            <a:endParaRPr lang="en-US" altLang="zh-CN" dirty="0"/>
          </a:p>
          <a:p>
            <a:r>
              <a:rPr lang="zh-CN" altLang="en-US" dirty="0"/>
              <a:t>如何归纳实现进程通信的几大方式？</a:t>
            </a:r>
          </a:p>
        </p:txBody>
      </p:sp>
    </p:spTree>
    <p:custDataLst>
      <p:tags r:id="rId1"/>
    </p:custDataLst>
    <p:extLst>
      <p:ext uri="{BB962C8B-B14F-4D97-AF65-F5344CB8AC3E}">
        <p14:creationId xmlns:p14="http://schemas.microsoft.com/office/powerpoint/2010/main" val="1761838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进程间的通讯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进程用户空间是相互独立的，一般而言是不能相互访问的，但很多情况下进程间需要互相通信来完成系统的某项功能。进程通过与内核及进程之间的互相通信来协调它们的行为。</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本章将主要介绍在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中常用的多种通信方式以及它们进行协同通信的具体方法，详细说明进程间通信的多种形式：</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管道、命名管道</a:t>
            </a:r>
            <a:r>
              <a:rPr lang="en-US"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(FIFO)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、通常称为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XSIIPC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种形式的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IPC(</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消息队列、信号量和共享存储</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），以及</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POSIX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提供的</a:t>
            </a:r>
            <a:r>
              <a:rPr lang="zh-CN" altLang="en-US"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替代信号量机制</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，通过相关概念及代码学习到在多进程环境中如何实现进程之间的相互通讯。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4216763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管道是</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把一个程序的输出直接连接到另一个程序的输入，即把前一个命令的结果当成后一个命令的输入。</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是由内核管理的一个缓冲区，相当于我们放入内存中的一个纸条。一个缓冲区不需要很大，它被设计成为环形的数据结构，以便管道可以被循环利用。</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当管道中没有信息的话，从管道中读取的进程会等待，直到另一端的进程放入信息。当管道被放满信息的时候，尝试放入信息的进程会堵塞，直到另一端的进程取出信息。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当两个进程都终结的时候，管道也自动消失。</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sz="135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2215545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管道是一种最基本的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IPC</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机制，作用于有血缘关系的进程之间，完成数据传递。</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pipe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系统函数即可创建一个管道，管道有如下特质：</a:t>
            </a: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）其本质是一个文件</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实为内核缓冲区</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）由两个文件描述符引用，一个表示读出端，一个表示写入端。</a:t>
            </a: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）规定数据从管道的写入端流入管道，从读出端流出。</a:t>
            </a:r>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sz="135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328393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管道的局限性（重要）：</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）数据能自己读不能自己写。</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）数据一旦被读走，便不在管道中存在，不可反复读取。</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）由于管道采用</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半双工通信方式</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。因此，</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数据只能在一个方向上流动。</a:t>
            </a:r>
            <a:endParaRPr lang="zh-CN" altLang="en-US"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只能在有公共祖先的进程间使用管道</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3690586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中，管道是一种使用非常频繁的通信机制。从本质上说，管道也是一种文件，但它又和一般的文件有所不同，管道可以克服使用文件进行通信的两个问题，具体表现为：</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①限制管道的大小。实际上，</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管道是一个固定大小的缓冲区。</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中，该缓冲区的大小为</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页，即</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4K</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字节，使得它的大小不像文件那样不加检验地增长。使用单个固定缓冲区也会带来问题，比如在写管道时可能写满，</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当这种情况发生时，随后对管道的</a:t>
            </a:r>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调用将默认被阻塞，等待某些数据被读取，以便腾出足够的空间供</a:t>
            </a:r>
            <a:r>
              <a:rPr lang="en-US" altLang="zh-CN"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调用。</a:t>
            </a:r>
            <a:endParaRPr lang="zh-CN" altLang="en-US" kern="100" dirty="0">
              <a:solidFill>
                <a:srgbClr val="0070C0"/>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1684520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7FD3BF63-F951-DE41-A292-B1EE3AB437AD}"/>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E64A70A4-ECD0-3949-8FCA-44200AEC67CC}" type="slidenum">
              <a:rPr lang="zh-CN" altLang="en-US" sz="1400" b="0">
                <a:ea typeface="宋体" panose="02010600030101010101" pitchFamily="2" charset="-122"/>
              </a:rPr>
              <a:pPr algn="r" eaLnBrk="1" hangingPunct="1">
                <a:spcBef>
                  <a:spcPct val="0"/>
                </a:spcBef>
                <a:buFontTx/>
                <a:buNone/>
              </a:pPr>
              <a:t>26</a:t>
            </a:fld>
            <a:endParaRPr lang="en-US" altLang="zh-CN" sz="1400" b="0">
              <a:ea typeface="宋体" panose="02010600030101010101" pitchFamily="2" charset="-122"/>
            </a:endParaRPr>
          </a:p>
        </p:txBody>
      </p:sp>
      <p:sp>
        <p:nvSpPr>
          <p:cNvPr id="15363" name="Rectangle 2051">
            <a:extLst>
              <a:ext uri="{FF2B5EF4-FFF2-40B4-BE49-F238E27FC236}">
                <a16:creationId xmlns:a16="http://schemas.microsoft.com/office/drawing/2014/main" id="{B162F7EE-627B-F049-B2B1-736D3ACDCD36}"/>
              </a:ext>
            </a:extLst>
          </p:cNvPr>
          <p:cNvSpPr>
            <a:spLocks noGrp="1" noChangeArrowheads="1"/>
          </p:cNvSpPr>
          <p:nvPr>
            <p:ph idx="1"/>
          </p:nvPr>
        </p:nvSpPr>
        <p:spPr>
          <a:xfrm>
            <a:off x="2236789" y="1311275"/>
            <a:ext cx="8180387" cy="5157788"/>
          </a:xfrm>
        </p:spPr>
        <p:txBody>
          <a:bodyPr/>
          <a:lstStyle/>
          <a:p>
            <a:pPr>
              <a:lnSpc>
                <a:spcPct val="130000"/>
              </a:lnSpc>
              <a:spcBef>
                <a:spcPct val="0"/>
              </a:spcBef>
            </a:pPr>
            <a:r>
              <a:rPr lang="zh-CN" altLang="en-US" b="0">
                <a:latin typeface="微软雅黑" panose="020B0503020204020204" pitchFamily="34" charset="-122"/>
                <a:ea typeface="微软雅黑" panose="020B0503020204020204" pitchFamily="34" charset="-122"/>
              </a:rPr>
              <a:t>“一切皆是文件”是 </a:t>
            </a:r>
            <a:r>
              <a:rPr lang="en-US" altLang="zh-CN" b="0">
                <a:latin typeface="微软雅黑" panose="020B0503020204020204" pitchFamily="34" charset="-122"/>
                <a:ea typeface="微软雅黑" panose="020B0503020204020204" pitchFamily="34" charset="-122"/>
              </a:rPr>
              <a:t>Unix/Linux </a:t>
            </a:r>
            <a:r>
              <a:rPr lang="zh-CN" altLang="en-US" b="0">
                <a:latin typeface="微软雅黑" panose="020B0503020204020204" pitchFamily="34" charset="-122"/>
                <a:ea typeface="微软雅黑" panose="020B0503020204020204" pitchFamily="34" charset="-122"/>
              </a:rPr>
              <a:t>的基本哲学之一。普通文件，目录、字符设备、块设备、 套接字等在 </a:t>
            </a:r>
            <a:r>
              <a:rPr lang="en-US" altLang="zh-CN" b="0">
                <a:latin typeface="微软雅黑" panose="020B0503020204020204" pitchFamily="34" charset="-122"/>
                <a:ea typeface="微软雅黑" panose="020B0503020204020204" pitchFamily="34" charset="-122"/>
              </a:rPr>
              <a:t>Unix/Linux </a:t>
            </a:r>
            <a:r>
              <a:rPr lang="zh-CN" altLang="en-US" b="0">
                <a:latin typeface="微软雅黑" panose="020B0503020204020204" pitchFamily="34" charset="-122"/>
                <a:ea typeface="微软雅黑" panose="020B0503020204020204" pitchFamily="34" charset="-122"/>
              </a:rPr>
              <a:t>中都是文件</a:t>
            </a:r>
            <a:endParaRPr lang="en-US" altLang="zh-CN" b="0">
              <a:latin typeface="微软雅黑" panose="020B0503020204020204" pitchFamily="34" charset="-122"/>
              <a:ea typeface="微软雅黑" panose="020B0503020204020204" pitchFamily="34" charset="-122"/>
            </a:endParaRPr>
          </a:p>
          <a:p>
            <a:pPr>
              <a:lnSpc>
                <a:spcPct val="130000"/>
              </a:lnSpc>
              <a:spcBef>
                <a:spcPct val="0"/>
              </a:spcBef>
            </a:pPr>
            <a:r>
              <a:rPr lang="zh-CN" altLang="en-US" b="0">
                <a:latin typeface="微软雅黑" panose="020B0503020204020204" pitchFamily="34" charset="-122"/>
                <a:ea typeface="微软雅黑" panose="020B0503020204020204" pitchFamily="34" charset="-122"/>
              </a:rPr>
              <a:t>类型不同的文件都是通过相同的</a:t>
            </a:r>
            <a:r>
              <a:rPr lang="en-US" altLang="zh-CN" b="0">
                <a:latin typeface="微软雅黑" panose="020B0503020204020204" pitchFamily="34" charset="-122"/>
                <a:ea typeface="微软雅黑" panose="020B0503020204020204" pitchFamily="34" charset="-122"/>
              </a:rPr>
              <a:t>API</a:t>
            </a:r>
            <a:r>
              <a:rPr lang="zh-CN" altLang="en-US" b="0">
                <a:latin typeface="微软雅黑" panose="020B0503020204020204" pitchFamily="34" charset="-122"/>
                <a:ea typeface="微软雅黑" panose="020B0503020204020204" pitchFamily="34" charset="-122"/>
              </a:rPr>
              <a:t>对其进行操作</a:t>
            </a:r>
          </a:p>
        </p:txBody>
      </p:sp>
      <p:sp>
        <p:nvSpPr>
          <p:cNvPr id="15364" name="Rectangle 2050">
            <a:extLst>
              <a:ext uri="{FF2B5EF4-FFF2-40B4-BE49-F238E27FC236}">
                <a16:creationId xmlns:a16="http://schemas.microsoft.com/office/drawing/2014/main" id="{4565BA9A-4BA5-264A-8706-DFCDED76824E}"/>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Unix/Linux</a:t>
            </a:r>
            <a:r>
              <a:rPr lang="zh-CN" altLang="en-US">
                <a:solidFill>
                  <a:srgbClr val="1E4649"/>
                </a:solidFill>
              </a:rPr>
              <a:t>文件系统特性</a:t>
            </a:r>
          </a:p>
        </p:txBody>
      </p:sp>
      <p:pic>
        <p:nvPicPr>
          <p:cNvPr id="15365" name="图片 5">
            <a:extLst>
              <a:ext uri="{FF2B5EF4-FFF2-40B4-BE49-F238E27FC236}">
                <a16:creationId xmlns:a16="http://schemas.microsoft.com/office/drawing/2014/main" id="{9E0F60D9-A29B-4A45-B161-82B0C511C8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9939" y="3714750"/>
            <a:ext cx="588803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696327"/>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②读取进程也可能工作得比写进程快。当所有当前进程数据已被读取时，管道变空。当这种情况发生时，一个随后的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调用将默认地被阻塞，等待某些数据被写入，这解决了</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调用返回文件结束的问题。</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注意：从管道读数据是一次性操作，数据一旦被读，它就从管道中被抛弃，释放空间以便写更多的数据。</a:t>
            </a:r>
          </a:p>
          <a:p>
            <a:endParaRPr lang="zh-CN" altLang="en-US" dirty="0"/>
          </a:p>
        </p:txBody>
      </p:sp>
    </p:spTree>
    <p:custDataLst>
      <p:tags r:id="rId1"/>
    </p:custDataLst>
    <p:extLst>
      <p:ext uri="{BB962C8B-B14F-4D97-AF65-F5344CB8AC3E}">
        <p14:creationId xmlns:p14="http://schemas.microsoft.com/office/powerpoint/2010/main" val="3514425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管道的使用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如何使用管道？</a:t>
            </a:r>
            <a:endParaRPr lang="en-US" altLang="zh-CN" dirty="0">
              <a:latin typeface="宋体" panose="02010600030101010101" pitchFamily="2" charset="-122"/>
              <a:ea typeface="宋体" panose="02010600030101010101" pitchFamily="2" charset="-122"/>
            </a:endParaRPr>
          </a:p>
          <a:p>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(1)Linux</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管道的使用</a:t>
            </a:r>
            <a:endParaRPr lang="zh-CN" altLang="en-US" kern="100" dirty="0">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当</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shell</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命令对</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ls|more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语句进行解释时，实际上要执行以下操作：</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pipe()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系统调用。让我们假设</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pipe()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返回文件描述符</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管道的读通道</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管道的写通道</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、两次调用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、两次调用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close()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系统调用来释放文件描述符</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br>
              <a:rPr lang="zh-CN" altLang="en-US" sz="135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br>
              <a:rPr lang="zh-CN" altLang="en-US" sz="135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br>
              <a:rPr lang="zh-CN" altLang="en-US" sz="1350" kern="100" dirty="0">
                <a:latin typeface="宋体" panose="02010600030101010101" pitchFamily="2" charset="-122"/>
                <a:ea typeface="宋体" panose="02010600030101010101" pitchFamily="2" charset="-122"/>
                <a:cs typeface="Times New Roman" panose="02020603050405020304" pitchFamily="18" charset="0"/>
              </a:rPr>
            </a:br>
            <a:br>
              <a:rPr lang="zh-CN" altLang="en-US" sz="135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endParaRPr lang="zh-CN" altLang="en-US" sz="135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171954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管道的使用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第一个子进程必须执行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ls</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程序，它执行以下操作：</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dup2(4,1)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把文件描述符</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拷贝到文件描述符</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。从现在开始，文件描述符</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就代表该管道的写通道。</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、两次调用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close()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系统调用来释放文件描述符</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、调用</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execve</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系统调用来执行</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ls</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程序。缺省情况下，这个程序要把自己的输出写到文件描述符为</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的那个文件</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标准输出</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中，也就是说，写入管道中。</a:t>
            </a: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endParaRPr lang="zh-CN" altLang="en-US" dirty="0"/>
          </a:p>
        </p:txBody>
      </p:sp>
    </p:spTree>
    <p:custDataLst>
      <p:tags r:id="rId1"/>
    </p:custDataLst>
    <p:extLst>
      <p:ext uri="{BB962C8B-B14F-4D97-AF65-F5344CB8AC3E}">
        <p14:creationId xmlns:p14="http://schemas.microsoft.com/office/powerpoint/2010/main" val="3001488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管道的使用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第二个子进程必须执行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more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程序；因此，该进程执行以下操作：</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、调用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dup2(3,0)</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把文件描述符</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拷贝到文件描述符</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。从现在开始，文件描述符</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就代表管道的读通道。</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、两次调用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close()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系统调用来释放文件描述符</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、调用</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execve</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系统调用来执行</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more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程序。缺省情况下，这个程序要从文件描述符为</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那个文件</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标准输入</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中读取输入，也就是说，从管道中读取输入。</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109364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管道的创建和撤销</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）管道的创建</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kern="0" dirty="0">
                <a:latin typeface="宋体" panose="02010600030101010101" pitchFamily="2" charset="-122"/>
                <a:ea typeface="宋体" panose="02010600030101010101" pitchFamily="2" charset="-122"/>
                <a:cs typeface="Times New Roman" panose="02020603050405020304" pitchFamily="18" charset="0"/>
              </a:rPr>
              <a:t>#include</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en-US" altLang="zh-CN" kern="0" dirty="0" err="1">
                <a:effectLst/>
                <a:latin typeface="宋体" panose="02010600030101010101" pitchFamily="2" charset="-122"/>
                <a:ea typeface="宋体" panose="02010600030101010101" pitchFamily="2" charset="-122"/>
                <a:cs typeface="Times New Roman" panose="02020603050405020304" pitchFamily="18" charset="0"/>
              </a:rPr>
              <a:t>intpipe</a:t>
            </a:r>
            <a:r>
              <a:rPr lang="en-US" altLang="zh-CN" kern="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0" dirty="0" err="1">
                <a:effectLst/>
                <a:latin typeface="宋体" panose="02010600030101010101" pitchFamily="2" charset="-122"/>
                <a:ea typeface="宋体" panose="02010600030101010101" pitchFamily="2" charset="-122"/>
                <a:cs typeface="Times New Roman" panose="02020603050405020304" pitchFamily="18" charset="0"/>
              </a:rPr>
              <a:t>intfd</a:t>
            </a:r>
            <a:r>
              <a:rPr lang="en-US" altLang="zh-CN" kern="0" dirty="0">
                <a:effectLst/>
                <a:latin typeface="宋体" panose="02010600030101010101" pitchFamily="2" charset="-122"/>
                <a:ea typeface="宋体" panose="02010600030101010101" pitchFamily="2" charset="-122"/>
                <a:cs typeface="Times New Roman" panose="02020603050405020304" pitchFamily="18" charset="0"/>
              </a:rPr>
              <a:t>[2])</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fd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filedescriptors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的缩写，其为一个二元数组，用于存放</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pipe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函数所创建管道的两个文件描述符，</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fd</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存放管道读取端的文件描述符，</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fd</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用于存放管道写入端的文件描述符。函数创建的管道的两端处于一个进程中间，在实际应用中没有太大意义，因此，一个进程在由</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pipe()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创建管道后，一般再</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fork</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一个子进程，需要时调用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exec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函</a:t>
            </a:r>
            <a:endParaRPr lang="zh-CN" altLang="en-US" dirty="0"/>
          </a:p>
        </p:txBody>
      </p:sp>
    </p:spTree>
    <p:custDataLst>
      <p:tags r:id="rId1"/>
    </p:custDataLst>
    <p:extLst>
      <p:ext uri="{BB962C8B-B14F-4D97-AF65-F5344CB8AC3E}">
        <p14:creationId xmlns:p14="http://schemas.microsoft.com/office/powerpoint/2010/main" val="3968510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管道的创建和撤销</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函数族使子进程执行所需程序。然后通过管道实现父子进程间的通信（因此也不难推出，只要两个进程中存在亲缘关系，这里的亲缘关系指的是具有共同的祖先，都可以采用管道方式来进行通信）。</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latin typeface="宋体" panose="02010600030101010101" pitchFamily="2" charset="-122"/>
                <a:ea typeface="宋体" panose="02010600030101010101" pitchFamily="2" charset="-122"/>
                <a:cs typeface="Times New Roman" panose="02020603050405020304" pitchFamily="18" charset="0"/>
              </a:rPr>
              <a:t>）有名管道的创建：</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2100" kern="0" dirty="0">
                <a:latin typeface="宋体" panose="02010600030101010101" pitchFamily="2" charset="-122"/>
                <a:ea typeface="宋体" panose="02010600030101010101" pitchFamily="2" charset="-122"/>
                <a:cs typeface="Times New Roman" panose="02020603050405020304" pitchFamily="18" charset="0"/>
              </a:rPr>
              <a:t>#include</a:t>
            </a:r>
            <a:endParaRPr lang="en-US" altLang="zh-CN" sz="2100" dirty="0">
              <a:latin typeface="Times New Roman" panose="02020603050405020304" pitchFamily="18" charset="0"/>
              <a:ea typeface="宋体" panose="02010600030101010101" pitchFamily="2" charset="-122"/>
            </a:endParaRPr>
          </a:p>
          <a:p>
            <a:r>
              <a:rPr lang="fr-FR" altLang="zh-CN" sz="2100" kern="100" dirty="0">
                <a:latin typeface="宋体" panose="02010600030101010101" pitchFamily="2" charset="-122"/>
                <a:ea typeface="宋体" panose="02010600030101010101" pitchFamily="2" charset="-122"/>
                <a:cs typeface="Times New Roman" panose="02020603050405020304" pitchFamily="18" charset="0"/>
              </a:rPr>
              <a:t>intmkfifo(constchar*pathname,mode_tmode)</a:t>
            </a:r>
            <a:endParaRPr lang="fr-FR" altLang="zh-CN"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35420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管道的创建和撤销</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t>（</a:t>
            </a:r>
            <a:r>
              <a:rPr lang="en-US" altLang="zh-CN" dirty="0"/>
              <a:t>3</a:t>
            </a:r>
            <a:r>
              <a:rPr lang="zh-CN" altLang="en-US" dirty="0"/>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该函数的第一个参数是一个普通的路径名，也就是创建后</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FIFO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的名字。第二个参数与打开普通文件的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open()</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函数中的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mode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参数相同。如果</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mkfifo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的第一个参数是一个已经存在的路径名时，会返回</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EEXIST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错误，所以一般典型的调用代码首先会检查是否返回该错误，如果确实返回该错误，那么只要调用打开</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FIFO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的函数就可以了。一般文件的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I/O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函数都可以用于</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FIFO</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，如</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close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等等。</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2327844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管道的创建和撤销</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t>（</a:t>
            </a:r>
            <a:r>
              <a:rPr lang="en-US" altLang="zh-CN" dirty="0"/>
              <a:t>4</a:t>
            </a:r>
            <a:r>
              <a:rPr lang="zh-CN" altLang="en-US" dirty="0"/>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认清管道和有名管道的读写规则是在程序中应用它们的关键。</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dirty="0"/>
              <a:t>（</a:t>
            </a:r>
            <a:r>
              <a:rPr lang="en-US" altLang="zh-CN" dirty="0"/>
              <a:t>5</a:t>
            </a:r>
            <a:r>
              <a:rPr lang="zh-CN" altLang="en-US" dirty="0"/>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管道的读写规则：如果管道的写入端不存在，则认为已经读到了数据的末尾，读函数返回的读出字节数为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，当管道的写端存在时，如果请求的字节数目大于</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PIPE_BUF</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，则返回管道中现有的数据字节数，如果请求的字节数目不大于</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PIPE_BUF</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，则返回管道中现有数据字节数。</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向管道中写入数据时，</a:t>
            </a:r>
            <a:r>
              <a:rPr lang="en-US" altLang="zh-CN" kern="100" dirty="0" err="1">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linux</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将不保证写入的原子性，</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管道缓冲区一有空闲区域，写进程就会试图向管道写入数据。如果读进程不读管道缓冲区中的数据，那么写操作将一直阻塞。</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1113457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t>（</a:t>
            </a:r>
            <a:r>
              <a:rPr lang="en-US" altLang="zh-CN" dirty="0"/>
              <a:t>1</a:t>
            </a:r>
            <a:r>
              <a:rPr lang="zh-CN" altLang="en-US" dirty="0"/>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读数据：</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从管道中读取数据希望</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从管道中读取数据的进程发出一个</a:t>
            </a:r>
            <a:r>
              <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系统调用，为管道的读出端指定一个文件描述符</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。内核最终调用与这个文件描述符相关的文件操作表中所找到的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方法。在管道的情况下，</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方法在</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read_pipe_fops</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表中的表项指向</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pipe_read</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这个系统调用可能以两种方式阻塞当前进程：</a:t>
            </a:r>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*当系统调用开始时管道缓冲区为空。</a:t>
            </a:r>
          </a:p>
          <a:p>
            <a:endParaRPr lang="zh-CN" altLang="en-US" dirty="0"/>
          </a:p>
        </p:txBody>
      </p:sp>
    </p:spTree>
    <p:custDataLst>
      <p:tags r:id="rId1"/>
    </p:custDataLst>
    <p:extLst>
      <p:ext uri="{BB962C8B-B14F-4D97-AF65-F5344CB8AC3E}">
        <p14:creationId xmlns:p14="http://schemas.microsoft.com/office/powerpoint/2010/main" val="1201625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*管道缓冲区没有包含所有请求的字节，写进程在等待缓冲区的空间时曾被置为睡眠。</a:t>
            </a:r>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注意，读操作可以是非阻塞的。在这种情况下，只要所有可用的字节</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即使是</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一被拷贝到用户地址空间中，读操作就完成。</a:t>
            </a:r>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还要注意，只有在管道为空而且当前没有进程正在使用与管道的写通道相关的文件对象时，</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read()</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系统调用才会返回</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b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br>
            <a:endPar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2820810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6DB2B574-029F-F744-98E0-57B46EA4D30C}"/>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3D0D6E87-4E38-F94F-A4A0-C1F9526590C2}" type="slidenum">
              <a:rPr lang="zh-CN" altLang="en-US" sz="1400" b="0">
                <a:ea typeface="宋体" panose="02010600030101010101" pitchFamily="2" charset="-122"/>
              </a:rPr>
              <a:pPr algn="r" eaLnBrk="1" hangingPunct="1">
                <a:spcBef>
                  <a:spcPct val="0"/>
                </a:spcBef>
                <a:buFontTx/>
                <a:buNone/>
              </a:pPr>
              <a:t>27</a:t>
            </a:fld>
            <a:endParaRPr lang="en-US" altLang="zh-CN" sz="1400" b="0">
              <a:ea typeface="宋体" panose="02010600030101010101" pitchFamily="2" charset="-122"/>
            </a:endParaRPr>
          </a:p>
        </p:txBody>
      </p:sp>
      <p:sp>
        <p:nvSpPr>
          <p:cNvPr id="16387" name="Rectangle 2051">
            <a:extLst>
              <a:ext uri="{FF2B5EF4-FFF2-40B4-BE49-F238E27FC236}">
                <a16:creationId xmlns:a16="http://schemas.microsoft.com/office/drawing/2014/main" id="{8A5593FE-31A9-6E4E-917E-A52AE7361ADB}"/>
              </a:ext>
            </a:extLst>
          </p:cNvPr>
          <p:cNvSpPr>
            <a:spLocks noGrp="1" noChangeArrowheads="1"/>
          </p:cNvSpPr>
          <p:nvPr>
            <p:ph idx="1"/>
          </p:nvPr>
        </p:nvSpPr>
        <p:spPr>
          <a:xfrm>
            <a:off x="2236788" y="1311275"/>
            <a:ext cx="8077200" cy="5157788"/>
          </a:xfrm>
        </p:spPr>
        <p:txBody>
          <a:bodyPr/>
          <a:lstStyle/>
          <a:p>
            <a:pPr>
              <a:lnSpc>
                <a:spcPct val="130000"/>
              </a:lnSpc>
              <a:spcBef>
                <a:spcPct val="0"/>
              </a:spcBef>
            </a:pPr>
            <a:r>
              <a:rPr lang="en-US" altLang="zh-CN" sz="3200" b="0">
                <a:latin typeface="微软雅黑" panose="020B0503020204020204" pitchFamily="34" charset="-122"/>
                <a:ea typeface="微软雅黑" panose="020B0503020204020204" pitchFamily="34" charset="-122"/>
              </a:rPr>
              <a:t>Unix/Linux </a:t>
            </a:r>
            <a:r>
              <a:rPr lang="zh-CN" altLang="en-US" sz="3200" b="0">
                <a:latin typeface="微软雅黑" panose="020B0503020204020204" pitchFamily="34" charset="-122"/>
                <a:ea typeface="微软雅黑" panose="020B0503020204020204" pitchFamily="34" charset="-122"/>
              </a:rPr>
              <a:t>中允许不同的文件系统共存，如 </a:t>
            </a:r>
            <a:r>
              <a:rPr lang="en-US" altLang="zh-CN" sz="3200" b="0">
                <a:latin typeface="微软雅黑" panose="020B0503020204020204" pitchFamily="34" charset="-122"/>
                <a:ea typeface="微软雅黑" panose="020B0503020204020204" pitchFamily="34" charset="-122"/>
              </a:rPr>
              <a:t>ext2, ext3, vfat </a:t>
            </a:r>
            <a:r>
              <a:rPr lang="zh-CN" altLang="en-US" sz="3200" b="0">
                <a:latin typeface="微软雅黑" panose="020B0503020204020204" pitchFamily="34" charset="-122"/>
                <a:ea typeface="微软雅黑" panose="020B0503020204020204" pitchFamily="34" charset="-122"/>
              </a:rPr>
              <a:t>等。</a:t>
            </a:r>
          </a:p>
        </p:txBody>
      </p:sp>
      <p:sp>
        <p:nvSpPr>
          <p:cNvPr id="16388" name="Rectangle 2050">
            <a:extLst>
              <a:ext uri="{FF2B5EF4-FFF2-40B4-BE49-F238E27FC236}">
                <a16:creationId xmlns:a16="http://schemas.microsoft.com/office/drawing/2014/main" id="{4500BDE4-E287-F141-B2C0-D10CF81BF03A}"/>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Unix/Linux</a:t>
            </a:r>
            <a:r>
              <a:rPr lang="zh-CN" altLang="en-US">
                <a:solidFill>
                  <a:srgbClr val="1E4649"/>
                </a:solidFill>
              </a:rPr>
              <a:t>文件系统特性</a:t>
            </a:r>
          </a:p>
        </p:txBody>
      </p:sp>
      <p:graphicFrame>
        <p:nvGraphicFramePr>
          <p:cNvPr id="6" name="表格 5">
            <a:extLst>
              <a:ext uri="{FF2B5EF4-FFF2-40B4-BE49-F238E27FC236}">
                <a16:creationId xmlns:a16="http://schemas.microsoft.com/office/drawing/2014/main" id="{F629DA3C-9541-6449-AF8D-EF517FB8E12B}"/>
              </a:ext>
            </a:extLst>
          </p:cNvPr>
          <p:cNvGraphicFramePr>
            <a:graphicFrameLocks noGrp="1"/>
          </p:cNvGraphicFramePr>
          <p:nvPr/>
        </p:nvGraphicFramePr>
        <p:xfrm>
          <a:off x="1828800" y="3009901"/>
          <a:ext cx="8521700" cy="2651628"/>
        </p:xfrm>
        <a:graphic>
          <a:graphicData uri="http://schemas.openxmlformats.org/drawingml/2006/table">
            <a:tbl>
              <a:tblPr/>
              <a:tblGrid>
                <a:gridCol w="1443038">
                  <a:extLst>
                    <a:ext uri="{9D8B030D-6E8A-4147-A177-3AD203B41FA5}">
                      <a16:colId xmlns:a16="http://schemas.microsoft.com/office/drawing/2014/main" val="1997539704"/>
                    </a:ext>
                  </a:extLst>
                </a:gridCol>
                <a:gridCol w="3400425">
                  <a:extLst>
                    <a:ext uri="{9D8B030D-6E8A-4147-A177-3AD203B41FA5}">
                      <a16:colId xmlns:a16="http://schemas.microsoft.com/office/drawing/2014/main" val="2846393409"/>
                    </a:ext>
                  </a:extLst>
                </a:gridCol>
                <a:gridCol w="3678237">
                  <a:extLst>
                    <a:ext uri="{9D8B030D-6E8A-4147-A177-3AD203B41FA5}">
                      <a16:colId xmlns:a16="http://schemas.microsoft.com/office/drawing/2014/main" val="3143633899"/>
                    </a:ext>
                  </a:extLst>
                </a:gridCol>
              </a:tblGrid>
              <a:tr h="4572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FFFFFF"/>
                          </a:solidFill>
                          <a:effectLst/>
                          <a:latin typeface="Arial" panose="020B0604020202020204" pitchFamily="34" charset="0"/>
                          <a:ea typeface="黑体" panose="02010609060101010101" pitchFamily="49" charset="-122"/>
                        </a:rPr>
                        <a:t>文件系统</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FFFFFF"/>
                          </a:solidFill>
                          <a:effectLst/>
                          <a:latin typeface="Arial" panose="020B0604020202020204" pitchFamily="34" charset="0"/>
                          <a:ea typeface="黑体" panose="02010609060101010101" pitchFamily="49" charset="-122"/>
                        </a:rPr>
                        <a:t>适用场景</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FFFFFF"/>
                          </a:solidFill>
                          <a:effectLst/>
                          <a:latin typeface="Arial" panose="020B0604020202020204" pitchFamily="34" charset="0"/>
                          <a:ea typeface="黑体" panose="02010609060101010101" pitchFamily="49" charset="-122"/>
                        </a:rPr>
                        <a:t>原因</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2774239992"/>
                  </a:ext>
                </a:extLst>
              </a:tr>
              <a:tr h="8223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ext2</a:t>
                      </a:r>
                      <a:endPar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U</a:t>
                      </a: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盘</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ext2</a:t>
                      </a: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不写日志，对安全性要求不高，兼容</a:t>
                      </a: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FAT</a:t>
                      </a:r>
                      <a:endPar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2132938176"/>
                  </a:ext>
                </a:extLst>
              </a:tr>
              <a:tr h="4572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ext3</a:t>
                      </a:r>
                      <a:endPar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对稳定性要求高的场景</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2663940168"/>
                  </a:ext>
                </a:extLst>
              </a:tr>
              <a:tr h="4572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ext4</a:t>
                      </a:r>
                      <a:endPar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小文件较少</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不支持</a:t>
                      </a: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inode</a:t>
                      </a: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动态分配</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3843893625"/>
                  </a:ext>
                </a:extLst>
              </a:tr>
              <a:tr h="4572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xfs</a:t>
                      </a:r>
                      <a:endPar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小文件多</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支持</a:t>
                      </a: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inode</a:t>
                      </a:r>
                      <a:r>
                        <a:rPr kumimoji="0" lang="zh-CN" altLang="en-US"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动态分配</a:t>
                      </a:r>
                    </a:p>
                  </a:txBody>
                  <a:tcPr marL="91447" marR="91447" marT="45654" marB="4565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417008589"/>
                  </a:ext>
                </a:extLst>
              </a:tr>
            </a:tbl>
          </a:graphicData>
        </a:graphic>
      </p:graphicFrame>
    </p:spTree>
    <p:extLst>
      <p:ext uri="{BB962C8B-B14F-4D97-AF65-F5344CB8AC3E}">
        <p14:creationId xmlns:p14="http://schemas.microsoft.com/office/powerpoint/2010/main" val="1302233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写数据：</a:t>
            </a:r>
            <a:endParaRPr lang="en-US" altLang="zh-CN" dirty="0">
              <a:latin typeface="宋体" panose="02010600030101010101" pitchFamily="2" charset="-122"/>
              <a:ea typeface="宋体" panose="02010600030101010101" pitchFamily="2" charset="-122"/>
            </a:endParaRPr>
          </a:p>
          <a:p>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希望向管道中写入数据的进程发出一个</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系统调用，为管道的写入端指定一个文件描述符。内核通过调用适当文件对象的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方法来满足这个请求；</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write_pipe_fops</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表中相应的项指向</a:t>
            </a:r>
            <a:r>
              <a:rPr lang="en-US" altLang="zh-CN"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pipe_write</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函数。</a:t>
            </a:r>
            <a:endPar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还有，如果管道没有读进程</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也就是说，如果管道的索引节点对象的</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readers</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字段的值是</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，那么任何对管道执行的写操作都会失败。在这种情况下，内核会向写进程发送一个</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SIGPIPE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信号，并停止</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系统调用，使其返回一</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725195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个</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-EPIPE</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错误码，这个错误码就是我们熟悉的“</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Brokenpipe</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损坏的管道</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消息。</a:t>
            </a:r>
            <a:endPar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管道实现的源代码在</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fs/</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pipe.c</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中，在</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pipe.c</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中有很多函数，其中有两个函数比较重要，即管道读函数</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pipe_read</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和管道写函数</a:t>
            </a:r>
            <a:r>
              <a:rPr lang="en-US" altLang="zh-CN" kern="100" dirty="0" err="1">
                <a:solidFill>
                  <a:srgbClr val="000000"/>
                </a:solidFill>
                <a:latin typeface="宋体" panose="02010600030101010101" pitchFamily="2" charset="-122"/>
                <a:ea typeface="宋体" panose="02010600030101010101" pitchFamily="2" charset="-122"/>
                <a:cs typeface="Times New Roman" panose="02020603050405020304" pitchFamily="18" charset="0"/>
              </a:rPr>
              <a:t>pipe_wrtie</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。管道写函数通过将字节复制到</a:t>
            </a: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VFS</a:t>
            </a:r>
            <a:r>
              <a:rPr lang="zh-CN" altLang="en-US"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索引节点指向的物理内存而写入数据，而管道读函数则通过复制物理内存中的字节而读出数据。当然，内核必须利用一定的机制同步对管道的访问，为此，内核使用了锁、等待队列和信号。</a:t>
            </a:r>
          </a:p>
          <a:p>
            <a:endParaRPr lang="zh-CN" altLang="en-US" dirty="0"/>
          </a:p>
        </p:txBody>
      </p:sp>
    </p:spTree>
    <p:custDataLst>
      <p:tags r:id="rId1"/>
    </p:custDataLst>
    <p:extLst>
      <p:ext uri="{BB962C8B-B14F-4D97-AF65-F5344CB8AC3E}">
        <p14:creationId xmlns:p14="http://schemas.microsoft.com/office/powerpoint/2010/main" val="252732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当写进程向管道中写入时，它利用标准的库函数</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write()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，系统根据库函数传递的文件描述符，可找到该文件的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file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结构，</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file</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结构中指定了用来进行写操作的函数（即写入函数）地址，于是，内核调用该函数完成写操作。写入函数在向内存中写入数据之前，必须首先检查</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VFS</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索引节点中的信息，同时满足如下条件时，才能进行实际的内存复制工作：</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①</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内存中有足够的空间可容纳所有要写入的数据；</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②</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内存没有被读程序锁定。</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3358606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如果同时满足上述条件，写入函数首先锁定内存，然后从写进程的地址空间中复制数据到内存。否则，写入进程就休眠在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VFS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索引节点的等待队列中，接下来，内核将调用调度程序，而调度程序会选择其他进程运行。写入进程实际处于可中断的等待状态，当内存中有足够的空间可以容纳写入数据，或内存被解锁时，读取进程会唤醒写入进程，这时，写入进程将接收到信号。当数据写入内存之后，内存被解锁，而所有休眠在索引节点的读取进程会被唤醒。</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173320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管道中数据的写入和读取</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管道的读取过程和写入过程类似。但是，</a:t>
            </a:r>
            <a:r>
              <a:rPr lang="zh-CN" altLang="en-US" kern="100" dirty="0">
                <a:solidFill>
                  <a:srgbClr val="0070C0"/>
                </a:solidFill>
                <a:effectLst/>
                <a:latin typeface="宋体" panose="02010600030101010101" pitchFamily="2" charset="-122"/>
                <a:ea typeface="宋体" panose="02010600030101010101" pitchFamily="2" charset="-122"/>
                <a:cs typeface="Times New Roman" panose="02020603050405020304" pitchFamily="18" charset="0"/>
              </a:rPr>
              <a:t>进程可以在没有数据或内存被锁定时立即返回错误信息，而不是阻塞该进程，这依赖于文件或管道的打开模式</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。反之，进程可以休眠在索引节点的等待队列中等待写入进程写入数据。当所有的进程完成了管道操作之后，管道的索引节点被丢弃，而共享数据页也被释放。</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ustDataLst>
      <p:tags r:id="rId1"/>
    </p:custDataLst>
    <p:extLst>
      <p:ext uri="{BB962C8B-B14F-4D97-AF65-F5344CB8AC3E}">
        <p14:creationId xmlns:p14="http://schemas.microsoft.com/office/powerpoint/2010/main" val="599746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5E2F5-BEED-414F-BE98-52D0853106E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14F61584-A420-4CE4-B0D7-8811BFB3F5AF}"/>
              </a:ext>
            </a:extLst>
          </p:cNvPr>
          <p:cNvSpPr>
            <a:spLocks noGrp="1"/>
          </p:cNvSpPr>
          <p:nvPr>
            <p:ph idx="1"/>
          </p:nvPr>
        </p:nvSpPr>
        <p:spPr/>
        <p:txBody>
          <a:bodyPr/>
          <a:lstStyle/>
          <a:p>
            <a:r>
              <a:rPr lang="zh-CN" altLang="en-US" dirty="0"/>
              <a:t>管道通信以（）进行写入和写出？</a:t>
            </a:r>
            <a:endParaRPr lang="en-US" altLang="zh-CN" dirty="0"/>
          </a:p>
          <a:p>
            <a:r>
              <a:rPr lang="en-US" altLang="zh-CN" dirty="0"/>
              <a:t>A.</a:t>
            </a:r>
            <a:r>
              <a:rPr lang="zh-CN" altLang="en-US" dirty="0"/>
              <a:t>消息为单位</a:t>
            </a:r>
            <a:endParaRPr lang="en-US" altLang="zh-CN" dirty="0"/>
          </a:p>
          <a:p>
            <a:r>
              <a:rPr lang="en-US" altLang="zh-CN" dirty="0"/>
              <a:t>B.</a:t>
            </a:r>
            <a:r>
              <a:rPr lang="zh-CN" altLang="en-US" dirty="0"/>
              <a:t>自然字符流</a:t>
            </a:r>
            <a:endParaRPr lang="en-US" altLang="zh-CN" dirty="0"/>
          </a:p>
          <a:p>
            <a:r>
              <a:rPr lang="en-US" altLang="zh-CN" dirty="0"/>
              <a:t>C.</a:t>
            </a:r>
            <a:r>
              <a:rPr lang="zh-CN" altLang="en-US" dirty="0"/>
              <a:t>文件</a:t>
            </a:r>
            <a:endParaRPr lang="en-US" altLang="zh-CN" dirty="0"/>
          </a:p>
          <a:p>
            <a:r>
              <a:rPr lang="en-US" altLang="zh-CN" dirty="0"/>
              <a:t>D.</a:t>
            </a:r>
            <a:r>
              <a:rPr lang="zh-CN" altLang="en-US" dirty="0"/>
              <a:t>报文</a:t>
            </a:r>
          </a:p>
        </p:txBody>
      </p:sp>
    </p:spTree>
    <p:extLst>
      <p:ext uri="{BB962C8B-B14F-4D97-AF65-F5344CB8AC3E}">
        <p14:creationId xmlns:p14="http://schemas.microsoft.com/office/powerpoint/2010/main" val="2848925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信号机制是类</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UNIX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系统中的一种重要的进程间通信手段之一。我们经常使用信号来向一个进程发送一个简短的消息。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endParaRPr lang="en-US" altLang="zh-CN"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信号灯主要提供对进程间共享资源访问控制机制</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。相当于内存中的标志，进程可以根据它判定是否能够访问某些共享资源，同时，进程也可以修改该标志。</a:t>
            </a:r>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20841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除了用于访问控制外，还可用于进程同步。信号灯有以下两种类型：</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）二值信号灯：最简单的信号灯形式，信号灯的值只能取</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或</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，类似于互斥锁。</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）计算信号灯：信号灯的值可以取任意非负值（当然受内核本身的约束）</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690103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latin typeface="宋体" panose="02010600030101010101" pitchFamily="2" charset="-122"/>
                <a:ea typeface="宋体" panose="02010600030101010101" pitchFamily="2" charset="-122"/>
                <a:cs typeface="Times New Roman" panose="02020603050405020304" pitchFamily="18" charset="0"/>
              </a:rPr>
              <a:t>注：二值信号灯能够实现互斥锁的功能，但两者的关注内容不同。信号灯强调共享资源，只要共享资源可用，其他进程同样可以修改信号灯的值；互斥锁更强调进程，占用资源的进程使用完资源后，必须由进程本身来解锁。</a:t>
            </a: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689607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使用信号灯可以方便的解决临界区问题，来实现进程的互斥。</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信号灯是一个确定的二元组（</a:t>
            </a:r>
            <a:r>
              <a:rPr lang="en-US" altLang="zh-CN" dirty="0">
                <a:latin typeface="宋体" panose="02010600030101010101" pitchFamily="2" charset="-122"/>
                <a:ea typeface="宋体" panose="02010600030101010101" pitchFamily="2" charset="-122"/>
              </a:rPr>
              <a:t>s</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q</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s</a:t>
            </a:r>
            <a:r>
              <a:rPr lang="zh-CN" altLang="en-US" dirty="0">
                <a:latin typeface="宋体" panose="02010600030101010101" pitchFamily="2" charset="-122"/>
                <a:ea typeface="宋体" panose="02010600030101010101" pitchFamily="2" charset="-122"/>
              </a:rPr>
              <a:t>是一个具有非负初值的整型变量，</a:t>
            </a:r>
            <a:r>
              <a:rPr lang="en-US" altLang="zh-CN" dirty="0">
                <a:latin typeface="宋体" panose="02010600030101010101" pitchFamily="2" charset="-122"/>
                <a:ea typeface="宋体" panose="02010600030101010101" pitchFamily="2" charset="-122"/>
              </a:rPr>
              <a:t>q</a:t>
            </a:r>
            <a:r>
              <a:rPr lang="zh-CN" altLang="en-US" dirty="0">
                <a:latin typeface="宋体" panose="02010600030101010101" pitchFamily="2" charset="-122"/>
                <a:ea typeface="宋体" panose="02010600030101010101" pitchFamily="2" charset="-122"/>
              </a:rPr>
              <a:t>是一个初始状态为空的队列。</a:t>
            </a:r>
            <a:r>
              <a:rPr lang="zh-CN" altLang="en-US" dirty="0">
                <a:solidFill>
                  <a:srgbClr val="0070C0"/>
                </a:solidFill>
                <a:latin typeface="宋体" panose="02010600030101010101" pitchFamily="2" charset="-122"/>
                <a:ea typeface="宋体" panose="02010600030101010101" pitchFamily="2" charset="-122"/>
              </a:rPr>
              <a:t>整型变量</a:t>
            </a:r>
            <a:r>
              <a:rPr lang="en-US" altLang="zh-CN" dirty="0">
                <a:solidFill>
                  <a:srgbClr val="0070C0"/>
                </a:solidFill>
                <a:latin typeface="宋体" panose="02010600030101010101" pitchFamily="2" charset="-122"/>
                <a:ea typeface="宋体" panose="02010600030101010101" pitchFamily="2" charset="-122"/>
              </a:rPr>
              <a:t>s</a:t>
            </a:r>
            <a:r>
              <a:rPr lang="zh-CN" altLang="en-US" dirty="0">
                <a:solidFill>
                  <a:srgbClr val="0070C0"/>
                </a:solidFill>
                <a:latin typeface="宋体" panose="02010600030101010101" pitchFamily="2" charset="-122"/>
                <a:ea typeface="宋体" panose="02010600030101010101" pitchFamily="2" charset="-122"/>
              </a:rPr>
              <a:t>代表资源的实体或并发进程的状态，操作系统利用信号灯的状态对并发进程和共享资源进行管理。</a:t>
            </a:r>
            <a:r>
              <a:rPr lang="zh-CN" altLang="en-US" dirty="0">
                <a:latin typeface="宋体" panose="02010600030101010101" pitchFamily="2" charset="-122"/>
                <a:ea typeface="宋体" panose="02010600030101010101" pitchFamily="2" charset="-122"/>
              </a:rPr>
              <a:t>一般，当信号灯的值大于或等于零时，表示绿灯，进程可以继续推进；若信号灯的值小于零时，表示红灯，进程被阻。</a:t>
            </a: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611061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1">
            <a:extLst>
              <a:ext uri="{FF2B5EF4-FFF2-40B4-BE49-F238E27FC236}">
                <a16:creationId xmlns:a16="http://schemas.microsoft.com/office/drawing/2014/main" id="{1EBB400C-6214-A941-BA75-930D9987FCB6}"/>
              </a:ext>
            </a:extLst>
          </p:cNvPr>
          <p:cNvSpPr>
            <a:spLocks noGrp="1" noChangeArrowheads="1"/>
          </p:cNvSpPr>
          <p:nvPr>
            <p:ph idx="1"/>
          </p:nvPr>
        </p:nvSpPr>
        <p:spPr>
          <a:xfrm>
            <a:off x="2236788" y="1311275"/>
            <a:ext cx="8077200" cy="5157788"/>
          </a:xfrm>
        </p:spPr>
        <p:txBody>
          <a:bodyPr/>
          <a:lstStyle/>
          <a:p>
            <a:endParaRPr lang="zh-CN" altLang="en-US"/>
          </a:p>
        </p:txBody>
      </p:sp>
      <p:sp>
        <p:nvSpPr>
          <p:cNvPr id="17411" name="标题 2">
            <a:extLst>
              <a:ext uri="{FF2B5EF4-FFF2-40B4-BE49-F238E27FC236}">
                <a16:creationId xmlns:a16="http://schemas.microsoft.com/office/drawing/2014/main" id="{D5F467DE-8773-E64F-97D6-E91A5D9F7E0B}"/>
              </a:ext>
            </a:extLst>
          </p:cNvPr>
          <p:cNvSpPr>
            <a:spLocks noGrp="1" noChangeArrowheads="1"/>
          </p:cNvSpPr>
          <p:nvPr>
            <p:ph type="title"/>
          </p:nvPr>
        </p:nvSpPr>
        <p:spPr>
          <a:xfrm>
            <a:off x="2495551" y="188914"/>
            <a:ext cx="7331075" cy="549275"/>
          </a:xfrm>
        </p:spPr>
        <p:txBody>
          <a:bodyPr/>
          <a:lstStyle/>
          <a:p>
            <a:endParaRPr lang="zh-CN" altLang="en-US"/>
          </a:p>
        </p:txBody>
      </p:sp>
      <p:pic>
        <p:nvPicPr>
          <p:cNvPr id="5" name="图片 4">
            <a:extLst>
              <a:ext uri="{FF2B5EF4-FFF2-40B4-BE49-F238E27FC236}">
                <a16:creationId xmlns:a16="http://schemas.microsoft.com/office/drawing/2014/main" id="{384AE8B3-A369-1D46-8A13-8150110D2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3654426"/>
            <a:ext cx="8910638"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6">
            <a:extLst>
              <a:ext uri="{FF2B5EF4-FFF2-40B4-BE49-F238E27FC236}">
                <a16:creationId xmlns:a16="http://schemas.microsoft.com/office/drawing/2014/main" id="{A5CAC439-9BFC-4643-B462-59DE6CD71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938" y="26989"/>
            <a:ext cx="914400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88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整型变量</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的值可以改变，以</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反映资源或并发进程状态的改变。</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为了对信号灯的值进行修改，操作系统提供称为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操作的一对原语来进行。</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其可能的取值范围是负整数值、零、正整数值。</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信号灯是操作系统中实现进程间同步和通信的一种常用工具。</a:t>
            </a:r>
          </a:p>
          <a:p>
            <a:r>
              <a:rPr lang="zh-CN" altLang="en-US" kern="100" dirty="0">
                <a:latin typeface="宋体" panose="02010600030101010101" pitchFamily="2" charset="-122"/>
                <a:ea typeface="宋体" panose="02010600030101010101" pitchFamily="2" charset="-122"/>
                <a:cs typeface="Times New Roman" panose="02020603050405020304" pitchFamily="18" charset="0"/>
              </a:rPr>
              <a:t>一个信号灯的建立必须经过说明，即应该准确说明</a:t>
            </a:r>
            <a:r>
              <a:rPr lang="en-US" altLang="zh-CN" kern="100" dirty="0">
                <a:latin typeface="宋体" panose="02010600030101010101" pitchFamily="2" charset="-122"/>
                <a:ea typeface="宋体" panose="02010600030101010101" pitchFamily="2" charset="-122"/>
                <a:cs typeface="Times New Roman" panose="02020603050405020304" pitchFamily="18" charset="0"/>
              </a:rPr>
              <a:t>s</a:t>
            </a:r>
            <a:r>
              <a:rPr lang="zh-CN" altLang="en-US" kern="100" dirty="0">
                <a:latin typeface="宋体" panose="02010600030101010101" pitchFamily="2" charset="-122"/>
                <a:ea typeface="宋体" panose="02010600030101010101" pitchFamily="2" charset="-122"/>
                <a:cs typeface="Times New Roman" panose="02020603050405020304" pitchFamily="18" charset="0"/>
              </a:rPr>
              <a:t>的意义和初值（</a:t>
            </a:r>
            <a:r>
              <a:rPr lang="zh-CN" altLang="en-US" kern="1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注意：这个初值必须不是一个负值</a:t>
            </a:r>
            <a:r>
              <a:rPr lang="zh-CN" altLang="en-US" kern="100" dirty="0">
                <a:latin typeface="宋体" panose="02010600030101010101" pitchFamily="2" charset="-122"/>
                <a:ea typeface="宋体" panose="02010600030101010101" pitchFamily="2" charset="-122"/>
                <a:cs typeface="Times New Roman" panose="02020603050405020304" pitchFamily="18" charset="0"/>
              </a:rPr>
              <a:t>）。每个信号灯都有相应的一个队列，在建立信号灯时，队列为空。</a:t>
            </a: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770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操作信号灯的数值仅能由</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P</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操作加以改变。对信号灯的</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P</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操作记为</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p</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p</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）是一个不可分割的原语操作</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即取信号灯值减</a:t>
            </a:r>
            <a:r>
              <a:rPr lang="en-US" altLang="zh-CN"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，若相减结果为负，则调用</a:t>
            </a:r>
            <a:r>
              <a:rPr lang="en-US" altLang="zh-CN"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p</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rgbClr val="C00000"/>
                </a:solidFill>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）的进程被阻，并插入到该信号灯的等待队列中，</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否则可以继续执行。</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P</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操作的主要动作如下：①</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值减</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；②若相减结果大于或等于</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，则进程继续执行；③若相减结果小于零，该进程被封锁，并将它插入到该信号灯的等待队列中，然后转入进程调度程序。</a:t>
            </a:r>
            <a:endParaRPr lang="zh-CN" altLang="en-US"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703299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pic>
        <p:nvPicPr>
          <p:cNvPr id="4" name="内容占位符 3">
            <a:extLst>
              <a:ext uri="{FF2B5EF4-FFF2-40B4-BE49-F238E27FC236}">
                <a16:creationId xmlns:a16="http://schemas.microsoft.com/office/drawing/2014/main" id="{622F6E0E-B1BB-411B-95F4-DFD75692566D}"/>
              </a:ext>
            </a:extLst>
          </p:cNvPr>
          <p:cNvPicPr>
            <a:picLocks noGrp="1" noChangeAspect="1"/>
          </p:cNvPicPr>
          <p:nvPr>
            <p:ph idx="1"/>
          </p:nvPr>
        </p:nvPicPr>
        <p:blipFill>
          <a:blip r:embed="rId4"/>
          <a:stretch>
            <a:fillRect/>
          </a:stretch>
        </p:blipFill>
        <p:spPr>
          <a:xfrm>
            <a:off x="2174553" y="2035213"/>
            <a:ext cx="8234787" cy="3493547"/>
          </a:xfrm>
          <a:prstGeom prst="rect">
            <a:avLst/>
          </a:prstGeom>
          <a:noFill/>
          <a:ln>
            <a:noFill/>
          </a:ln>
        </p:spPr>
      </p:pic>
    </p:spTree>
    <p:custDataLst>
      <p:tags r:id="rId1"/>
    </p:custDataLst>
    <p:extLst>
      <p:ext uri="{BB962C8B-B14F-4D97-AF65-F5344CB8AC3E}">
        <p14:creationId xmlns:p14="http://schemas.microsoft.com/office/powerpoint/2010/main" val="1926022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对信号灯的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操作记为</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）是一个不可分割的原语操作，即取信号灯值加</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，若相加结果大于零，进程继续执行，否则，要帮助唤醒在信号灯等待队列上的一个进程。</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操作的主要动作如下：①</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值加</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；②若相加结果大于零，进程继续执行；③若相加结果小于或等于零，则从该信号灯的等待队列中移出一个进程，解除它的等待状态，然后返回本进程继续执行。</a:t>
            </a:r>
            <a:endParaRPr lang="zh-CN" altLang="en-US"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879966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pic>
        <p:nvPicPr>
          <p:cNvPr id="4" name="内容占位符 3">
            <a:extLst>
              <a:ext uri="{FF2B5EF4-FFF2-40B4-BE49-F238E27FC236}">
                <a16:creationId xmlns:a16="http://schemas.microsoft.com/office/drawing/2014/main" id="{ABB0A45E-5883-4C73-9F65-66C7424A6101}"/>
              </a:ext>
            </a:extLst>
          </p:cNvPr>
          <p:cNvPicPr>
            <a:picLocks noGrp="1" noChangeAspect="1"/>
          </p:cNvPicPr>
          <p:nvPr>
            <p:ph idx="1"/>
          </p:nvPr>
        </p:nvPicPr>
        <p:blipFill>
          <a:blip r:embed="rId4"/>
          <a:stretch>
            <a:fillRect/>
          </a:stretch>
        </p:blipFill>
        <p:spPr>
          <a:xfrm>
            <a:off x="2496490" y="1809302"/>
            <a:ext cx="8073812" cy="3695252"/>
          </a:xfrm>
          <a:prstGeom prst="rect">
            <a:avLst/>
          </a:prstGeom>
          <a:noFill/>
          <a:ln>
            <a:noFill/>
          </a:ln>
        </p:spPr>
      </p:pic>
    </p:spTree>
    <p:custDataLst>
      <p:tags r:id="rId1"/>
    </p:custDataLst>
    <p:extLst>
      <p:ext uri="{BB962C8B-B14F-4D97-AF65-F5344CB8AC3E}">
        <p14:creationId xmlns:p14="http://schemas.microsoft.com/office/powerpoint/2010/main" val="2263653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操作信号灯</a:t>
            </a:r>
            <a:endParaRPr lang="zh-CN" altLang="en-US"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对消息队列的操作无非有下面三种类型：</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pPr marL="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）打开或创建信号灯</a:t>
            </a: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与消息队列的创建及打开基本相同，不再详述。</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100013" indent="101918"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）信号灯值操作</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linux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可以增加或减小信号灯的值，相应于对共享资源的释放和占有。具体参见后面的</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semop</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系统调用。</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indent="200025"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3</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）获得或设置信号灯属性：</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pPr marL="0" algn="just">
              <a:spcBef>
                <a:spcPts val="0"/>
              </a:spcBef>
            </a:pP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系统中的每一个信号灯集都对应一个</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structsem_array</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结构，该结构记录了信号灯集的各种信息，存在于系统空间。为了设置、获得该信号灯集的各种信息及属性，在用户空间有一个重要的联合结构与之对应，即</a:t>
            </a:r>
            <a:r>
              <a:rPr lang="en-US" altLang="zh-CN" sz="2100" kern="100" dirty="0" err="1">
                <a:latin typeface="宋体" panose="02010600030101010101" pitchFamily="2" charset="-122"/>
                <a:ea typeface="宋体" panose="02010600030101010101" pitchFamily="2" charset="-122"/>
                <a:cs typeface="Times New Roman" panose="02020603050405020304" pitchFamily="18" charset="0"/>
              </a:rPr>
              <a:t>unionsemun</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470407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二值信号灯</a:t>
            </a:r>
          </a:p>
        </p:txBody>
      </p:sp>
      <p:pic>
        <p:nvPicPr>
          <p:cNvPr id="4" name="内容占位符 3" descr="IMG_256">
            <a:extLst>
              <a:ext uri="{FF2B5EF4-FFF2-40B4-BE49-F238E27FC236}">
                <a16:creationId xmlns:a16="http://schemas.microsoft.com/office/drawing/2014/main" id="{16D20A0A-DE53-4840-8051-1D2FBEF5AC8E}"/>
              </a:ext>
            </a:extLst>
          </p:cNvPr>
          <p:cNvPicPr>
            <a:picLocks noGrp="1" noChangeAspect="1"/>
          </p:cNvPicPr>
          <p:nvPr>
            <p:ph idx="1"/>
          </p:nvPr>
        </p:nvPicPr>
        <p:blipFill>
          <a:blip r:embed="rId4"/>
          <a:stretch>
            <a:fillRect/>
          </a:stretch>
        </p:blipFill>
        <p:spPr>
          <a:xfrm>
            <a:off x="2623057" y="2031902"/>
            <a:ext cx="7203080" cy="3077308"/>
          </a:xfrm>
          <a:prstGeom prst="rect">
            <a:avLst/>
          </a:prstGeom>
          <a:noFill/>
          <a:ln w="9525">
            <a:noFill/>
          </a:ln>
        </p:spPr>
      </p:pic>
    </p:spTree>
    <p:custDataLst>
      <p:tags r:id="rId1"/>
    </p:custDataLst>
    <p:extLst>
      <p:ext uri="{BB962C8B-B14F-4D97-AF65-F5344CB8AC3E}">
        <p14:creationId xmlns:p14="http://schemas.microsoft.com/office/powerpoint/2010/main" val="3009381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信号灯可以解决的问题</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使用信号灯能方便地解决临界区问题。设</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mutex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是用于互斥的信号灯，赋初值为</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1</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，表示该临界资源未被占用。只要把进入临界区的操作置于</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p</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mutex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v</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mutex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）之间，即可实现进程互斥。</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此时，任何欲进入临界区的进程，必先在互斥信号灯上执行</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P</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操作，在完成对临界资源的访问后再执行</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V</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操作。</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由于互斥信号灯的初始值为</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1</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，故在第一个进程执行</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P</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操作后</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mutex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值变为</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0</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，表示临界资源为空闲，可分配给该进程，使之进入临界区。若此时又有第二个进程欲进入临界区，也应先执行</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P</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操作，结果使</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mutex</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变为负值，这就意味着临界资源已被占用，因此，第二个进程被阻塞。</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603707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信号灯可以解决的问题</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并且，直到第一个进程执行</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操作，释放临界资源而恢复</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mutex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值为</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后，才唤醒第二个进程，使之进入临界区，待它完成临界资源的访问后，又执行</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操作，使</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mutex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恢复到初始值。</a:t>
            </a:r>
            <a:endParaRPr lang="zh-CN" altLang="en-US"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259122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信号灯可以解决的问题</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设两个并发进程</a:t>
            </a:r>
            <a:r>
              <a:rPr lang="en-US" altLang="zh-CN" sz="2100" kern="100" dirty="0">
                <a:latin typeface="宋体" panose="02010600030101010101" pitchFamily="2" charset="-122"/>
                <a:ea typeface="宋体" panose="02010600030101010101" pitchFamily="2" charset="-122"/>
                <a:cs typeface="Times New Roman" panose="02020603050405020304" pitchFamily="18" charset="0"/>
              </a:rPr>
              <a:t>pa</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pb</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，具有相对于变量</a:t>
            </a:r>
            <a:r>
              <a:rPr lang="en-US" altLang="zh-CN" sz="2100" kern="100" dirty="0">
                <a:latin typeface="Calibri" panose="020F0502020204030204" pitchFamily="34" charset="0"/>
                <a:ea typeface="宋体" panose="02010600030101010101" pitchFamily="2" charset="-122"/>
                <a:cs typeface="Times New Roman" panose="02020603050405020304" pitchFamily="18" charset="0"/>
              </a:rPr>
              <a:t>n</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的临界段</a:t>
            </a:r>
            <a:r>
              <a:rPr lang="en-US" altLang="zh-CN" sz="2100" kern="100" dirty="0" err="1">
                <a:latin typeface="Calibri" panose="020F0502020204030204" pitchFamily="34" charset="0"/>
                <a:ea typeface="宋体" panose="02010600030101010101" pitchFamily="2" charset="-122"/>
                <a:cs typeface="Times New Roman" panose="02020603050405020304" pitchFamily="18" charset="0"/>
              </a:rPr>
              <a:t>csa</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2100" kern="100" dirty="0" err="1">
                <a:latin typeface="Calibri" panose="020F0502020204030204" pitchFamily="34" charset="0"/>
                <a:ea typeface="宋体" panose="02010600030101010101" pitchFamily="2" charset="-122"/>
                <a:cs typeface="Times New Roman" panose="02020603050405020304" pitchFamily="18" charset="0"/>
              </a:rPr>
              <a:t>csb</a:t>
            </a:r>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，用信号灯实现它们的互斥描述见如下所示。</a:t>
            </a:r>
            <a:endParaRPr lang="en-US" altLang="zh-CN" sz="2100" kern="100"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53FFFA88-9DC5-44E6-BCE6-8CAD63FA4252}"/>
              </a:ext>
            </a:extLst>
          </p:cNvPr>
          <p:cNvPicPr>
            <a:picLocks noChangeAspect="1"/>
          </p:cNvPicPr>
          <p:nvPr/>
        </p:nvPicPr>
        <p:blipFill>
          <a:blip r:embed="rId4"/>
          <a:stretch>
            <a:fillRect/>
          </a:stretch>
        </p:blipFill>
        <p:spPr>
          <a:xfrm>
            <a:off x="2575099" y="2632630"/>
            <a:ext cx="5217921" cy="3154313"/>
          </a:xfrm>
          <a:prstGeom prst="rect">
            <a:avLst/>
          </a:prstGeom>
          <a:noFill/>
          <a:ln>
            <a:noFill/>
          </a:ln>
        </p:spPr>
      </p:pic>
    </p:spTree>
    <p:custDataLst>
      <p:tags r:id="rId1"/>
    </p:custDataLst>
    <p:extLst>
      <p:ext uri="{BB962C8B-B14F-4D97-AF65-F5344CB8AC3E}">
        <p14:creationId xmlns:p14="http://schemas.microsoft.com/office/powerpoint/2010/main" val="289953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54E36872-E380-F947-AFF7-9A253D4AC2B9}"/>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1DE46FA1-5F3D-964D-8916-40E7FD9A6104}" type="slidenum">
              <a:rPr lang="zh-CN" altLang="en-US" sz="1400" b="0">
                <a:ea typeface="宋体" panose="02010600030101010101" pitchFamily="2" charset="-122"/>
              </a:rPr>
              <a:pPr algn="r" eaLnBrk="1" hangingPunct="1">
                <a:spcBef>
                  <a:spcPct val="0"/>
                </a:spcBef>
                <a:buFontTx/>
                <a:buNone/>
              </a:pPr>
              <a:t>29</a:t>
            </a:fld>
            <a:endParaRPr lang="en-US" altLang="zh-CN" sz="1400" b="0">
              <a:ea typeface="宋体" panose="02010600030101010101" pitchFamily="2" charset="-122"/>
            </a:endParaRPr>
          </a:p>
        </p:txBody>
      </p:sp>
      <p:sp>
        <p:nvSpPr>
          <p:cNvPr id="19459" name="Rectangle 2051">
            <a:extLst>
              <a:ext uri="{FF2B5EF4-FFF2-40B4-BE49-F238E27FC236}">
                <a16:creationId xmlns:a16="http://schemas.microsoft.com/office/drawing/2014/main" id="{D8AC208B-8EDF-A340-84C3-3867323516D3}"/>
              </a:ext>
            </a:extLst>
          </p:cNvPr>
          <p:cNvSpPr>
            <a:spLocks noGrp="1" noChangeArrowheads="1"/>
          </p:cNvSpPr>
          <p:nvPr>
            <p:ph idx="1"/>
          </p:nvPr>
        </p:nvSpPr>
        <p:spPr>
          <a:xfrm>
            <a:off x="2236788" y="1311275"/>
            <a:ext cx="8077200" cy="5157788"/>
          </a:xfrm>
        </p:spPr>
        <p:txBody>
          <a:bodyPr/>
          <a:lstStyle/>
          <a:p>
            <a:pPr>
              <a:lnSpc>
                <a:spcPct val="130000"/>
              </a:lnSpc>
              <a:spcBef>
                <a:spcPct val="0"/>
              </a:spcBef>
            </a:pPr>
            <a:r>
              <a:rPr lang="zh-CN" altLang="en-US" b="0">
                <a:latin typeface="微软雅黑" panose="020B0503020204020204" pitchFamily="34" charset="-122"/>
                <a:ea typeface="微软雅黑" panose="020B0503020204020204" pitchFamily="34" charset="-122"/>
              </a:rPr>
              <a:t>通过统一的文件操作</a:t>
            </a:r>
            <a:r>
              <a:rPr lang="en-US" altLang="zh-CN" b="0">
                <a:latin typeface="微软雅黑" panose="020B0503020204020204" pitchFamily="34" charset="-122"/>
                <a:ea typeface="微软雅黑" panose="020B0503020204020204" pitchFamily="34" charset="-122"/>
              </a:rPr>
              <a:t>API/</a:t>
            </a:r>
            <a:r>
              <a:rPr lang="zh-CN" altLang="en-US" b="0">
                <a:latin typeface="微软雅黑" panose="020B0503020204020204" pitchFamily="34" charset="-122"/>
                <a:ea typeface="微软雅黑" panose="020B0503020204020204" pitchFamily="34" charset="-122"/>
              </a:rPr>
              <a:t>系统调用即可对系统中的任意文件进行操作而无需考虑其所在的具体文件系统格式</a:t>
            </a:r>
            <a:endParaRPr lang="en-US" altLang="zh-CN" b="0">
              <a:latin typeface="微软雅黑" panose="020B0503020204020204" pitchFamily="34" charset="-122"/>
              <a:ea typeface="微软雅黑" panose="020B0503020204020204" pitchFamily="34" charset="-122"/>
            </a:endParaRPr>
          </a:p>
          <a:p>
            <a:pPr>
              <a:lnSpc>
                <a:spcPct val="130000"/>
              </a:lnSpc>
              <a:spcBef>
                <a:spcPct val="0"/>
              </a:spcBef>
            </a:pPr>
            <a:r>
              <a:rPr lang="zh-CN" altLang="en-US" b="0">
                <a:latin typeface="微软雅黑" panose="020B0503020204020204" pitchFamily="34" charset="-122"/>
                <a:ea typeface="微软雅黑" panose="020B0503020204020204" pitchFamily="34" charset="-122"/>
              </a:rPr>
              <a:t>更进一步，对文件的操作可以跨文件系统而执行：可以使用 </a:t>
            </a:r>
            <a:r>
              <a:rPr lang="en-US" altLang="zh-CN" b="0">
                <a:latin typeface="微软雅黑" panose="020B0503020204020204" pitchFamily="34" charset="-122"/>
                <a:ea typeface="微软雅黑" panose="020B0503020204020204" pitchFamily="34" charset="-122"/>
              </a:rPr>
              <a:t>cp </a:t>
            </a:r>
            <a:r>
              <a:rPr lang="zh-CN" altLang="en-US" b="0">
                <a:latin typeface="微软雅黑" panose="020B0503020204020204" pitchFamily="34" charset="-122"/>
                <a:ea typeface="微软雅黑" panose="020B0503020204020204" pitchFamily="34" charset="-122"/>
              </a:rPr>
              <a:t>命令从 </a:t>
            </a:r>
            <a:r>
              <a:rPr lang="en-US" altLang="zh-CN" b="0">
                <a:latin typeface="微软雅黑" panose="020B0503020204020204" pitchFamily="34" charset="-122"/>
                <a:ea typeface="微软雅黑" panose="020B0503020204020204" pitchFamily="34" charset="-122"/>
              </a:rPr>
              <a:t>vfat </a:t>
            </a:r>
            <a:r>
              <a:rPr lang="zh-CN" altLang="en-US" b="0">
                <a:latin typeface="微软雅黑" panose="020B0503020204020204" pitchFamily="34" charset="-122"/>
                <a:ea typeface="微软雅黑" panose="020B0503020204020204" pitchFamily="34" charset="-122"/>
              </a:rPr>
              <a:t>文件系统格式的硬盘拷贝数据到 </a:t>
            </a:r>
            <a:r>
              <a:rPr lang="en-US" altLang="zh-CN" b="0">
                <a:latin typeface="微软雅黑" panose="020B0503020204020204" pitchFamily="34" charset="-122"/>
                <a:ea typeface="微软雅黑" panose="020B0503020204020204" pitchFamily="34" charset="-122"/>
              </a:rPr>
              <a:t>ext3 </a:t>
            </a:r>
            <a:r>
              <a:rPr lang="zh-CN" altLang="en-US" b="0">
                <a:latin typeface="微软雅黑" panose="020B0503020204020204" pitchFamily="34" charset="-122"/>
                <a:ea typeface="微软雅黑" panose="020B0503020204020204" pitchFamily="34" charset="-122"/>
              </a:rPr>
              <a:t>文件系统格式的硬盘；而这样的操作涉及到两个不同的文件系统。</a:t>
            </a:r>
          </a:p>
        </p:txBody>
      </p:sp>
      <p:sp>
        <p:nvSpPr>
          <p:cNvPr id="19460" name="Rectangle 2050">
            <a:extLst>
              <a:ext uri="{FF2B5EF4-FFF2-40B4-BE49-F238E27FC236}">
                <a16:creationId xmlns:a16="http://schemas.microsoft.com/office/drawing/2014/main" id="{4108D7A6-CD6F-0648-A481-B340E8B606FA}"/>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Unix/Linux</a:t>
            </a:r>
            <a:r>
              <a:rPr lang="zh-CN" altLang="en-US">
                <a:solidFill>
                  <a:srgbClr val="1E4649"/>
                </a:solidFill>
              </a:rPr>
              <a:t>文件系统特性</a:t>
            </a:r>
          </a:p>
        </p:txBody>
      </p:sp>
      <p:pic>
        <p:nvPicPr>
          <p:cNvPr id="19461" name="图片 4">
            <a:extLst>
              <a:ext uri="{FF2B5EF4-FFF2-40B4-BE49-F238E27FC236}">
                <a16:creationId xmlns:a16="http://schemas.microsoft.com/office/drawing/2014/main" id="{CB2F0965-7C07-0C4E-81F7-B70C2FDDDB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7575" y="4995863"/>
            <a:ext cx="37338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215369"/>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信号灯可以解决的问题</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pPr marL="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对于两个并发进程，互斥信号灯的值仅取</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三个值。若</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mutex=1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，表示没有进程进入临界区；若</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mutex=0</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，表示有一个进程进入临界区；</a:t>
            </a:r>
            <a:endParaRPr lang="zh-CN" altLang="en-US" kern="100" dirty="0">
              <a:effectLst/>
              <a:latin typeface="Calibri" panose="020F0502020204030204" pitchFamily="34" charset="0"/>
              <a:ea typeface="宋体" panose="02010600030101010101" pitchFamily="2" charset="-122"/>
              <a:cs typeface="Times New Roman" panose="02020603050405020304" pitchFamily="18" charset="0"/>
            </a:endParaRPr>
          </a:p>
          <a:p>
            <a:pPr marL="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若</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mutex=-1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，表示一个进程进入临界区，另一个进程等待进入。</a:t>
            </a:r>
            <a:endParaRPr lang="zh-CN" altLang="en-US"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828997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消息队列是消息的链接表，存储在内核中，由消息队列标识符标识。</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我们通常把消息队列简称为队列，其标识符简称为队列</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msgget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用于创建一个新队列或打开一个现有队列。</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msgsnd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将新消息添加到队列尾端。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179688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每个消息包含一个正的长整型类型的字段、一个非负的长度以及实际数据字节数（对应于长度），所有这些都在将消息添加到队列时，传送给</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msgsnd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msgrcv</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用于从队列中取消息。我们并不一定要以先进先出次序取消息，也可以按消息的类型字段取消息。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578791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graphicFrame>
        <p:nvGraphicFramePr>
          <p:cNvPr id="2" name="表格 1">
            <a:extLst>
              <a:ext uri="{FF2B5EF4-FFF2-40B4-BE49-F238E27FC236}">
                <a16:creationId xmlns:a16="http://schemas.microsoft.com/office/drawing/2014/main" id="{1700A52E-2954-4683-BD6D-00E33FC9303D}"/>
              </a:ext>
            </a:extLst>
          </p:cNvPr>
          <p:cNvGraphicFramePr>
            <a:graphicFrameLocks noGrp="1"/>
          </p:cNvGraphicFramePr>
          <p:nvPr>
            <p:extLst/>
          </p:nvPr>
        </p:nvGraphicFramePr>
        <p:xfrm>
          <a:off x="2495600" y="2357942"/>
          <a:ext cx="7233796" cy="2811780"/>
        </p:xfrm>
        <a:graphic>
          <a:graphicData uri="http://schemas.openxmlformats.org/drawingml/2006/table">
            <a:tbl>
              <a:tblPr>
                <a:tableStyleId>{BC89EF96-8CEA-46FF-86C4-4CE0E7609802}</a:tableStyleId>
              </a:tblPr>
              <a:tblGrid>
                <a:gridCol w="7233796">
                  <a:extLst>
                    <a:ext uri="{9D8B030D-6E8A-4147-A177-3AD203B41FA5}">
                      <a16:colId xmlns:a16="http://schemas.microsoft.com/office/drawing/2014/main" val="2962982074"/>
                    </a:ext>
                  </a:extLst>
                </a:gridCol>
              </a:tblGrid>
              <a:tr h="2811780">
                <a:tc>
                  <a:txBody>
                    <a:bodyPr/>
                    <a:lstStyle/>
                    <a:p>
                      <a:pPr marL="540385" indent="-521970"/>
                      <a:r>
                        <a:rPr lang="en-US" sz="1800" kern="0" dirty="0" err="1">
                          <a:effectLst/>
                        </a:rPr>
                        <a:t>structmsqid_ds</a:t>
                      </a:r>
                      <a:r>
                        <a:rPr lang="en-US" sz="1800" kern="0" dirty="0">
                          <a:effectLst/>
                        </a:rPr>
                        <a:t>{</a:t>
                      </a:r>
                      <a:endParaRPr lang="en-US" sz="1800" dirty="0">
                        <a:effectLst/>
                      </a:endParaRPr>
                    </a:p>
                    <a:p>
                      <a:pPr marL="540385" indent="-521970"/>
                      <a:r>
                        <a:rPr lang="en-US" sz="1800" kern="0" dirty="0" err="1">
                          <a:effectLst/>
                        </a:rPr>
                        <a:t>structipc</a:t>
                      </a:r>
                      <a:r>
                        <a:rPr lang="en-US" sz="1800" kern="0" dirty="0">
                          <a:effectLst/>
                        </a:rPr>
                        <a:t>__</a:t>
                      </a:r>
                      <a:r>
                        <a:rPr lang="en-US" sz="1800" kern="0" dirty="0" err="1">
                          <a:effectLst/>
                        </a:rPr>
                        <a:t>permmsg</a:t>
                      </a:r>
                      <a:r>
                        <a:rPr lang="en-US" sz="1800" kern="0" dirty="0">
                          <a:effectLst/>
                        </a:rPr>
                        <a:t>__perm;</a:t>
                      </a:r>
                      <a:endParaRPr lang="en-US" sz="1800" dirty="0">
                        <a:effectLst/>
                      </a:endParaRPr>
                    </a:p>
                    <a:p>
                      <a:pPr marL="540385" indent="-521970"/>
                      <a:r>
                        <a:rPr lang="en-US" sz="1800" kern="0" dirty="0" err="1">
                          <a:effectLst/>
                        </a:rPr>
                        <a:t>msgqnum_tmsg_qnum</a:t>
                      </a:r>
                      <a:r>
                        <a:rPr lang="en-US" sz="1800" kern="0" dirty="0">
                          <a:effectLst/>
                        </a:rPr>
                        <a:t>;/*#ofmessagesonqueue*/</a:t>
                      </a:r>
                      <a:endParaRPr lang="en-US" sz="1800" dirty="0">
                        <a:effectLst/>
                      </a:endParaRPr>
                    </a:p>
                    <a:p>
                      <a:pPr marL="540385" indent="-521970"/>
                      <a:r>
                        <a:rPr lang="en-US" sz="1800" kern="0" dirty="0" err="1">
                          <a:effectLst/>
                        </a:rPr>
                        <a:t>msglen_tmsg_qbytes</a:t>
                      </a:r>
                      <a:r>
                        <a:rPr lang="en-US" sz="1800" kern="0" dirty="0">
                          <a:effectLst/>
                        </a:rPr>
                        <a:t>;/*</a:t>
                      </a:r>
                      <a:r>
                        <a:rPr lang="en-US" sz="1800" kern="0" dirty="0" err="1">
                          <a:effectLst/>
                        </a:rPr>
                        <a:t>max#ofbytesonqueue</a:t>
                      </a:r>
                      <a:r>
                        <a:rPr lang="en-US" sz="1800" kern="0" dirty="0">
                          <a:effectLst/>
                        </a:rPr>
                        <a:t>*/</a:t>
                      </a:r>
                      <a:endParaRPr lang="en-US" sz="1800" dirty="0">
                        <a:effectLst/>
                      </a:endParaRPr>
                    </a:p>
                    <a:p>
                      <a:pPr marL="540385" indent="-521970"/>
                      <a:r>
                        <a:rPr lang="en-US" sz="1800" kern="0" dirty="0" err="1">
                          <a:effectLst/>
                        </a:rPr>
                        <a:t>pid_tmsg_lspid</a:t>
                      </a:r>
                      <a:r>
                        <a:rPr lang="en-US" sz="1800" kern="0" dirty="0">
                          <a:effectLst/>
                        </a:rPr>
                        <a:t>;/*</a:t>
                      </a:r>
                      <a:r>
                        <a:rPr lang="en-US" sz="1800" kern="0" dirty="0" err="1">
                          <a:effectLst/>
                        </a:rPr>
                        <a:t>pidoflastmsgsnd</a:t>
                      </a:r>
                      <a:r>
                        <a:rPr lang="en-US" sz="1800" kern="0" dirty="0">
                          <a:effectLst/>
                        </a:rPr>
                        <a:t>()*/</a:t>
                      </a:r>
                      <a:endParaRPr lang="en-US" sz="1800" dirty="0">
                        <a:effectLst/>
                      </a:endParaRPr>
                    </a:p>
                    <a:p>
                      <a:pPr marL="540385" indent="-521970"/>
                      <a:r>
                        <a:rPr lang="en-US" sz="1800" kern="0" dirty="0" err="1">
                          <a:effectLst/>
                        </a:rPr>
                        <a:t>pid_tmsg_lrpid</a:t>
                      </a:r>
                      <a:r>
                        <a:rPr lang="en-US" sz="1800" kern="0" dirty="0">
                          <a:effectLst/>
                        </a:rPr>
                        <a:t>;/*</a:t>
                      </a:r>
                      <a:r>
                        <a:rPr lang="en-US" sz="1800" kern="0" dirty="0" err="1">
                          <a:effectLst/>
                        </a:rPr>
                        <a:t>pidoflastmsgrcv</a:t>
                      </a:r>
                      <a:r>
                        <a:rPr lang="en-US" sz="1800" kern="0" dirty="0">
                          <a:effectLst/>
                        </a:rPr>
                        <a:t>()*/</a:t>
                      </a:r>
                      <a:endParaRPr lang="en-US" sz="1800" dirty="0">
                        <a:effectLst/>
                      </a:endParaRPr>
                    </a:p>
                    <a:p>
                      <a:pPr marL="540385" indent="-521970"/>
                      <a:r>
                        <a:rPr lang="en-US" sz="1800" kern="0" dirty="0" err="1">
                          <a:effectLst/>
                        </a:rPr>
                        <a:t>time_tmsg_stime</a:t>
                      </a:r>
                      <a:r>
                        <a:rPr lang="en-US" sz="1800" kern="0" dirty="0">
                          <a:effectLst/>
                        </a:rPr>
                        <a:t>;/*last-</a:t>
                      </a:r>
                      <a:r>
                        <a:rPr lang="en-US" sz="1800" kern="0" dirty="0" err="1">
                          <a:effectLst/>
                        </a:rPr>
                        <a:t>msgsnd</a:t>
                      </a:r>
                      <a:r>
                        <a:rPr lang="en-US" sz="1800" kern="0" dirty="0">
                          <a:effectLst/>
                        </a:rPr>
                        <a:t>()time*/</a:t>
                      </a:r>
                      <a:endParaRPr lang="en-US" sz="1800" dirty="0">
                        <a:effectLst/>
                      </a:endParaRPr>
                    </a:p>
                    <a:p>
                      <a:pPr marL="540385" indent="-521970"/>
                      <a:r>
                        <a:rPr lang="en-US" sz="1800" kern="0" dirty="0" err="1">
                          <a:effectLst/>
                        </a:rPr>
                        <a:t>time_tmsg_rtime</a:t>
                      </a:r>
                      <a:r>
                        <a:rPr lang="en-US" sz="1800" kern="0" dirty="0">
                          <a:effectLst/>
                        </a:rPr>
                        <a:t>;/*last-</a:t>
                      </a:r>
                      <a:r>
                        <a:rPr lang="en-US" sz="1800" kern="0" dirty="0" err="1">
                          <a:effectLst/>
                        </a:rPr>
                        <a:t>msgrcv</a:t>
                      </a:r>
                      <a:r>
                        <a:rPr lang="en-US" sz="1800" kern="0" dirty="0">
                          <a:effectLst/>
                        </a:rPr>
                        <a:t>()time*/</a:t>
                      </a:r>
                      <a:endParaRPr lang="en-US" sz="1800" dirty="0">
                        <a:effectLst/>
                      </a:endParaRPr>
                    </a:p>
                    <a:p>
                      <a:pPr marL="540385" indent="-521970"/>
                      <a:r>
                        <a:rPr lang="en-US" sz="1800" kern="0" dirty="0" err="1">
                          <a:effectLst/>
                        </a:rPr>
                        <a:t>time_tmsg_ctime</a:t>
                      </a:r>
                      <a:r>
                        <a:rPr lang="en-US" sz="1800" kern="0" dirty="0">
                          <a:effectLst/>
                        </a:rPr>
                        <a:t>;</a:t>
                      </a:r>
                    </a:p>
                    <a:p>
                      <a:pPr marL="540385" indent="-521970"/>
                      <a:endParaRPr lang="en-US" sz="1800" dirty="0">
                        <a:effectLst/>
                        <a:latin typeface="Times New Roman" panose="02020603050405020304" pitchFamily="18" charset="0"/>
                        <a:ea typeface="宋体" panose="02010600030101010101" pitchFamily="2" charset="-122"/>
                      </a:endParaRPr>
                    </a:p>
                  </a:txBody>
                  <a:tcPr marL="51435" marR="51435" marT="34290" marB="34290"/>
                </a:tc>
                <a:extLst>
                  <a:ext uri="{0D108BD9-81ED-4DB2-BD59-A6C34878D82A}">
                    <a16:rowId xmlns:a16="http://schemas.microsoft.com/office/drawing/2014/main" val="3804727133"/>
                  </a:ext>
                </a:extLst>
              </a:tr>
            </a:tbl>
          </a:graphicData>
        </a:graphic>
      </p:graphicFrame>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每个队列都有一个</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msqid_ds</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结构与其相关联：</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625807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此结构定义了队列的当前状态。结构中所示的各成员是由</a:t>
            </a:r>
            <a:r>
              <a:rPr lang="en-US" altLang="zh-CN" sz="1800" kern="100" dirty="0" err="1">
                <a:latin typeface="宋体" panose="02010600030101010101" pitchFamily="2" charset="-122"/>
                <a:ea typeface="宋体" panose="02010600030101010101" pitchFamily="2" charset="-122"/>
                <a:cs typeface="Times New Roman" panose="02020603050405020304" pitchFamily="18" charset="0"/>
              </a:rPr>
              <a:t>SingleUNIXSpecification</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定义的。具体实现可能包括标准中没有定义的另一些字段。</a:t>
            </a:r>
            <a:endParaRPr lang="zh-CN" altLang="en-US" sz="18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1800" dirty="0">
                <a:latin typeface="宋体" panose="02010600030101010101" pitchFamily="2" charset="-122"/>
                <a:ea typeface="宋体" panose="02010600030101010101" pitchFamily="2" charset="-122"/>
              </a:rPr>
              <a:t>下图列出了一些影响消息队列的系统限制。</a:t>
            </a:r>
            <a:endParaRPr lang="en-US" altLang="zh-CN" sz="1800"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B53D26AB-55EC-4993-819F-5BC26B98A68B}"/>
              </a:ext>
            </a:extLst>
          </p:cNvPr>
          <p:cNvPicPr>
            <a:picLocks noChangeAspect="1"/>
          </p:cNvPicPr>
          <p:nvPr/>
        </p:nvPicPr>
        <p:blipFill>
          <a:blip r:embed="rId4"/>
          <a:stretch>
            <a:fillRect/>
          </a:stretch>
        </p:blipFill>
        <p:spPr>
          <a:xfrm>
            <a:off x="2495601" y="2878386"/>
            <a:ext cx="7064973" cy="2771761"/>
          </a:xfrm>
          <a:prstGeom prst="rect">
            <a:avLst/>
          </a:prstGeom>
        </p:spPr>
      </p:pic>
    </p:spTree>
    <p:custDataLst>
      <p:tags r:id="rId1"/>
    </p:custDataLst>
    <p:extLst>
      <p:ext uri="{BB962C8B-B14F-4D97-AF65-F5344CB8AC3E}">
        <p14:creationId xmlns:p14="http://schemas.microsoft.com/office/powerpoint/2010/main" val="1246615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b="1" kern="100" dirty="0">
                <a:effectLst/>
                <a:latin typeface="宋体" panose="02010600030101010101" pitchFamily="2" charset="-122"/>
                <a:ea typeface="宋体" panose="02010600030101010101" pitchFamily="2" charset="-122"/>
                <a:cs typeface="Times New Roman" panose="02020603050405020304" pitchFamily="18" charset="0"/>
              </a:rPr>
              <a:t>如何利用消息队列进行客户端和服务器端的通信</a:t>
            </a:r>
            <a:endParaRPr lang="zh-CN" altLang="en-US"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类型区分</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服务器用</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标识类型</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客户端用自己的进程标识类型。对于服务器端来说，接收到一个消息结构体的类型如果为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，表示是客户请求，而</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mtex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字段的前</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个字节存放着不同进程的</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，后续字节才是真正的数据，服务器返回客户端时，将</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作为类型，</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mtex</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为实际数据，客户端只接收对应类型的数据，故可以区分不同客户端。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897159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双向通信，既可以客户端到服务器端发送消息，也可以用于服务端到客户端发送消息，而管道只能单向通信。服务端通过类型进行区分，将消息发给不同的客户端。给不同的客户端发送的消息是不同类型的消息，客户端接收对应类型的消息。</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宋体" panose="02010600030101010101" pitchFamily="2" charset="-122"/>
                <a:ea typeface="宋体" panose="02010600030101010101" pitchFamily="2" charset="-122"/>
                <a:cs typeface="Times New Roman" panose="02020603050405020304" pitchFamily="18" charset="0"/>
              </a:rPr>
              <a:t>类型通过进程的</a:t>
            </a:r>
            <a:r>
              <a:rPr lang="en-US" altLang="zh-CN" kern="100" dirty="0">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latin typeface="宋体" panose="02010600030101010101" pitchFamily="2" charset="-122"/>
                <a:ea typeface="宋体" panose="02010600030101010101" pitchFamily="2" charset="-122"/>
                <a:cs typeface="Times New Roman" panose="02020603050405020304" pitchFamily="18" charset="0"/>
              </a:rPr>
              <a:t>号码来标识不同的客户端。客户</a:t>
            </a:r>
            <a:r>
              <a:rPr lang="en-US" altLang="zh-CN"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latin typeface="宋体" panose="02010600030101010101" pitchFamily="2" charset="-122"/>
                <a:ea typeface="宋体" panose="02010600030101010101" pitchFamily="2" charset="-122"/>
                <a:cs typeface="Times New Roman" panose="02020603050405020304" pitchFamily="18" charset="0"/>
              </a:rPr>
              <a:t>的进程</a:t>
            </a:r>
            <a:r>
              <a:rPr lang="en-US" altLang="zh-CN" kern="100" dirty="0">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为</a:t>
            </a:r>
            <a:r>
              <a:rPr lang="en-US" altLang="zh-CN" kern="100" dirty="0">
                <a:latin typeface="宋体" panose="02010600030101010101" pitchFamily="2" charset="-122"/>
                <a:ea typeface="宋体" panose="02010600030101010101" pitchFamily="2" charset="-122"/>
                <a:cs typeface="Times New Roman" panose="02020603050405020304" pitchFamily="18" charset="0"/>
              </a:rPr>
              <a:t>1234</a:t>
            </a:r>
            <a:r>
              <a:rPr lang="zh-CN" altLang="en-US" kern="100" dirty="0">
                <a:latin typeface="宋体" panose="02010600030101010101" pitchFamily="2" charset="-122"/>
                <a:ea typeface="宋体" panose="02010600030101010101" pitchFamily="2" charset="-122"/>
                <a:cs typeface="Times New Roman" panose="02020603050405020304" pitchFamily="18" charset="0"/>
              </a:rPr>
              <a:t>，客户</a:t>
            </a:r>
            <a:r>
              <a:rPr lang="en-US" altLang="zh-CN"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kern="100" dirty="0">
                <a:latin typeface="宋体" panose="02010600030101010101" pitchFamily="2" charset="-122"/>
                <a:ea typeface="宋体" panose="02010600030101010101" pitchFamily="2" charset="-122"/>
                <a:cs typeface="Times New Roman" panose="02020603050405020304" pitchFamily="18" charset="0"/>
              </a:rPr>
              <a:t>的进程</a:t>
            </a:r>
            <a:r>
              <a:rPr lang="en-US" altLang="zh-CN" kern="100" dirty="0">
                <a:latin typeface="宋体" panose="02010600030101010101" pitchFamily="2" charset="-122"/>
                <a:ea typeface="宋体" panose="02010600030101010101" pitchFamily="2" charset="-122"/>
                <a:cs typeface="Times New Roman" panose="02020603050405020304" pitchFamily="18" charset="0"/>
              </a:rPr>
              <a:t>ID</a:t>
            </a:r>
            <a:r>
              <a:rPr lang="zh-CN" altLang="en-US" kern="100" dirty="0">
                <a:latin typeface="宋体" panose="02010600030101010101" pitchFamily="2" charset="-122"/>
                <a:ea typeface="宋体" panose="02010600030101010101" pitchFamily="2" charset="-122"/>
                <a:cs typeface="Times New Roman" panose="02020603050405020304" pitchFamily="18" charset="0"/>
              </a:rPr>
              <a:t>为</a:t>
            </a:r>
            <a:r>
              <a:rPr lang="en-US" altLang="zh-CN" kern="100" dirty="0">
                <a:latin typeface="宋体" panose="02010600030101010101" pitchFamily="2" charset="-122"/>
                <a:ea typeface="宋体" panose="02010600030101010101" pitchFamily="2" charset="-122"/>
                <a:cs typeface="Times New Roman" panose="02020603050405020304" pitchFamily="18" charset="0"/>
              </a:rPr>
              <a:t>9876</a:t>
            </a:r>
            <a:r>
              <a:rPr lang="zh-CN" altLang="en-US" kern="100" dirty="0">
                <a:latin typeface="宋体" panose="02010600030101010101" pitchFamily="2" charset="-122"/>
                <a:ea typeface="宋体" panose="02010600030101010101" pitchFamily="2" charset="-122"/>
                <a:cs typeface="Times New Roman" panose="02020603050405020304" pitchFamily="18" charset="0"/>
              </a:rPr>
              <a:t>，服务端发给客户端的消息就可以用这两者进行区分。</a:t>
            </a:r>
          </a:p>
          <a:p>
            <a:endParaRPr lang="zh-CN" altLang="en-US" kern="100"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05945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latin typeface="宋体" panose="02010600030101010101" pitchFamily="2" charset="-122"/>
                <a:ea typeface="宋体" panose="02010600030101010101" pitchFamily="2" charset="-122"/>
                <a:cs typeface="Times New Roman" panose="02020603050405020304" pitchFamily="18" charset="0"/>
              </a:rPr>
              <a:t>服务器端首先要知道客户端的进程号码，当客户端往服务器端发送消息的时候，就需要指定进程</a:t>
            </a:r>
            <a:r>
              <a:rPr lang="en-US" altLang="zh-CN" kern="100" dirty="0">
                <a:latin typeface="宋体" panose="02010600030101010101" pitchFamily="2" charset="-122"/>
                <a:ea typeface="宋体" panose="02010600030101010101" pitchFamily="2" charset="-122"/>
                <a:cs typeface="Times New Roman" panose="02020603050405020304" pitchFamily="18" charset="0"/>
              </a:rPr>
              <a:t>ID</a:t>
            </a:r>
            <a:r>
              <a:rPr lang="zh-CN" altLang="en-US" kern="100" dirty="0">
                <a:latin typeface="宋体" panose="02010600030101010101" pitchFamily="2" charset="-122"/>
                <a:ea typeface="宋体" panose="02010600030101010101" pitchFamily="2" charset="-122"/>
                <a:cs typeface="Times New Roman" panose="02020603050405020304" pitchFamily="18" charset="0"/>
              </a:rPr>
              <a:t>号。客户端发送到服务器端的消息类型总是等于</a:t>
            </a:r>
            <a:r>
              <a:rPr lang="en-US" altLang="zh-CN"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latin typeface="宋体" panose="02010600030101010101" pitchFamily="2" charset="-122"/>
                <a:ea typeface="宋体" panose="02010600030101010101" pitchFamily="2" charset="-122"/>
                <a:cs typeface="Times New Roman" panose="02020603050405020304" pitchFamily="18" charset="0"/>
              </a:rPr>
              <a:t>，并且发送的数据总是包含两部分，一项是</a:t>
            </a:r>
            <a:r>
              <a:rPr lang="en-US" altLang="zh-CN" kern="100" dirty="0" err="1">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latin typeface="宋体" panose="02010600030101010101" pitchFamily="2" charset="-122"/>
                <a:ea typeface="宋体" panose="02010600030101010101" pitchFamily="2" charset="-122"/>
                <a:cs typeface="Times New Roman" panose="02020603050405020304" pitchFamily="18" charset="0"/>
              </a:rPr>
              <a:t>，另一项是一行数据。</a:t>
            </a:r>
            <a:endParaRPr lang="zh-CN" altLang="en-US"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服务端收到一个类型为</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的用户请求之后，要对请求进行响应，这时候就可以往消息队列发送消息，类型就是不同的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，即</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1234</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或者</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9876</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。相应的客户端在接收消息的时候只接收类型为自己</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PID</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的消息，从而达到了一个消息队列复用的目的。</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036383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a:t>
            </a:r>
          </a:p>
        </p:txBody>
      </p:sp>
      <p:pic>
        <p:nvPicPr>
          <p:cNvPr id="4" name="内容占位符 3">
            <a:extLst>
              <a:ext uri="{FF2B5EF4-FFF2-40B4-BE49-F238E27FC236}">
                <a16:creationId xmlns:a16="http://schemas.microsoft.com/office/drawing/2014/main" id="{C72C3ECD-B9A0-4B03-A46E-3DF99C144C49}"/>
              </a:ext>
            </a:extLst>
          </p:cNvPr>
          <p:cNvPicPr>
            <a:picLocks noGrp="1" noChangeAspect="1"/>
          </p:cNvPicPr>
          <p:nvPr>
            <p:ph idx="1"/>
          </p:nvPr>
        </p:nvPicPr>
        <p:blipFill>
          <a:blip r:embed="rId4"/>
          <a:stretch>
            <a:fillRect/>
          </a:stretch>
        </p:blipFill>
        <p:spPr>
          <a:xfrm>
            <a:off x="2895751" y="1799776"/>
            <a:ext cx="5994548" cy="3613856"/>
          </a:xfrm>
          <a:prstGeom prst="rect">
            <a:avLst/>
          </a:prstGeom>
        </p:spPr>
      </p:pic>
    </p:spTree>
    <p:custDataLst>
      <p:tags r:id="rId1"/>
    </p:custDataLst>
    <p:extLst>
      <p:ext uri="{BB962C8B-B14F-4D97-AF65-F5344CB8AC3E}">
        <p14:creationId xmlns:p14="http://schemas.microsoft.com/office/powerpoint/2010/main" val="1975936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消息队列总结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消息队列通信机制属于消息传递通信机制。消息队列是内核地址空间中的内部链表，每个消息队列具有唯一的标识符。</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消息可以顺序地发送到队列中，并以几种不同的方式从队列中获取。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对消息队列有写权限的进程可以按照一定的规则添加新消息；对消息队列有读权限的进程则可以从消息队列中读出消息。</a:t>
            </a:r>
          </a:p>
        </p:txBody>
      </p:sp>
    </p:spTree>
    <p:custDataLst>
      <p:tags r:id="rId1"/>
    </p:custDataLst>
    <p:extLst>
      <p:ext uri="{BB962C8B-B14F-4D97-AF65-F5344CB8AC3E}">
        <p14:creationId xmlns:p14="http://schemas.microsoft.com/office/powerpoint/2010/main" val="3131059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397C91A-1A48-4645-B032-9B8C6DA7357B}"/>
              </a:ext>
            </a:extLst>
          </p:cNvPr>
          <p:cNvSpPr>
            <a:spLocks noGrp="1" noRot="1" noChangeArrowheads="1"/>
          </p:cNvSpPr>
          <p:nvPr>
            <p:ph type="title"/>
          </p:nvPr>
        </p:nvSpPr>
        <p:spPr>
          <a:xfrm>
            <a:off x="1295469" y="188917"/>
            <a:ext cx="9774049" cy="831503"/>
          </a:xfrm>
        </p:spPr>
        <p:txBody>
          <a:bodyPr/>
          <a:lstStyle/>
          <a:p>
            <a:pPr>
              <a:lnSpc>
                <a:spcPct val="150000"/>
              </a:lnSpc>
            </a:pPr>
            <a:r>
              <a:rPr lang="zh-CN" altLang="en-US" dirty="0">
                <a:solidFill>
                  <a:schemeClr val="tx1"/>
                </a:solidFill>
                <a:sym typeface="+mn-lt"/>
              </a:rPr>
              <a:t>一、</a:t>
            </a:r>
            <a:r>
              <a:rPr lang="en-US" altLang="zh-CN" dirty="0">
                <a:solidFill>
                  <a:schemeClr val="tx1"/>
                </a:solidFill>
                <a:sym typeface="+mn-lt"/>
              </a:rPr>
              <a:t>Linux</a:t>
            </a:r>
            <a:r>
              <a:rPr lang="zh-CN" altLang="en-US" dirty="0">
                <a:solidFill>
                  <a:schemeClr val="tx1"/>
                </a:solidFill>
                <a:sym typeface="+mn-lt"/>
              </a:rPr>
              <a:t>操作系统简介</a:t>
            </a:r>
            <a:endParaRPr lang="en-US" altLang="zh-CN" dirty="0">
              <a:solidFill>
                <a:schemeClr val="tx1"/>
              </a:solidFill>
              <a:sym typeface="+mn-lt"/>
            </a:endParaRPr>
          </a:p>
        </p:txBody>
      </p:sp>
      <p:sp>
        <p:nvSpPr>
          <p:cNvPr id="7171" name="Rectangle 3">
            <a:extLst>
              <a:ext uri="{FF2B5EF4-FFF2-40B4-BE49-F238E27FC236}">
                <a16:creationId xmlns:a16="http://schemas.microsoft.com/office/drawing/2014/main" id="{FCA54E39-707D-4E47-BE53-6B7958DCAE0C}"/>
              </a:ext>
            </a:extLst>
          </p:cNvPr>
          <p:cNvSpPr>
            <a:spLocks noGrp="1" noRot="1" noChangeArrowheads="1"/>
          </p:cNvSpPr>
          <p:nvPr>
            <p:ph idx="1"/>
          </p:nvPr>
        </p:nvSpPr>
        <p:spPr/>
        <p:txBody>
          <a:bodyPr/>
          <a:lstStyle/>
          <a:p>
            <a:pPr marL="0" algn="just">
              <a:spcBef>
                <a:spcPts val="0"/>
              </a:spcBef>
            </a:pPr>
            <a:r>
              <a:rPr lang="en-US" altLang="zh-CN" dirty="0"/>
              <a:t>1.1</a:t>
            </a:r>
            <a:r>
              <a:rPr lang="zh-CN" altLang="en-US" dirty="0"/>
              <a:t> 什么是</a:t>
            </a:r>
            <a:r>
              <a:rPr lang="en-US" altLang="zh-CN" dirty="0"/>
              <a:t>Linux</a:t>
            </a:r>
            <a:r>
              <a:rPr lang="zh-CN" altLang="en-US" dirty="0"/>
              <a:t>操作系统？</a:t>
            </a:r>
          </a:p>
          <a:p>
            <a:r>
              <a:rPr lang="en-US" altLang="zh-CN" dirty="0"/>
              <a:t>1.2</a:t>
            </a:r>
            <a:r>
              <a:rPr lang="zh-CN" altLang="en-US" dirty="0"/>
              <a:t> </a:t>
            </a:r>
            <a:r>
              <a:rPr lang="en-US" altLang="zh-CN" dirty="0"/>
              <a:t>Linux</a:t>
            </a:r>
            <a:r>
              <a:rPr lang="zh-CN" altLang="en-US" dirty="0"/>
              <a:t>操作系统的组成</a:t>
            </a:r>
          </a:p>
          <a:p>
            <a:r>
              <a:rPr lang="en-US" altLang="zh-CN" dirty="0"/>
              <a:t>1.3 Linux</a:t>
            </a:r>
            <a:r>
              <a:rPr lang="zh-CN" altLang="en-US" dirty="0"/>
              <a:t>操作系统的功能特征</a:t>
            </a:r>
            <a:endParaRPr lang="en-US" altLang="zh-CN" dirty="0"/>
          </a:p>
          <a:p>
            <a:r>
              <a:rPr lang="en-US" altLang="zh-CN" dirty="0"/>
              <a:t>1.4 Linux</a:t>
            </a:r>
            <a:r>
              <a:rPr lang="zh-CN" altLang="en-US" dirty="0"/>
              <a:t>与其他操作系统之间的对比</a:t>
            </a:r>
            <a:endParaRPr lang="en-US" altLang="zh-CN" dirty="0"/>
          </a:p>
          <a:p>
            <a:r>
              <a:rPr lang="en-US" altLang="zh-CN" dirty="0"/>
              <a:t>1.5 Linux</a:t>
            </a:r>
            <a:r>
              <a:rPr lang="zh-CN" altLang="en-US" dirty="0"/>
              <a:t>操作系统的主要版本</a:t>
            </a:r>
            <a:endParaRPr lang="en-US" altLang="zh-CN" dirty="0"/>
          </a:p>
          <a:p>
            <a:r>
              <a:rPr lang="en-US" altLang="zh-CN" dirty="0"/>
              <a:t>1.6</a:t>
            </a:r>
            <a:r>
              <a:rPr lang="zh-CN" altLang="en-US" dirty="0"/>
              <a:t> </a:t>
            </a:r>
            <a:r>
              <a:rPr lang="en-US" altLang="zh-CN" dirty="0"/>
              <a:t>Linux</a:t>
            </a:r>
            <a:r>
              <a:rPr lang="zh-CN" altLang="en-US" dirty="0"/>
              <a:t>操作系统基本命令</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5DD6D91-B227-4C40-A08E-03B097CA7F25}"/>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Linux</a:t>
            </a:r>
            <a:r>
              <a:rPr lang="zh-CN" altLang="en-US">
                <a:solidFill>
                  <a:srgbClr val="1E4649"/>
                </a:solidFill>
              </a:rPr>
              <a:t>文件系统架构</a:t>
            </a:r>
          </a:p>
        </p:txBody>
      </p:sp>
      <p:grpSp>
        <p:nvGrpSpPr>
          <p:cNvPr id="20483" name="Group 49">
            <a:extLst>
              <a:ext uri="{FF2B5EF4-FFF2-40B4-BE49-F238E27FC236}">
                <a16:creationId xmlns:a16="http://schemas.microsoft.com/office/drawing/2014/main" id="{CF5A64B3-B36F-A04F-A4E8-FF28F6438919}"/>
              </a:ext>
            </a:extLst>
          </p:cNvPr>
          <p:cNvGrpSpPr>
            <a:grpSpLocks/>
          </p:cNvGrpSpPr>
          <p:nvPr/>
        </p:nvGrpSpPr>
        <p:grpSpPr bwMode="auto">
          <a:xfrm>
            <a:off x="2303464" y="1557338"/>
            <a:ext cx="7824787" cy="4787900"/>
            <a:chOff x="1260" y="4404"/>
            <a:chExt cx="11612" cy="6642"/>
          </a:xfrm>
        </p:grpSpPr>
        <p:sp>
          <p:nvSpPr>
            <p:cNvPr id="20486" name="Text Box 50">
              <a:extLst>
                <a:ext uri="{FF2B5EF4-FFF2-40B4-BE49-F238E27FC236}">
                  <a16:creationId xmlns:a16="http://schemas.microsoft.com/office/drawing/2014/main" id="{72666821-FB44-BB4A-A638-5BDB2CF9A5AC}"/>
                </a:ext>
              </a:extLst>
            </p:cNvPr>
            <p:cNvSpPr txBox="1">
              <a:spLocks noChangeArrowheads="1"/>
            </p:cNvSpPr>
            <p:nvPr/>
          </p:nvSpPr>
          <p:spPr bwMode="auto">
            <a:xfrm>
              <a:off x="8454" y="4404"/>
              <a:ext cx="4311" cy="1001"/>
            </a:xfrm>
            <a:prstGeom prst="rect">
              <a:avLst/>
            </a:prstGeom>
            <a:solidFill>
              <a:srgbClr val="FFFFFF"/>
            </a:solidFill>
            <a:ln w="9525">
              <a:solidFill>
                <a:srgbClr val="000000"/>
              </a:solidFill>
              <a:prstDash val="dash"/>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latin typeface="Calibri" panose="020F0502020204030204" pitchFamily="34" charset="0"/>
                  <a:ea typeface="宋体" panose="02010600030101010101" pitchFamily="2" charset="-122"/>
                </a:rPr>
                <a:t>文件操作类系统调用，</a:t>
              </a:r>
              <a:r>
                <a:rPr lang="en-US" altLang="zh-CN" sz="1600" b="0">
                  <a:latin typeface="Calibri" panose="020F0502020204030204" pitchFamily="34" charset="0"/>
                  <a:ea typeface="宋体" panose="02010600030101010101" pitchFamily="2" charset="-122"/>
                </a:rPr>
                <a:t>open( )</a:t>
              </a:r>
              <a:r>
                <a:rPr lang="zh-CN" altLang="en-US" sz="1600" b="0">
                  <a:latin typeface="Calibri" panose="020F0502020204030204" pitchFamily="34" charset="0"/>
                  <a:ea typeface="宋体" panose="02010600030101010101" pitchFamily="2" charset="-122"/>
                </a:rPr>
                <a:t>、</a:t>
              </a:r>
              <a:r>
                <a:rPr lang="en-US" altLang="zh-CN" sz="1600" b="0">
                  <a:latin typeface="Calibri" panose="020F0502020204030204" pitchFamily="34" charset="0"/>
                  <a:ea typeface="宋体" panose="02010600030101010101" pitchFamily="2" charset="-122"/>
                </a:rPr>
                <a:t>read( )</a:t>
              </a:r>
              <a:r>
                <a:rPr lang="zh-CN" altLang="en-US" sz="1600" b="0">
                  <a:latin typeface="Calibri" panose="020F0502020204030204" pitchFamily="34" charset="0"/>
                  <a:ea typeface="宋体" panose="02010600030101010101" pitchFamily="2" charset="-122"/>
                </a:rPr>
                <a:t>、</a:t>
              </a:r>
              <a:r>
                <a:rPr lang="en-US" altLang="zh-CN" sz="1600" b="0">
                  <a:latin typeface="Calibri" panose="020F0502020204030204" pitchFamily="34" charset="0"/>
                  <a:ea typeface="宋体" panose="02010600030101010101" pitchFamily="2" charset="-122"/>
                </a:rPr>
                <a:t>write( )</a:t>
              </a:r>
              <a:r>
                <a:rPr lang="zh-CN" altLang="en-US" sz="1600" b="0">
                  <a:latin typeface="Calibri" panose="020F0502020204030204" pitchFamily="34" charset="0"/>
                  <a:ea typeface="宋体" panose="02010600030101010101" pitchFamily="2" charset="-122"/>
                </a:rPr>
                <a:t>、</a:t>
              </a:r>
              <a:r>
                <a:rPr lang="en-US" altLang="zh-CN" sz="1600" b="0">
                  <a:latin typeface="Calibri" panose="020F0502020204030204" pitchFamily="34" charset="0"/>
                  <a:ea typeface="宋体" panose="02010600030101010101" pitchFamily="2" charset="-122"/>
                </a:rPr>
                <a:t>close( )</a:t>
              </a:r>
              <a:r>
                <a:rPr lang="zh-CN" altLang="en-US" sz="1600" b="0">
                  <a:latin typeface="Calibri" panose="020F0502020204030204" pitchFamily="34" charset="0"/>
                  <a:ea typeface="宋体" panose="02010600030101010101" pitchFamily="2" charset="-122"/>
                </a:rPr>
                <a:t>等</a:t>
              </a:r>
              <a:endParaRPr lang="zh-CN" altLang="zh-CN" sz="1600" b="0">
                <a:ea typeface="宋体" panose="02010600030101010101" pitchFamily="2" charset="-122"/>
              </a:endParaRPr>
            </a:p>
          </p:txBody>
        </p:sp>
        <p:sp>
          <p:nvSpPr>
            <p:cNvPr id="20487" name="Text Box 51">
              <a:extLst>
                <a:ext uri="{FF2B5EF4-FFF2-40B4-BE49-F238E27FC236}">
                  <a16:creationId xmlns:a16="http://schemas.microsoft.com/office/drawing/2014/main" id="{63E13714-B974-354F-9912-9D03E16EEF32}"/>
                </a:ext>
              </a:extLst>
            </p:cNvPr>
            <p:cNvSpPr txBox="1">
              <a:spLocks noChangeArrowheads="1"/>
            </p:cNvSpPr>
            <p:nvPr/>
          </p:nvSpPr>
          <p:spPr bwMode="auto">
            <a:xfrm>
              <a:off x="2599" y="4839"/>
              <a:ext cx="1339" cy="5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用户空间</a:t>
              </a:r>
              <a:endParaRPr lang="zh-CN" altLang="zh-CN" sz="1100" b="0">
                <a:ea typeface="宋体" panose="02010600030101010101" pitchFamily="2" charset="-122"/>
              </a:endParaRPr>
            </a:p>
          </p:txBody>
        </p:sp>
        <p:sp>
          <p:nvSpPr>
            <p:cNvPr id="17416" name="Text Box 52">
              <a:extLst>
                <a:ext uri="{FF2B5EF4-FFF2-40B4-BE49-F238E27FC236}">
                  <a16:creationId xmlns:a16="http://schemas.microsoft.com/office/drawing/2014/main" id="{12850324-0229-E84A-A664-4A18F8E0D6AC}"/>
                </a:ext>
              </a:extLst>
            </p:cNvPr>
            <p:cNvSpPr txBox="1">
              <a:spLocks noChangeArrowheads="1"/>
            </p:cNvSpPr>
            <p:nvPr/>
          </p:nvSpPr>
          <p:spPr bwMode="auto">
            <a:xfrm>
              <a:off x="4320" y="4840"/>
              <a:ext cx="1338"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应用程序</a:t>
              </a:r>
              <a:endParaRPr lang="zh-CN" altLang="zh-CN" sz="1100" b="0">
                <a:ea typeface="宋体" panose="02010600030101010101" pitchFamily="2" charset="-122"/>
              </a:endParaRPr>
            </a:p>
          </p:txBody>
        </p:sp>
        <p:sp>
          <p:nvSpPr>
            <p:cNvPr id="20489" name="Line 53">
              <a:extLst>
                <a:ext uri="{FF2B5EF4-FFF2-40B4-BE49-F238E27FC236}">
                  <a16:creationId xmlns:a16="http://schemas.microsoft.com/office/drawing/2014/main" id="{3DAB930A-B228-FB48-AAF3-43590F5C579E}"/>
                </a:ext>
              </a:extLst>
            </p:cNvPr>
            <p:cNvSpPr>
              <a:spLocks noChangeShapeType="1"/>
            </p:cNvSpPr>
            <p:nvPr/>
          </p:nvSpPr>
          <p:spPr bwMode="auto">
            <a:xfrm>
              <a:off x="2790" y="5571"/>
              <a:ext cx="76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Text Box 54">
              <a:extLst>
                <a:ext uri="{FF2B5EF4-FFF2-40B4-BE49-F238E27FC236}">
                  <a16:creationId xmlns:a16="http://schemas.microsoft.com/office/drawing/2014/main" id="{814D7FA3-F24A-8F4C-9A9E-149EC89B6E1E}"/>
                </a:ext>
              </a:extLst>
            </p:cNvPr>
            <p:cNvSpPr txBox="1">
              <a:spLocks noChangeArrowheads="1"/>
            </p:cNvSpPr>
            <p:nvPr/>
          </p:nvSpPr>
          <p:spPr bwMode="auto">
            <a:xfrm>
              <a:off x="2599" y="5905"/>
              <a:ext cx="1339" cy="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系统空间</a:t>
              </a:r>
              <a:endParaRPr lang="zh-CN" altLang="zh-CN" sz="1100" b="0">
                <a:ea typeface="宋体" panose="02010600030101010101" pitchFamily="2" charset="-122"/>
              </a:endParaRPr>
            </a:p>
          </p:txBody>
        </p:sp>
        <p:sp>
          <p:nvSpPr>
            <p:cNvPr id="17419" name="Text Box 55">
              <a:extLst>
                <a:ext uri="{FF2B5EF4-FFF2-40B4-BE49-F238E27FC236}">
                  <a16:creationId xmlns:a16="http://schemas.microsoft.com/office/drawing/2014/main" id="{CE437056-E778-8D40-B880-5C1E96C97BA5}"/>
                </a:ext>
              </a:extLst>
            </p:cNvPr>
            <p:cNvSpPr txBox="1">
              <a:spLocks noChangeArrowheads="1"/>
            </p:cNvSpPr>
            <p:nvPr/>
          </p:nvSpPr>
          <p:spPr bwMode="auto">
            <a:xfrm>
              <a:off x="4141" y="5963"/>
              <a:ext cx="1338" cy="625"/>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charset="2"/>
                <a:buChar char="n"/>
                <a:defRPr sz="2800" b="1">
                  <a:solidFill>
                    <a:schemeClr val="tx1"/>
                  </a:solidFill>
                  <a:latin typeface="Arial" charset="0"/>
                  <a:ea typeface="黑体" charset="-122"/>
                </a:defRPr>
              </a:lvl1pPr>
              <a:lvl2pPr marL="742950" indent="-285750">
                <a:spcBef>
                  <a:spcPct val="30000"/>
                </a:spcBef>
                <a:buFont typeface="Wingdings" charset="2"/>
                <a:buChar char="l"/>
                <a:defRPr sz="2400">
                  <a:solidFill>
                    <a:schemeClr val="tx1"/>
                  </a:solidFill>
                  <a:latin typeface="Arial" charset="0"/>
                  <a:ea typeface="宋体" charset="-122"/>
                </a:defRPr>
              </a:lvl2pPr>
              <a:lvl3pPr marL="1143000" indent="-228600">
                <a:spcBef>
                  <a:spcPct val="20000"/>
                </a:spcBef>
                <a:buChar char="•"/>
                <a:defRPr sz="2000">
                  <a:solidFill>
                    <a:schemeClr val="tx1"/>
                  </a:solidFill>
                  <a:latin typeface="Arial" charset="0"/>
                  <a:ea typeface="宋体" charset="-122"/>
                </a:defRPr>
              </a:lvl3pPr>
              <a:lvl4pPr marL="1600200" indent="-228600">
                <a:spcBef>
                  <a:spcPct val="20000"/>
                </a:spcBef>
                <a:buChar char="•"/>
                <a:defRPr sz="2000" b="1">
                  <a:solidFill>
                    <a:schemeClr val="tx1"/>
                  </a:solidFill>
                  <a:latin typeface="Arial" charset="0"/>
                  <a:ea typeface="宋体" charset="-122"/>
                </a:defRPr>
              </a:lvl4pPr>
              <a:lvl5pPr marL="2057400" indent="-228600">
                <a:spcBef>
                  <a:spcPct val="20000"/>
                </a:spcBef>
                <a:buChar char="•"/>
                <a:defRPr sz="2000" b="1">
                  <a:solidFill>
                    <a:schemeClr val="tx1"/>
                  </a:solidFill>
                  <a:latin typeface="Arial" charset="0"/>
                  <a:ea typeface="宋体" charset="-122"/>
                </a:defRPr>
              </a:lvl5pPr>
              <a:lvl6pPr marL="2514600" indent="-228600" eaLnBrk="0" fontAlgn="base" hangingPunct="0">
                <a:spcBef>
                  <a:spcPct val="20000"/>
                </a:spcBef>
                <a:spcAft>
                  <a:spcPct val="0"/>
                </a:spcAft>
                <a:buChar char="•"/>
                <a:defRPr sz="2000" b="1">
                  <a:solidFill>
                    <a:schemeClr val="tx1"/>
                  </a:solidFill>
                  <a:latin typeface="Arial" charset="0"/>
                  <a:ea typeface="宋体" charset="-122"/>
                </a:defRPr>
              </a:lvl6pPr>
              <a:lvl7pPr marL="2971800" indent="-228600" eaLnBrk="0" fontAlgn="base" hangingPunct="0">
                <a:spcBef>
                  <a:spcPct val="20000"/>
                </a:spcBef>
                <a:spcAft>
                  <a:spcPct val="0"/>
                </a:spcAft>
                <a:buChar char="•"/>
                <a:defRPr sz="2000" b="1">
                  <a:solidFill>
                    <a:schemeClr val="tx1"/>
                  </a:solidFill>
                  <a:latin typeface="Arial" charset="0"/>
                  <a:ea typeface="宋体" charset="-122"/>
                </a:defRPr>
              </a:lvl7pPr>
              <a:lvl8pPr marL="3429000" indent="-228600" eaLnBrk="0" fontAlgn="base" hangingPunct="0">
                <a:spcBef>
                  <a:spcPct val="20000"/>
                </a:spcBef>
                <a:spcAft>
                  <a:spcPct val="0"/>
                </a:spcAft>
                <a:buChar char="•"/>
                <a:defRPr sz="2000" b="1">
                  <a:solidFill>
                    <a:schemeClr val="tx1"/>
                  </a:solidFill>
                  <a:latin typeface="Arial" charset="0"/>
                  <a:ea typeface="宋体" charset="-122"/>
                </a:defRPr>
              </a:lvl8pPr>
              <a:lvl9pPr marL="3886200" indent="-228600" eaLnBrk="0" fontAlgn="base" hangingPunct="0">
                <a:spcBef>
                  <a:spcPct val="20000"/>
                </a:spcBef>
                <a:spcAft>
                  <a:spcPct val="0"/>
                </a:spcAft>
                <a:buChar char="•"/>
                <a:defRPr sz="2000" b="1">
                  <a:solidFill>
                    <a:schemeClr val="tx1"/>
                  </a:solidFill>
                  <a:latin typeface="Arial" charset="0"/>
                  <a:ea typeface="宋体" charset="-122"/>
                </a:defRPr>
              </a:lvl9pPr>
            </a:lstStyle>
            <a:p>
              <a:pPr algn="just" eaLnBrk="1" hangingPunct="1">
                <a:spcBef>
                  <a:spcPct val="0"/>
                </a:spcBef>
                <a:buFontTx/>
                <a:buNone/>
                <a:defRPr/>
              </a:pPr>
              <a:r>
                <a:rPr lang="en-US" altLang="zh-CN" sz="1100" b="0">
                  <a:latin typeface="Calibri" charset="0"/>
                  <a:ea typeface="宋体" charset="-122"/>
                </a:rPr>
                <a:t>  VFS</a:t>
              </a:r>
              <a:endParaRPr lang="zh-CN" altLang="zh-CN" sz="1100" b="0">
                <a:ea typeface="宋体" charset="-122"/>
              </a:endParaRPr>
            </a:p>
          </p:txBody>
        </p:sp>
        <p:sp>
          <p:nvSpPr>
            <p:cNvPr id="20492" name="Line 56">
              <a:extLst>
                <a:ext uri="{FF2B5EF4-FFF2-40B4-BE49-F238E27FC236}">
                  <a16:creationId xmlns:a16="http://schemas.microsoft.com/office/drawing/2014/main" id="{4C10385D-8988-2F41-9F2A-2809C367A8A7}"/>
                </a:ext>
              </a:extLst>
            </p:cNvPr>
            <p:cNvSpPr>
              <a:spLocks noChangeShapeType="1"/>
            </p:cNvSpPr>
            <p:nvPr/>
          </p:nvSpPr>
          <p:spPr bwMode="auto">
            <a:xfrm>
              <a:off x="3195" y="7072"/>
              <a:ext cx="4869" cy="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Text Box 57">
              <a:extLst>
                <a:ext uri="{FF2B5EF4-FFF2-40B4-BE49-F238E27FC236}">
                  <a16:creationId xmlns:a16="http://schemas.microsoft.com/office/drawing/2014/main" id="{978DBB93-CB2F-734A-BB2B-470316959774}"/>
                </a:ext>
              </a:extLst>
            </p:cNvPr>
            <p:cNvSpPr txBox="1">
              <a:spLocks noChangeArrowheads="1"/>
            </p:cNvSpPr>
            <p:nvPr/>
          </p:nvSpPr>
          <p:spPr bwMode="auto">
            <a:xfrm>
              <a:off x="8491" y="5738"/>
              <a:ext cx="4311" cy="1167"/>
            </a:xfrm>
            <a:prstGeom prst="rect">
              <a:avLst/>
            </a:prstGeom>
            <a:solidFill>
              <a:srgbClr val="FFFFFF"/>
            </a:solidFill>
            <a:ln w="9525">
              <a:solidFill>
                <a:srgbClr val="000000"/>
              </a:solidFill>
              <a:prstDash val="dash"/>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latin typeface="Calibri" panose="020F0502020204030204" pitchFamily="34" charset="0"/>
                  <a:ea typeface="宋体" panose="02010600030101010101" pitchFamily="2" charset="-122"/>
                </a:rPr>
                <a:t>系统调用对应的内核函数，</a:t>
              </a:r>
              <a:r>
                <a:rPr lang="en-US" altLang="zh-CN" sz="1600" b="0">
                  <a:latin typeface="Calibri" panose="020F0502020204030204" pitchFamily="34" charset="0"/>
                  <a:ea typeface="宋体" panose="02010600030101010101" pitchFamily="2" charset="-122"/>
                </a:rPr>
                <a:t>sys_open( )</a:t>
              </a:r>
              <a:r>
                <a:rPr lang="zh-CN" altLang="en-US" sz="1600" b="0">
                  <a:latin typeface="Calibri" panose="020F0502020204030204" pitchFamily="34" charset="0"/>
                  <a:ea typeface="宋体" panose="02010600030101010101" pitchFamily="2" charset="-122"/>
                </a:rPr>
                <a:t>、</a:t>
              </a:r>
              <a:r>
                <a:rPr lang="en-US" altLang="zh-CN" sz="1600" b="0">
                  <a:latin typeface="Calibri" panose="020F0502020204030204" pitchFamily="34" charset="0"/>
                  <a:ea typeface="宋体" panose="02010600030101010101" pitchFamily="2" charset="-122"/>
                </a:rPr>
                <a:t>sys_read( )</a:t>
              </a:r>
              <a:r>
                <a:rPr lang="zh-CN" altLang="en-US" sz="1600" b="0">
                  <a:latin typeface="Calibri" panose="020F0502020204030204" pitchFamily="34" charset="0"/>
                  <a:ea typeface="宋体" panose="02010600030101010101" pitchFamily="2" charset="-122"/>
                </a:rPr>
                <a:t>、</a:t>
              </a:r>
              <a:r>
                <a:rPr lang="en-US" altLang="zh-CN" sz="1600" b="0">
                  <a:latin typeface="Calibri" panose="020F0502020204030204" pitchFamily="34" charset="0"/>
                  <a:ea typeface="宋体" panose="02010600030101010101" pitchFamily="2" charset="-122"/>
                </a:rPr>
                <a:t>sys_write( )</a:t>
              </a:r>
              <a:r>
                <a:rPr lang="zh-CN" altLang="en-US" sz="1600" b="0">
                  <a:latin typeface="Calibri" panose="020F0502020204030204" pitchFamily="34" charset="0"/>
                  <a:ea typeface="宋体" panose="02010600030101010101" pitchFamily="2" charset="-122"/>
                </a:rPr>
                <a:t>、</a:t>
              </a:r>
              <a:r>
                <a:rPr lang="en-US" altLang="zh-CN" sz="1600" b="0">
                  <a:latin typeface="Calibri" panose="020F0502020204030204" pitchFamily="34" charset="0"/>
                  <a:ea typeface="宋体" panose="02010600030101010101" pitchFamily="2" charset="-122"/>
                </a:rPr>
                <a:t>sys_close( )</a:t>
              </a:r>
              <a:r>
                <a:rPr lang="zh-CN" altLang="en-US" sz="1600" b="0">
                  <a:latin typeface="Calibri" panose="020F0502020204030204" pitchFamily="34" charset="0"/>
                  <a:ea typeface="宋体" panose="02010600030101010101" pitchFamily="2" charset="-122"/>
                </a:rPr>
                <a:t>等</a:t>
              </a:r>
              <a:endParaRPr lang="zh-CN" altLang="zh-CN" sz="1600" b="0">
                <a:ea typeface="宋体" panose="02010600030101010101" pitchFamily="2" charset="-122"/>
              </a:endParaRPr>
            </a:p>
          </p:txBody>
        </p:sp>
        <p:sp>
          <p:nvSpPr>
            <p:cNvPr id="17422" name="Text Box 58">
              <a:extLst>
                <a:ext uri="{FF2B5EF4-FFF2-40B4-BE49-F238E27FC236}">
                  <a16:creationId xmlns:a16="http://schemas.microsoft.com/office/drawing/2014/main" id="{91056282-5AED-4647-9684-2E8FCA345B85}"/>
                </a:ext>
              </a:extLst>
            </p:cNvPr>
            <p:cNvSpPr txBox="1">
              <a:spLocks noChangeArrowheads="1"/>
            </p:cNvSpPr>
            <p:nvPr/>
          </p:nvSpPr>
          <p:spPr bwMode="auto">
            <a:xfrm>
              <a:off x="2598" y="7525"/>
              <a:ext cx="1147" cy="832"/>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100" b="0">
                  <a:latin typeface="Calibri" panose="020F0502020204030204" pitchFamily="34" charset="0"/>
                  <a:ea typeface="宋体" panose="02010600030101010101" pitchFamily="2" charset="-122"/>
                </a:rPr>
                <a:t>YAFFS</a:t>
              </a:r>
            </a:p>
            <a:p>
              <a:pPr eaLnBrk="1" hangingPunct="1">
                <a:spcBef>
                  <a:spcPct val="0"/>
                </a:spcBef>
                <a:buFontTx/>
                <a:buNone/>
              </a:pPr>
              <a:r>
                <a:rPr lang="zh-CN" altLang="en-US" sz="1100" b="0">
                  <a:latin typeface="Calibri" panose="020F0502020204030204" pitchFamily="34" charset="0"/>
                  <a:ea typeface="宋体" panose="02010600030101010101" pitchFamily="2" charset="-122"/>
                </a:rPr>
                <a:t>文件系统</a:t>
              </a:r>
              <a:endParaRPr lang="zh-CN" altLang="zh-CN" sz="1100" b="0">
                <a:ea typeface="宋体" panose="02010600030101010101" pitchFamily="2" charset="-122"/>
              </a:endParaRPr>
            </a:p>
          </p:txBody>
        </p:sp>
        <p:sp>
          <p:nvSpPr>
            <p:cNvPr id="17423" name="Text Box 59">
              <a:extLst>
                <a:ext uri="{FF2B5EF4-FFF2-40B4-BE49-F238E27FC236}">
                  <a16:creationId xmlns:a16="http://schemas.microsoft.com/office/drawing/2014/main" id="{2722749B-14F2-AF40-B7ED-8DE428A25533}"/>
                </a:ext>
              </a:extLst>
            </p:cNvPr>
            <p:cNvSpPr txBox="1">
              <a:spLocks noChangeArrowheads="1"/>
            </p:cNvSpPr>
            <p:nvPr/>
          </p:nvSpPr>
          <p:spPr bwMode="auto">
            <a:xfrm>
              <a:off x="3939" y="7525"/>
              <a:ext cx="1147" cy="832"/>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100" b="0">
                  <a:latin typeface="Calibri" panose="020F0502020204030204" pitchFamily="34" charset="0"/>
                  <a:ea typeface="宋体" panose="02010600030101010101" pitchFamily="2" charset="-122"/>
                </a:rPr>
                <a:t>Ext3</a:t>
              </a:r>
            </a:p>
            <a:p>
              <a:pPr eaLnBrk="1" hangingPunct="1">
                <a:spcBef>
                  <a:spcPct val="0"/>
                </a:spcBef>
                <a:buFontTx/>
                <a:buNone/>
              </a:pPr>
              <a:r>
                <a:rPr lang="zh-CN" altLang="en-US" sz="1100" b="0">
                  <a:latin typeface="Calibri" panose="020F0502020204030204" pitchFamily="34" charset="0"/>
                  <a:ea typeface="宋体" panose="02010600030101010101" pitchFamily="2" charset="-122"/>
                </a:rPr>
                <a:t>文件系统</a:t>
              </a:r>
              <a:endParaRPr lang="zh-CN" altLang="zh-CN" sz="1100" b="0">
                <a:ea typeface="宋体" panose="02010600030101010101" pitchFamily="2" charset="-122"/>
              </a:endParaRPr>
            </a:p>
          </p:txBody>
        </p:sp>
        <p:sp>
          <p:nvSpPr>
            <p:cNvPr id="17424" name="Text Box 61">
              <a:extLst>
                <a:ext uri="{FF2B5EF4-FFF2-40B4-BE49-F238E27FC236}">
                  <a16:creationId xmlns:a16="http://schemas.microsoft.com/office/drawing/2014/main" id="{8AB32CBB-AA06-5C46-9FD6-1ECC4CA0813B}"/>
                </a:ext>
              </a:extLst>
            </p:cNvPr>
            <p:cNvSpPr txBox="1">
              <a:spLocks noChangeArrowheads="1"/>
            </p:cNvSpPr>
            <p:nvPr/>
          </p:nvSpPr>
          <p:spPr bwMode="auto">
            <a:xfrm>
              <a:off x="5420" y="7525"/>
              <a:ext cx="1147" cy="832"/>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100" b="0">
                  <a:latin typeface="Calibri" panose="020F0502020204030204" pitchFamily="34" charset="0"/>
                  <a:ea typeface="宋体" panose="02010600030101010101" pitchFamily="2" charset="-122"/>
                </a:rPr>
                <a:t>NTFS</a:t>
              </a:r>
            </a:p>
            <a:p>
              <a:pPr eaLnBrk="1" hangingPunct="1">
                <a:spcBef>
                  <a:spcPct val="0"/>
                </a:spcBef>
                <a:buFontTx/>
                <a:buNone/>
              </a:pPr>
              <a:r>
                <a:rPr lang="zh-CN" altLang="en-US" sz="1100" b="0">
                  <a:latin typeface="Calibri" panose="020F0502020204030204" pitchFamily="34" charset="0"/>
                  <a:ea typeface="宋体" panose="02010600030101010101" pitchFamily="2" charset="-122"/>
                </a:rPr>
                <a:t>文件系统</a:t>
              </a:r>
              <a:endParaRPr lang="zh-CN" altLang="zh-CN" sz="1100" b="0">
                <a:ea typeface="宋体" panose="02010600030101010101" pitchFamily="2" charset="-122"/>
              </a:endParaRPr>
            </a:p>
          </p:txBody>
        </p:sp>
        <p:sp>
          <p:nvSpPr>
            <p:cNvPr id="20497" name="Text Box 62">
              <a:extLst>
                <a:ext uri="{FF2B5EF4-FFF2-40B4-BE49-F238E27FC236}">
                  <a16:creationId xmlns:a16="http://schemas.microsoft.com/office/drawing/2014/main" id="{FC50CE85-CBB4-BD41-93EA-2CFCAEFE4DF7}"/>
                </a:ext>
              </a:extLst>
            </p:cNvPr>
            <p:cNvSpPr txBox="1">
              <a:spLocks noChangeArrowheads="1"/>
            </p:cNvSpPr>
            <p:nvPr/>
          </p:nvSpPr>
          <p:spPr bwMode="auto">
            <a:xfrm>
              <a:off x="8561" y="7239"/>
              <a:ext cx="4311" cy="1167"/>
            </a:xfrm>
            <a:prstGeom prst="rect">
              <a:avLst/>
            </a:prstGeom>
            <a:solidFill>
              <a:srgbClr val="FFFFFF"/>
            </a:solidFill>
            <a:ln w="9525">
              <a:solidFill>
                <a:srgbClr val="000000"/>
              </a:solidFill>
              <a:prstDash val="dash"/>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latin typeface="Calibri" panose="020F0502020204030204" pitchFamily="34" charset="0"/>
                  <a:ea typeface="宋体" panose="02010600030101010101" pitchFamily="2" charset="-122"/>
                </a:rPr>
                <a:t>具体文件系统对应的文件操作函数</a:t>
              </a:r>
              <a:endParaRPr lang="zh-CN" altLang="zh-CN" sz="1600" b="0">
                <a:ea typeface="宋体" panose="02010600030101010101" pitchFamily="2" charset="-122"/>
              </a:endParaRPr>
            </a:p>
          </p:txBody>
        </p:sp>
        <p:sp>
          <p:nvSpPr>
            <p:cNvPr id="20498" name="Text Box 63">
              <a:extLst>
                <a:ext uri="{FF2B5EF4-FFF2-40B4-BE49-F238E27FC236}">
                  <a16:creationId xmlns:a16="http://schemas.microsoft.com/office/drawing/2014/main" id="{665B05A7-F249-E24B-BA1D-07AAB092E499}"/>
                </a:ext>
              </a:extLst>
            </p:cNvPr>
            <p:cNvSpPr txBox="1">
              <a:spLocks noChangeArrowheads="1"/>
            </p:cNvSpPr>
            <p:nvPr/>
          </p:nvSpPr>
          <p:spPr bwMode="auto">
            <a:xfrm>
              <a:off x="1260" y="4840"/>
              <a:ext cx="1148" cy="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应用层</a:t>
              </a:r>
              <a:endParaRPr lang="zh-CN" altLang="zh-CN" sz="1100" b="0">
                <a:ea typeface="宋体" panose="02010600030101010101" pitchFamily="2" charset="-122"/>
              </a:endParaRPr>
            </a:p>
          </p:txBody>
        </p:sp>
        <p:sp>
          <p:nvSpPr>
            <p:cNvPr id="20499" name="Text Box 64">
              <a:extLst>
                <a:ext uri="{FF2B5EF4-FFF2-40B4-BE49-F238E27FC236}">
                  <a16:creationId xmlns:a16="http://schemas.microsoft.com/office/drawing/2014/main" id="{B8ADC155-9DF3-9140-ABF0-02DA13501A87}"/>
                </a:ext>
              </a:extLst>
            </p:cNvPr>
            <p:cNvSpPr txBox="1">
              <a:spLocks noChangeArrowheads="1"/>
            </p:cNvSpPr>
            <p:nvPr/>
          </p:nvSpPr>
          <p:spPr bwMode="auto">
            <a:xfrm>
              <a:off x="1260" y="6088"/>
              <a:ext cx="1148" cy="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虚拟层</a:t>
              </a:r>
              <a:endParaRPr lang="zh-CN" altLang="zh-CN" sz="1100" b="0">
                <a:ea typeface="宋体" panose="02010600030101010101" pitchFamily="2" charset="-122"/>
              </a:endParaRPr>
            </a:p>
          </p:txBody>
        </p:sp>
        <p:sp>
          <p:nvSpPr>
            <p:cNvPr id="20500" name="Text Box 65">
              <a:extLst>
                <a:ext uri="{FF2B5EF4-FFF2-40B4-BE49-F238E27FC236}">
                  <a16:creationId xmlns:a16="http://schemas.microsoft.com/office/drawing/2014/main" id="{583A22AD-BFA6-A64E-858C-5B0571FF597D}"/>
                </a:ext>
              </a:extLst>
            </p:cNvPr>
            <p:cNvSpPr txBox="1">
              <a:spLocks noChangeArrowheads="1"/>
            </p:cNvSpPr>
            <p:nvPr/>
          </p:nvSpPr>
          <p:spPr bwMode="auto">
            <a:xfrm>
              <a:off x="1260" y="8427"/>
              <a:ext cx="1148" cy="5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实现层</a:t>
              </a:r>
              <a:endParaRPr lang="zh-CN" altLang="zh-CN" sz="1100" b="0">
                <a:ea typeface="宋体" panose="02010600030101010101" pitchFamily="2" charset="-122"/>
              </a:endParaRPr>
            </a:p>
          </p:txBody>
        </p:sp>
        <p:sp>
          <p:nvSpPr>
            <p:cNvPr id="20501" name="AutoShape 66">
              <a:extLst>
                <a:ext uri="{FF2B5EF4-FFF2-40B4-BE49-F238E27FC236}">
                  <a16:creationId xmlns:a16="http://schemas.microsoft.com/office/drawing/2014/main" id="{A6A82FB8-948A-FD47-A2E6-96F3E8D9D9B6}"/>
                </a:ext>
              </a:extLst>
            </p:cNvPr>
            <p:cNvSpPr>
              <a:spLocks/>
            </p:cNvSpPr>
            <p:nvPr/>
          </p:nvSpPr>
          <p:spPr bwMode="auto">
            <a:xfrm>
              <a:off x="2216" y="4571"/>
              <a:ext cx="192" cy="1000"/>
            </a:xfrm>
            <a:prstGeom prst="leftBrace">
              <a:avLst>
                <a:gd name="adj1" fmla="val 4340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100" b="0">
                <a:ea typeface="宋体" panose="02010600030101010101" pitchFamily="2" charset="-122"/>
              </a:endParaRPr>
            </a:p>
          </p:txBody>
        </p:sp>
        <p:sp>
          <p:nvSpPr>
            <p:cNvPr id="20502" name="AutoShape 67">
              <a:extLst>
                <a:ext uri="{FF2B5EF4-FFF2-40B4-BE49-F238E27FC236}">
                  <a16:creationId xmlns:a16="http://schemas.microsoft.com/office/drawing/2014/main" id="{D14D7607-C93F-8B48-99E6-D35609415617}"/>
                </a:ext>
              </a:extLst>
            </p:cNvPr>
            <p:cNvSpPr>
              <a:spLocks/>
            </p:cNvSpPr>
            <p:nvPr/>
          </p:nvSpPr>
          <p:spPr bwMode="auto">
            <a:xfrm>
              <a:off x="2216" y="5738"/>
              <a:ext cx="192" cy="1001"/>
            </a:xfrm>
            <a:prstGeom prst="leftBrace">
              <a:avLst>
                <a:gd name="adj1" fmla="val 4344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100" b="0">
                <a:ea typeface="宋体" panose="02010600030101010101" pitchFamily="2" charset="-122"/>
              </a:endParaRPr>
            </a:p>
          </p:txBody>
        </p:sp>
        <p:sp>
          <p:nvSpPr>
            <p:cNvPr id="20503" name="AutoShape 68">
              <a:extLst>
                <a:ext uri="{FF2B5EF4-FFF2-40B4-BE49-F238E27FC236}">
                  <a16:creationId xmlns:a16="http://schemas.microsoft.com/office/drawing/2014/main" id="{02A1B7F8-D938-A246-BD4F-9170BA6E9923}"/>
                </a:ext>
              </a:extLst>
            </p:cNvPr>
            <p:cNvSpPr>
              <a:spLocks/>
            </p:cNvSpPr>
            <p:nvPr/>
          </p:nvSpPr>
          <p:spPr bwMode="auto">
            <a:xfrm>
              <a:off x="2160" y="7239"/>
              <a:ext cx="235" cy="2781"/>
            </a:xfrm>
            <a:prstGeom prst="leftBrace">
              <a:avLst>
                <a:gd name="adj1" fmla="val 9861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100" b="0">
                <a:ea typeface="宋体" panose="02010600030101010101" pitchFamily="2" charset="-122"/>
              </a:endParaRPr>
            </a:p>
          </p:txBody>
        </p:sp>
        <p:sp>
          <p:nvSpPr>
            <p:cNvPr id="17432" name="Text Box 69">
              <a:extLst>
                <a:ext uri="{FF2B5EF4-FFF2-40B4-BE49-F238E27FC236}">
                  <a16:creationId xmlns:a16="http://schemas.microsoft.com/office/drawing/2014/main" id="{97E09125-C744-9B42-ADF8-B83E362A8DA9}"/>
                </a:ext>
              </a:extLst>
            </p:cNvPr>
            <p:cNvSpPr txBox="1">
              <a:spLocks noChangeArrowheads="1"/>
            </p:cNvSpPr>
            <p:nvPr/>
          </p:nvSpPr>
          <p:spPr bwMode="auto">
            <a:xfrm>
              <a:off x="2956" y="8771"/>
              <a:ext cx="4215"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100" b="0">
                  <a:latin typeface="Calibri" panose="020F0502020204030204" pitchFamily="34" charset="0"/>
                  <a:ea typeface="宋体" panose="02010600030101010101" pitchFamily="2" charset="-122"/>
                </a:rPr>
                <a:t>缓冲区缓存</a:t>
              </a:r>
              <a:endParaRPr lang="zh-CN" altLang="zh-CN" sz="1100" b="0">
                <a:ea typeface="宋体" panose="02010600030101010101" pitchFamily="2" charset="-122"/>
              </a:endParaRPr>
            </a:p>
          </p:txBody>
        </p:sp>
        <p:sp>
          <p:nvSpPr>
            <p:cNvPr id="17433" name="Text Box 70">
              <a:extLst>
                <a:ext uri="{FF2B5EF4-FFF2-40B4-BE49-F238E27FC236}">
                  <a16:creationId xmlns:a16="http://schemas.microsoft.com/office/drawing/2014/main" id="{B6E6DBCD-3E3B-474A-9258-EB22F71DCC9C}"/>
                </a:ext>
              </a:extLst>
            </p:cNvPr>
            <p:cNvSpPr txBox="1">
              <a:spLocks noChangeArrowheads="1"/>
            </p:cNvSpPr>
            <p:nvPr/>
          </p:nvSpPr>
          <p:spPr bwMode="auto">
            <a:xfrm>
              <a:off x="2490" y="9676"/>
              <a:ext cx="1621"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100" b="0">
                  <a:latin typeface="Calibri" panose="020F0502020204030204" pitchFamily="34" charset="0"/>
                  <a:ea typeface="宋体" panose="02010600030101010101" pitchFamily="2" charset="-122"/>
                </a:rPr>
                <a:t>  </a:t>
              </a:r>
              <a:r>
                <a:rPr lang="zh-CN" altLang="en-US" sz="1100" b="0">
                  <a:latin typeface="Calibri" panose="020F0502020204030204" pitchFamily="34" charset="0"/>
                  <a:ea typeface="宋体" panose="02010600030101010101" pitchFamily="2" charset="-122"/>
                </a:rPr>
                <a:t>设备驱动程序</a:t>
              </a:r>
              <a:endParaRPr lang="zh-CN" altLang="zh-CN" sz="1100" b="0">
                <a:ea typeface="宋体" panose="02010600030101010101" pitchFamily="2" charset="-122"/>
              </a:endParaRPr>
            </a:p>
          </p:txBody>
        </p:sp>
        <p:sp>
          <p:nvSpPr>
            <p:cNvPr id="20506" name="AutoShape 71">
              <a:extLst>
                <a:ext uri="{FF2B5EF4-FFF2-40B4-BE49-F238E27FC236}">
                  <a16:creationId xmlns:a16="http://schemas.microsoft.com/office/drawing/2014/main" id="{60934F0C-5036-454D-9B54-A7FC89580E78}"/>
                </a:ext>
              </a:extLst>
            </p:cNvPr>
            <p:cNvSpPr>
              <a:spLocks noChangeArrowheads="1"/>
            </p:cNvSpPr>
            <p:nvPr/>
          </p:nvSpPr>
          <p:spPr bwMode="auto">
            <a:xfrm>
              <a:off x="4860" y="5340"/>
              <a:ext cx="180" cy="624"/>
            </a:xfrm>
            <a:prstGeom prst="upDownArrow">
              <a:avLst>
                <a:gd name="adj1" fmla="val 50000"/>
                <a:gd name="adj2" fmla="val 69333"/>
              </a:avLst>
            </a:prstGeom>
            <a:solidFill>
              <a:srgbClr val="FFFFFF"/>
            </a:solidFill>
            <a:ln w="9525">
              <a:solidFill>
                <a:srgbClr val="000000"/>
              </a:solidFill>
              <a:miter lim="800000"/>
              <a:headEnd/>
              <a:tailEnd/>
            </a:ln>
          </p:spPr>
          <p:txBody>
            <a:bodyPr vert="eaVert"/>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100" b="0">
                <a:ea typeface="宋体" panose="02010600030101010101" pitchFamily="2" charset="-122"/>
              </a:endParaRPr>
            </a:p>
          </p:txBody>
        </p:sp>
        <p:sp>
          <p:nvSpPr>
            <p:cNvPr id="20507" name="Text Box 72">
              <a:extLst>
                <a:ext uri="{FF2B5EF4-FFF2-40B4-BE49-F238E27FC236}">
                  <a16:creationId xmlns:a16="http://schemas.microsoft.com/office/drawing/2014/main" id="{80284F9D-B77D-4245-8943-4275FC879612}"/>
                </a:ext>
              </a:extLst>
            </p:cNvPr>
            <p:cNvSpPr txBox="1">
              <a:spLocks noChangeArrowheads="1"/>
            </p:cNvSpPr>
            <p:nvPr/>
          </p:nvSpPr>
          <p:spPr bwMode="auto">
            <a:xfrm>
              <a:off x="6120" y="5652"/>
              <a:ext cx="1620" cy="500"/>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索引节点缓存</a:t>
              </a:r>
              <a:endParaRPr lang="zh-CN" altLang="zh-CN" sz="1100" b="0">
                <a:ea typeface="宋体" panose="02010600030101010101" pitchFamily="2" charset="-122"/>
              </a:endParaRPr>
            </a:p>
          </p:txBody>
        </p:sp>
        <p:sp>
          <p:nvSpPr>
            <p:cNvPr id="20508" name="Text Box 73">
              <a:extLst>
                <a:ext uri="{FF2B5EF4-FFF2-40B4-BE49-F238E27FC236}">
                  <a16:creationId xmlns:a16="http://schemas.microsoft.com/office/drawing/2014/main" id="{D759398E-DA96-4B41-9506-5D4240522F95}"/>
                </a:ext>
              </a:extLst>
            </p:cNvPr>
            <p:cNvSpPr txBox="1">
              <a:spLocks noChangeArrowheads="1"/>
            </p:cNvSpPr>
            <p:nvPr/>
          </p:nvSpPr>
          <p:spPr bwMode="auto">
            <a:xfrm>
              <a:off x="6120" y="6276"/>
              <a:ext cx="1620" cy="500"/>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100" b="0">
                  <a:latin typeface="Calibri" panose="020F0502020204030204" pitchFamily="34" charset="0"/>
                  <a:ea typeface="宋体" panose="02010600030101010101" pitchFamily="2" charset="-122"/>
                </a:rPr>
                <a:t>目录高速缓存</a:t>
              </a:r>
              <a:endParaRPr lang="zh-CN" altLang="zh-CN" sz="1100" b="0">
                <a:ea typeface="宋体" panose="02010600030101010101" pitchFamily="2" charset="-122"/>
              </a:endParaRPr>
            </a:p>
          </p:txBody>
        </p:sp>
        <p:sp>
          <p:nvSpPr>
            <p:cNvPr id="20509" name="Line 74">
              <a:extLst>
                <a:ext uri="{FF2B5EF4-FFF2-40B4-BE49-F238E27FC236}">
                  <a16:creationId xmlns:a16="http://schemas.microsoft.com/office/drawing/2014/main" id="{D6401F20-4619-0E4F-B95D-7F423BCEDC5D}"/>
                </a:ext>
              </a:extLst>
            </p:cNvPr>
            <p:cNvSpPr>
              <a:spLocks noChangeShapeType="1"/>
            </p:cNvSpPr>
            <p:nvPr/>
          </p:nvSpPr>
          <p:spPr bwMode="auto">
            <a:xfrm>
              <a:off x="5400" y="6432"/>
              <a:ext cx="7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0" name="Line 75">
              <a:extLst>
                <a:ext uri="{FF2B5EF4-FFF2-40B4-BE49-F238E27FC236}">
                  <a16:creationId xmlns:a16="http://schemas.microsoft.com/office/drawing/2014/main" id="{FF453768-D2E7-FB48-85D6-87CA58F0B2D5}"/>
                </a:ext>
              </a:extLst>
            </p:cNvPr>
            <p:cNvSpPr>
              <a:spLocks noChangeShapeType="1"/>
            </p:cNvSpPr>
            <p:nvPr/>
          </p:nvSpPr>
          <p:spPr bwMode="auto">
            <a:xfrm flipV="1">
              <a:off x="5400" y="5964"/>
              <a:ext cx="720" cy="15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1" name="Line 76">
              <a:extLst>
                <a:ext uri="{FF2B5EF4-FFF2-40B4-BE49-F238E27FC236}">
                  <a16:creationId xmlns:a16="http://schemas.microsoft.com/office/drawing/2014/main" id="{CC872C31-D050-DC45-9863-F9D93D44C57C}"/>
                </a:ext>
              </a:extLst>
            </p:cNvPr>
            <p:cNvSpPr>
              <a:spLocks noChangeShapeType="1"/>
            </p:cNvSpPr>
            <p:nvPr/>
          </p:nvSpPr>
          <p:spPr bwMode="auto">
            <a:xfrm>
              <a:off x="4860" y="6588"/>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2" name="Line 77">
              <a:extLst>
                <a:ext uri="{FF2B5EF4-FFF2-40B4-BE49-F238E27FC236}">
                  <a16:creationId xmlns:a16="http://schemas.microsoft.com/office/drawing/2014/main" id="{D8B20BEB-EBB6-2E45-898F-62264FD276D1}"/>
                </a:ext>
              </a:extLst>
            </p:cNvPr>
            <p:cNvSpPr>
              <a:spLocks noChangeShapeType="1"/>
            </p:cNvSpPr>
            <p:nvPr/>
          </p:nvSpPr>
          <p:spPr bwMode="auto">
            <a:xfrm>
              <a:off x="4680" y="8304"/>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3" name="Line 78">
              <a:extLst>
                <a:ext uri="{FF2B5EF4-FFF2-40B4-BE49-F238E27FC236}">
                  <a16:creationId xmlns:a16="http://schemas.microsoft.com/office/drawing/2014/main" id="{15F34049-43A3-FC4C-AC0A-B05964803BA1}"/>
                </a:ext>
              </a:extLst>
            </p:cNvPr>
            <p:cNvSpPr>
              <a:spLocks noChangeShapeType="1"/>
            </p:cNvSpPr>
            <p:nvPr/>
          </p:nvSpPr>
          <p:spPr bwMode="auto">
            <a:xfrm>
              <a:off x="3240" y="705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4" name="Line 79">
              <a:extLst>
                <a:ext uri="{FF2B5EF4-FFF2-40B4-BE49-F238E27FC236}">
                  <a16:creationId xmlns:a16="http://schemas.microsoft.com/office/drawing/2014/main" id="{17E4AACF-1665-0C40-9CC6-291ADAE52576}"/>
                </a:ext>
              </a:extLst>
            </p:cNvPr>
            <p:cNvSpPr>
              <a:spLocks noChangeShapeType="1"/>
            </p:cNvSpPr>
            <p:nvPr/>
          </p:nvSpPr>
          <p:spPr bwMode="auto">
            <a:xfrm>
              <a:off x="4680" y="705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5" name="Line 80">
              <a:extLst>
                <a:ext uri="{FF2B5EF4-FFF2-40B4-BE49-F238E27FC236}">
                  <a16:creationId xmlns:a16="http://schemas.microsoft.com/office/drawing/2014/main" id="{9307FDEF-0CCE-9B4A-ADC4-673040D85EC0}"/>
                </a:ext>
              </a:extLst>
            </p:cNvPr>
            <p:cNvSpPr>
              <a:spLocks noChangeShapeType="1"/>
            </p:cNvSpPr>
            <p:nvPr/>
          </p:nvSpPr>
          <p:spPr bwMode="auto">
            <a:xfrm>
              <a:off x="6480" y="7056"/>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6" name="Line 81">
              <a:extLst>
                <a:ext uri="{FF2B5EF4-FFF2-40B4-BE49-F238E27FC236}">
                  <a16:creationId xmlns:a16="http://schemas.microsoft.com/office/drawing/2014/main" id="{ED3D56BC-F801-FD4A-9C8B-141A5CECC3BA}"/>
                </a:ext>
              </a:extLst>
            </p:cNvPr>
            <p:cNvSpPr>
              <a:spLocks noChangeShapeType="1"/>
            </p:cNvSpPr>
            <p:nvPr/>
          </p:nvSpPr>
          <p:spPr bwMode="auto">
            <a:xfrm>
              <a:off x="3240" y="8304"/>
              <a:ext cx="90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7" name="Line 82">
              <a:extLst>
                <a:ext uri="{FF2B5EF4-FFF2-40B4-BE49-F238E27FC236}">
                  <a16:creationId xmlns:a16="http://schemas.microsoft.com/office/drawing/2014/main" id="{D383A48F-B9FB-914A-B3C5-4BB9151546FB}"/>
                </a:ext>
              </a:extLst>
            </p:cNvPr>
            <p:cNvSpPr>
              <a:spLocks noChangeShapeType="1"/>
            </p:cNvSpPr>
            <p:nvPr/>
          </p:nvSpPr>
          <p:spPr bwMode="auto">
            <a:xfrm flipV="1">
              <a:off x="5220" y="8304"/>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18" name="Line 83">
              <a:extLst>
                <a:ext uri="{FF2B5EF4-FFF2-40B4-BE49-F238E27FC236}">
                  <a16:creationId xmlns:a16="http://schemas.microsoft.com/office/drawing/2014/main" id="{869A294C-9FA6-7742-82AB-8FDF3AE1D8C0}"/>
                </a:ext>
              </a:extLst>
            </p:cNvPr>
            <p:cNvSpPr>
              <a:spLocks noChangeShapeType="1"/>
            </p:cNvSpPr>
            <p:nvPr/>
          </p:nvSpPr>
          <p:spPr bwMode="auto">
            <a:xfrm>
              <a:off x="3645" y="9240"/>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7" name="Text Box 84">
              <a:extLst>
                <a:ext uri="{FF2B5EF4-FFF2-40B4-BE49-F238E27FC236}">
                  <a16:creationId xmlns:a16="http://schemas.microsoft.com/office/drawing/2014/main" id="{CBB916A9-9B4D-A145-9EB2-232DA0FA8A14}"/>
                </a:ext>
              </a:extLst>
            </p:cNvPr>
            <p:cNvSpPr txBox="1">
              <a:spLocks noChangeArrowheads="1"/>
            </p:cNvSpPr>
            <p:nvPr/>
          </p:nvSpPr>
          <p:spPr bwMode="auto">
            <a:xfrm>
              <a:off x="6061" y="9676"/>
              <a:ext cx="1618"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100" b="0">
                  <a:latin typeface="Calibri" panose="020F0502020204030204" pitchFamily="34" charset="0"/>
                  <a:ea typeface="宋体" panose="02010600030101010101" pitchFamily="2" charset="-122"/>
                </a:rPr>
                <a:t>  </a:t>
              </a:r>
              <a:r>
                <a:rPr lang="zh-CN" altLang="en-US" sz="1100" b="0">
                  <a:latin typeface="Calibri" panose="020F0502020204030204" pitchFamily="34" charset="0"/>
                  <a:ea typeface="宋体" panose="02010600030101010101" pitchFamily="2" charset="-122"/>
                </a:rPr>
                <a:t>设备驱动程序</a:t>
              </a:r>
              <a:endParaRPr lang="zh-CN" altLang="zh-CN" sz="1100" b="0">
                <a:ea typeface="宋体" panose="02010600030101010101" pitchFamily="2" charset="-122"/>
              </a:endParaRPr>
            </a:p>
          </p:txBody>
        </p:sp>
        <p:sp>
          <p:nvSpPr>
            <p:cNvPr id="20520" name="Line 85">
              <a:extLst>
                <a:ext uri="{FF2B5EF4-FFF2-40B4-BE49-F238E27FC236}">
                  <a16:creationId xmlns:a16="http://schemas.microsoft.com/office/drawing/2014/main" id="{B950A9F5-249C-934B-9878-73E70C8E97D8}"/>
                </a:ext>
              </a:extLst>
            </p:cNvPr>
            <p:cNvSpPr>
              <a:spLocks noChangeShapeType="1"/>
            </p:cNvSpPr>
            <p:nvPr/>
          </p:nvSpPr>
          <p:spPr bwMode="auto">
            <a:xfrm>
              <a:off x="6870" y="9225"/>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9" name="Text Box 86">
              <a:extLst>
                <a:ext uri="{FF2B5EF4-FFF2-40B4-BE49-F238E27FC236}">
                  <a16:creationId xmlns:a16="http://schemas.microsoft.com/office/drawing/2014/main" id="{EC6DDB46-AFEC-7442-A41E-B76C383DA76B}"/>
                </a:ext>
              </a:extLst>
            </p:cNvPr>
            <p:cNvSpPr txBox="1">
              <a:spLocks noChangeArrowheads="1"/>
            </p:cNvSpPr>
            <p:nvPr/>
          </p:nvSpPr>
          <p:spPr bwMode="auto">
            <a:xfrm>
              <a:off x="4290" y="9676"/>
              <a:ext cx="1621"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100" b="0">
                  <a:latin typeface="Calibri" panose="020F0502020204030204" pitchFamily="34" charset="0"/>
                  <a:ea typeface="宋体" panose="02010600030101010101" pitchFamily="2" charset="-122"/>
                </a:rPr>
                <a:t>  </a:t>
              </a:r>
              <a:r>
                <a:rPr lang="zh-CN" altLang="en-US" sz="1100" b="0">
                  <a:latin typeface="Calibri" panose="020F0502020204030204" pitchFamily="34" charset="0"/>
                  <a:ea typeface="宋体" panose="02010600030101010101" pitchFamily="2" charset="-122"/>
                </a:rPr>
                <a:t>设备驱动程序</a:t>
              </a:r>
              <a:endParaRPr lang="zh-CN" altLang="zh-CN" sz="1100" b="0">
                <a:ea typeface="宋体" panose="02010600030101010101" pitchFamily="2" charset="-122"/>
              </a:endParaRPr>
            </a:p>
          </p:txBody>
        </p:sp>
        <p:sp>
          <p:nvSpPr>
            <p:cNvPr id="20522" name="Line 87">
              <a:extLst>
                <a:ext uri="{FF2B5EF4-FFF2-40B4-BE49-F238E27FC236}">
                  <a16:creationId xmlns:a16="http://schemas.microsoft.com/office/drawing/2014/main" id="{6BFB8B58-9250-E64E-940B-8018C8D4DBE0}"/>
                </a:ext>
              </a:extLst>
            </p:cNvPr>
            <p:cNvSpPr>
              <a:spLocks noChangeShapeType="1"/>
            </p:cNvSpPr>
            <p:nvPr/>
          </p:nvSpPr>
          <p:spPr bwMode="auto">
            <a:xfrm>
              <a:off x="5145" y="9240"/>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51" name="Text Box 88">
              <a:extLst>
                <a:ext uri="{FF2B5EF4-FFF2-40B4-BE49-F238E27FC236}">
                  <a16:creationId xmlns:a16="http://schemas.microsoft.com/office/drawing/2014/main" id="{EE2ABBFD-A53D-7545-8B31-CAB7904767C7}"/>
                </a:ext>
              </a:extLst>
            </p:cNvPr>
            <p:cNvSpPr txBox="1">
              <a:spLocks noChangeArrowheads="1"/>
            </p:cNvSpPr>
            <p:nvPr/>
          </p:nvSpPr>
          <p:spPr bwMode="auto">
            <a:xfrm>
              <a:off x="2292" y="10531"/>
              <a:ext cx="1618"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100" b="0">
                  <a:latin typeface="Calibri" panose="020F0502020204030204" pitchFamily="34" charset="0"/>
                  <a:ea typeface="宋体" panose="02010600030101010101" pitchFamily="2" charset="-122"/>
                </a:rPr>
                <a:t>硬盘</a:t>
              </a:r>
              <a:endParaRPr lang="zh-CN" altLang="zh-CN" sz="1100" b="0">
                <a:ea typeface="宋体" panose="02010600030101010101" pitchFamily="2" charset="-122"/>
              </a:endParaRPr>
            </a:p>
          </p:txBody>
        </p:sp>
        <p:sp>
          <p:nvSpPr>
            <p:cNvPr id="20524" name="Line 89">
              <a:extLst>
                <a:ext uri="{FF2B5EF4-FFF2-40B4-BE49-F238E27FC236}">
                  <a16:creationId xmlns:a16="http://schemas.microsoft.com/office/drawing/2014/main" id="{98C48540-DD96-3441-A010-50AF87823C18}"/>
                </a:ext>
              </a:extLst>
            </p:cNvPr>
            <p:cNvSpPr>
              <a:spLocks noChangeShapeType="1"/>
            </p:cNvSpPr>
            <p:nvPr/>
          </p:nvSpPr>
          <p:spPr bwMode="auto">
            <a:xfrm>
              <a:off x="3375" y="10095"/>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53" name="Text Box 90">
              <a:extLst>
                <a:ext uri="{FF2B5EF4-FFF2-40B4-BE49-F238E27FC236}">
                  <a16:creationId xmlns:a16="http://schemas.microsoft.com/office/drawing/2014/main" id="{7EFCC75F-B0F4-0240-B845-7A3494FF94BF}"/>
                </a:ext>
              </a:extLst>
            </p:cNvPr>
            <p:cNvSpPr txBox="1">
              <a:spLocks noChangeArrowheads="1"/>
            </p:cNvSpPr>
            <p:nvPr/>
          </p:nvSpPr>
          <p:spPr bwMode="auto">
            <a:xfrm>
              <a:off x="4111" y="10546"/>
              <a:ext cx="1618"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charset="2"/>
                <a:buChar char="n"/>
                <a:defRPr sz="2800" b="1">
                  <a:solidFill>
                    <a:schemeClr val="tx1"/>
                  </a:solidFill>
                  <a:latin typeface="Arial" charset="0"/>
                  <a:ea typeface="黑体" charset="-122"/>
                </a:defRPr>
              </a:lvl1pPr>
              <a:lvl2pPr marL="742950" indent="-285750">
                <a:spcBef>
                  <a:spcPct val="30000"/>
                </a:spcBef>
                <a:buFont typeface="Wingdings" charset="2"/>
                <a:buChar char="l"/>
                <a:defRPr sz="2400">
                  <a:solidFill>
                    <a:schemeClr val="tx1"/>
                  </a:solidFill>
                  <a:latin typeface="Arial" charset="0"/>
                  <a:ea typeface="宋体" charset="-122"/>
                </a:defRPr>
              </a:lvl2pPr>
              <a:lvl3pPr marL="1143000" indent="-228600">
                <a:spcBef>
                  <a:spcPct val="20000"/>
                </a:spcBef>
                <a:buChar char="•"/>
                <a:defRPr sz="2000">
                  <a:solidFill>
                    <a:schemeClr val="tx1"/>
                  </a:solidFill>
                  <a:latin typeface="Arial" charset="0"/>
                  <a:ea typeface="宋体" charset="-122"/>
                </a:defRPr>
              </a:lvl3pPr>
              <a:lvl4pPr marL="1600200" indent="-228600">
                <a:spcBef>
                  <a:spcPct val="20000"/>
                </a:spcBef>
                <a:buChar char="•"/>
                <a:defRPr sz="2000" b="1">
                  <a:solidFill>
                    <a:schemeClr val="tx1"/>
                  </a:solidFill>
                  <a:latin typeface="Arial" charset="0"/>
                  <a:ea typeface="宋体" charset="-122"/>
                </a:defRPr>
              </a:lvl4pPr>
              <a:lvl5pPr marL="2057400" indent="-228600">
                <a:spcBef>
                  <a:spcPct val="20000"/>
                </a:spcBef>
                <a:buChar char="•"/>
                <a:defRPr sz="2000" b="1">
                  <a:solidFill>
                    <a:schemeClr val="tx1"/>
                  </a:solidFill>
                  <a:latin typeface="Arial" charset="0"/>
                  <a:ea typeface="宋体" charset="-122"/>
                </a:defRPr>
              </a:lvl5pPr>
              <a:lvl6pPr marL="2514600" indent="-228600" eaLnBrk="0" fontAlgn="base" hangingPunct="0">
                <a:spcBef>
                  <a:spcPct val="20000"/>
                </a:spcBef>
                <a:spcAft>
                  <a:spcPct val="0"/>
                </a:spcAft>
                <a:buChar char="•"/>
                <a:defRPr sz="2000" b="1">
                  <a:solidFill>
                    <a:schemeClr val="tx1"/>
                  </a:solidFill>
                  <a:latin typeface="Arial" charset="0"/>
                  <a:ea typeface="宋体" charset="-122"/>
                </a:defRPr>
              </a:lvl6pPr>
              <a:lvl7pPr marL="2971800" indent="-228600" eaLnBrk="0" fontAlgn="base" hangingPunct="0">
                <a:spcBef>
                  <a:spcPct val="20000"/>
                </a:spcBef>
                <a:spcAft>
                  <a:spcPct val="0"/>
                </a:spcAft>
                <a:buChar char="•"/>
                <a:defRPr sz="2000" b="1">
                  <a:solidFill>
                    <a:schemeClr val="tx1"/>
                  </a:solidFill>
                  <a:latin typeface="Arial" charset="0"/>
                  <a:ea typeface="宋体" charset="-122"/>
                </a:defRPr>
              </a:lvl7pPr>
              <a:lvl8pPr marL="3429000" indent="-228600" eaLnBrk="0" fontAlgn="base" hangingPunct="0">
                <a:spcBef>
                  <a:spcPct val="20000"/>
                </a:spcBef>
                <a:spcAft>
                  <a:spcPct val="0"/>
                </a:spcAft>
                <a:buChar char="•"/>
                <a:defRPr sz="2000" b="1">
                  <a:solidFill>
                    <a:schemeClr val="tx1"/>
                  </a:solidFill>
                  <a:latin typeface="Arial" charset="0"/>
                  <a:ea typeface="宋体" charset="-122"/>
                </a:defRPr>
              </a:lvl8pPr>
              <a:lvl9pPr marL="3886200" indent="-228600" eaLnBrk="0" fontAlgn="base" hangingPunct="0">
                <a:spcBef>
                  <a:spcPct val="20000"/>
                </a:spcBef>
                <a:spcAft>
                  <a:spcPct val="0"/>
                </a:spcAft>
                <a:buChar char="•"/>
                <a:defRPr sz="2000" b="1">
                  <a:solidFill>
                    <a:schemeClr val="tx1"/>
                  </a:solidFill>
                  <a:latin typeface="Arial" charset="0"/>
                  <a:ea typeface="宋体" charset="-122"/>
                </a:defRPr>
              </a:lvl9pPr>
            </a:lstStyle>
            <a:p>
              <a:pPr algn="ctr" eaLnBrk="1" hangingPunct="1">
                <a:spcBef>
                  <a:spcPct val="0"/>
                </a:spcBef>
                <a:buFontTx/>
                <a:buNone/>
                <a:defRPr/>
              </a:pPr>
              <a:r>
                <a:rPr lang="en-US" altLang="zh-CN" sz="1100" b="0">
                  <a:latin typeface="Calibri" charset="0"/>
                  <a:ea typeface="宋体" charset="-122"/>
                </a:rPr>
                <a:t>U</a:t>
              </a:r>
              <a:r>
                <a:rPr lang="zh-CN" altLang="en-US" sz="1100" b="0">
                  <a:latin typeface="Calibri" charset="0"/>
                  <a:ea typeface="宋体" charset="-122"/>
                </a:rPr>
                <a:t>盘</a:t>
              </a:r>
              <a:endParaRPr lang="zh-CN" altLang="zh-CN" sz="1100" b="0">
                <a:ea typeface="宋体" charset="-122"/>
              </a:endParaRPr>
            </a:p>
          </p:txBody>
        </p:sp>
        <p:sp>
          <p:nvSpPr>
            <p:cNvPr id="20526" name="Line 91">
              <a:extLst>
                <a:ext uri="{FF2B5EF4-FFF2-40B4-BE49-F238E27FC236}">
                  <a16:creationId xmlns:a16="http://schemas.microsoft.com/office/drawing/2014/main" id="{F39B7751-39B6-1A4B-8226-74A26BE6791A}"/>
                </a:ext>
              </a:extLst>
            </p:cNvPr>
            <p:cNvSpPr>
              <a:spLocks noChangeShapeType="1"/>
            </p:cNvSpPr>
            <p:nvPr/>
          </p:nvSpPr>
          <p:spPr bwMode="auto">
            <a:xfrm>
              <a:off x="5130" y="10095"/>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55" name="Text Box 92">
              <a:extLst>
                <a:ext uri="{FF2B5EF4-FFF2-40B4-BE49-F238E27FC236}">
                  <a16:creationId xmlns:a16="http://schemas.microsoft.com/office/drawing/2014/main" id="{C20F7CE1-C5D3-064C-8EEF-823767BCED66}"/>
                </a:ext>
              </a:extLst>
            </p:cNvPr>
            <p:cNvSpPr txBox="1">
              <a:spLocks noChangeArrowheads="1"/>
            </p:cNvSpPr>
            <p:nvPr/>
          </p:nvSpPr>
          <p:spPr bwMode="auto">
            <a:xfrm>
              <a:off x="5927" y="10546"/>
              <a:ext cx="1621" cy="500"/>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100" b="0">
                  <a:latin typeface="Calibri" panose="020F0502020204030204" pitchFamily="34" charset="0"/>
                  <a:ea typeface="宋体" panose="02010600030101010101" pitchFamily="2" charset="-122"/>
                </a:rPr>
                <a:t>光驱</a:t>
              </a:r>
              <a:endParaRPr lang="zh-CN" altLang="zh-CN" sz="1100" b="0">
                <a:ea typeface="宋体" panose="02010600030101010101" pitchFamily="2" charset="-122"/>
              </a:endParaRPr>
            </a:p>
          </p:txBody>
        </p:sp>
        <p:sp>
          <p:nvSpPr>
            <p:cNvPr id="20528" name="Line 93">
              <a:extLst>
                <a:ext uri="{FF2B5EF4-FFF2-40B4-BE49-F238E27FC236}">
                  <a16:creationId xmlns:a16="http://schemas.microsoft.com/office/drawing/2014/main" id="{A1DFC8DD-CABD-C540-A5F1-62B18D70FB0F}"/>
                </a:ext>
              </a:extLst>
            </p:cNvPr>
            <p:cNvSpPr>
              <a:spLocks noChangeShapeType="1"/>
            </p:cNvSpPr>
            <p:nvPr/>
          </p:nvSpPr>
          <p:spPr bwMode="auto">
            <a:xfrm>
              <a:off x="6945" y="10110"/>
              <a:ext cx="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484" name="Line 85">
            <a:extLst>
              <a:ext uri="{FF2B5EF4-FFF2-40B4-BE49-F238E27FC236}">
                <a16:creationId xmlns:a16="http://schemas.microsoft.com/office/drawing/2014/main" id="{A1C7D1EF-3D4F-D843-8F88-4D1998B6D91A}"/>
              </a:ext>
            </a:extLst>
          </p:cNvPr>
          <p:cNvSpPr>
            <a:spLocks noChangeShapeType="1"/>
          </p:cNvSpPr>
          <p:nvPr/>
        </p:nvSpPr>
        <p:spPr bwMode="auto">
          <a:xfrm>
            <a:off x="6932614" y="3479801"/>
            <a:ext cx="26987" cy="234791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3" name="Text Box 92">
            <a:extLst>
              <a:ext uri="{FF2B5EF4-FFF2-40B4-BE49-F238E27FC236}">
                <a16:creationId xmlns:a16="http://schemas.microsoft.com/office/drawing/2014/main" id="{28F574DC-5DBD-584A-90AF-6989796BECEF}"/>
              </a:ext>
            </a:extLst>
          </p:cNvPr>
          <p:cNvSpPr txBox="1">
            <a:spLocks noChangeArrowheads="1"/>
          </p:cNvSpPr>
          <p:nvPr/>
        </p:nvSpPr>
        <p:spPr bwMode="auto">
          <a:xfrm>
            <a:off x="6732588" y="6000751"/>
            <a:ext cx="1092200" cy="360363"/>
          </a:xfrm>
          <a:prstGeom prst="rect">
            <a:avLst/>
          </a:prstGeom>
          <a:solidFill>
            <a:srgbClr val="FFFFFF"/>
          </a:solidFill>
          <a:ln w="9525">
            <a:solidFill>
              <a:srgbClr val="000000"/>
            </a:solidFill>
            <a:miter lim="800000"/>
            <a:headEnd/>
            <a:tailEnd/>
          </a:ln>
          <a:effectLst>
            <a:outerShdw blurRad="63500" dist="107763" dir="18900000" algn="ctr" rotWithShape="0">
              <a:srgbClr val="000000">
                <a:alpha val="74998"/>
              </a:srgbClr>
            </a:outerShdw>
          </a:effec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a:ea typeface="宋体" panose="02010600030101010101" pitchFamily="2" charset="-122"/>
              </a:rPr>
              <a:t>其他设备</a:t>
            </a:r>
            <a:endParaRPr lang="zh-CN" altLang="zh-CN" sz="1800" b="0">
              <a:ea typeface="宋体" panose="02010600030101010101" pitchFamily="2" charset="-122"/>
            </a:endParaRPr>
          </a:p>
        </p:txBody>
      </p:sp>
    </p:spTree>
    <p:extLst>
      <p:ext uri="{BB962C8B-B14F-4D97-AF65-F5344CB8AC3E}">
        <p14:creationId xmlns:p14="http://schemas.microsoft.com/office/powerpoint/2010/main" val="1491594665"/>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消息队列总结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消息的发送方式如下：发送方不必等待接收方检查它所收到的消息即可继续工作，而接收方如果没有收到消息则也无需等待。</a:t>
            </a:r>
          </a:p>
          <a:p>
            <a:r>
              <a:rPr lang="zh-CN" altLang="en-US" dirty="0">
                <a:latin typeface="宋体" panose="02010600030101010101" pitchFamily="2" charset="-122"/>
                <a:ea typeface="宋体" panose="02010600030101010101" pitchFamily="2" charset="-122"/>
              </a:rPr>
              <a:t>新的消息总放在队列的末尾，接收的时候并不总是从头来接收的，可以从中间来接收。消息队列随内核存在并和进程相关，即使进程退出它也仍然存在。只有在内核重起或者显示删除一个消息队列时，该消息队列才会真正被删除。因此，系统中记录消息队列的数据结构位于内核中，系统中的所有消息队列都可以在结构</a:t>
            </a:r>
            <a:r>
              <a:rPr lang="en-US" altLang="zh-CN" dirty="0" err="1">
                <a:latin typeface="宋体" panose="02010600030101010101" pitchFamily="2" charset="-122"/>
                <a:ea typeface="宋体" panose="02010600030101010101" pitchFamily="2" charset="-122"/>
              </a:rPr>
              <a:t>msg_ids</a:t>
            </a:r>
            <a:r>
              <a:rPr lang="zh-CN" altLang="en-US" dirty="0">
                <a:latin typeface="宋体" panose="02010600030101010101" pitchFamily="2" charset="-122"/>
                <a:ea typeface="宋体" panose="02010600030101010101" pitchFamily="2" charset="-122"/>
              </a:rPr>
              <a:t>中找到访问入口。</a:t>
            </a: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14182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消息队列总结</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消息队列的主要操作函数如下。</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msgget</a:t>
            </a:r>
            <a:r>
              <a:rPr lang="zh-CN" altLang="en-US" dirty="0">
                <a:latin typeface="宋体" panose="02010600030101010101" pitchFamily="2" charset="-122"/>
                <a:ea typeface="宋体" panose="02010600030101010101" pitchFamily="2" charset="-122"/>
              </a:rPr>
              <a:t>：创建一个消息队列或者返回已存在消息队列的标识号。</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msgsnd</a:t>
            </a:r>
            <a:r>
              <a:rPr lang="zh-CN" altLang="en-US" dirty="0">
                <a:latin typeface="宋体" panose="02010600030101010101" pitchFamily="2" charset="-122"/>
                <a:ea typeface="宋体" panose="02010600030101010101" pitchFamily="2" charset="-122"/>
              </a:rPr>
              <a:t>：向一个消息队列发送一个消息。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msgrcv</a:t>
            </a:r>
            <a:r>
              <a:rPr lang="zh-CN" altLang="en-US" dirty="0">
                <a:latin typeface="宋体" panose="02010600030101010101" pitchFamily="2" charset="-122"/>
                <a:ea typeface="宋体" panose="02010600030101010101" pitchFamily="2" charset="-122"/>
              </a:rPr>
              <a:t>：从一个消息队列中接收一个消息。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msgctl</a:t>
            </a:r>
            <a:r>
              <a:rPr lang="zh-CN" altLang="en-US" dirty="0">
                <a:latin typeface="宋体" panose="02010600030101010101" pitchFamily="2" charset="-122"/>
                <a:ea typeface="宋体" panose="02010600030101010101" pitchFamily="2" charset="-122"/>
              </a:rPr>
              <a:t>：在消息队列上执行指定的操作，如执行检索、删除等操作。</a:t>
            </a: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40285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共享存储允许两个或多个进程共享一个给定的存储区。通信时，发送进程将需要交换的信息写入该共享内存分区中，接收进程从该共享内存分区中读取信息，从而实现进程之间的通信。</a:t>
            </a: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因为数据不需要在客户进程和服务器进程之间复制，所以这是最快的一种</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IPC</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每一个进程都有自己的内存空间，一个进程如果访问另一个进程的内存空间就很容易引起错误，但共享内存则可以由多个进程同时进行读／写操作。如果需要读／写同步操作，则可以使用信号量／互斥量来处理。</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792255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共享内存通信方式示意如下图所示。</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CFA8B67B-B238-4579-8DD6-823E179256A8}"/>
              </a:ext>
            </a:extLst>
          </p:cNvPr>
          <p:cNvPicPr>
            <a:picLocks noChangeAspect="1"/>
          </p:cNvPicPr>
          <p:nvPr/>
        </p:nvPicPr>
        <p:blipFill>
          <a:blip r:embed="rId4"/>
          <a:stretch>
            <a:fillRect/>
          </a:stretch>
        </p:blipFill>
        <p:spPr>
          <a:xfrm>
            <a:off x="2860891" y="2700509"/>
            <a:ext cx="6470218" cy="2019971"/>
          </a:xfrm>
          <a:prstGeom prst="rect">
            <a:avLst/>
          </a:prstGeom>
          <a:noFill/>
          <a:ln>
            <a:noFill/>
          </a:ln>
        </p:spPr>
      </p:pic>
    </p:spTree>
    <p:custDataLst>
      <p:tags r:id="rId1"/>
    </p:custDataLst>
    <p:extLst>
      <p:ext uri="{BB962C8B-B14F-4D97-AF65-F5344CB8AC3E}">
        <p14:creationId xmlns:p14="http://schemas.microsoft.com/office/powerpoint/2010/main" val="1216585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latin typeface="宋体" panose="02010600030101010101" pitchFamily="2" charset="-122"/>
                <a:ea typeface="宋体" panose="02010600030101010101" pitchFamily="2" charset="-122"/>
                <a:cs typeface="Times New Roman" panose="02020603050405020304" pitchFamily="18" charset="0"/>
              </a:rPr>
              <a:t>若服务器进程正在将数据放入共享存储区，则在它做完这一操作之前，客户进程不应当去取这些数据。</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通常，信号量用于同步共享存储访问。（不过正如前节最后部分所述，也可以用记录锁或互斥量。）</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564196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共享存储的例子</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桌面进程在创建完共享内存后，通过调用</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CreateStockObject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将字库、预定义的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GDI</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对象复制到共享内存中，客户端进程通过</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Attach</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这块内存，就可以读其中的字库与系统预置的</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GDI</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对象。这样，只由桌面进程一次创建就可以多个用户进程共享使用，不必再进程之间传递这些消息，降低了进程间资源的消耗，有利于提高系统效率。</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38893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共享存储的结构</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sz="2100" kern="100" dirty="0">
                <a:latin typeface="宋体" panose="02010600030101010101" pitchFamily="2" charset="-122"/>
                <a:ea typeface="宋体" panose="02010600030101010101" pitchFamily="2" charset="-122"/>
                <a:cs typeface="Times New Roman" panose="02020603050405020304" pitchFamily="18" charset="0"/>
              </a:rPr>
              <a:t>内核为每个共享存储段维护着一个结构，该结构至少要为每个共享存储段包含以下成员：</a:t>
            </a:r>
            <a:endParaRPr lang="zh-CN" altLang="en-US" sz="21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graphicFrame>
        <p:nvGraphicFramePr>
          <p:cNvPr id="2" name="表格 1">
            <a:extLst>
              <a:ext uri="{FF2B5EF4-FFF2-40B4-BE49-F238E27FC236}">
                <a16:creationId xmlns:a16="http://schemas.microsoft.com/office/drawing/2014/main" id="{F48BE398-CCFA-4A69-97A3-C44CF73539A8}"/>
              </a:ext>
            </a:extLst>
          </p:cNvPr>
          <p:cNvGraphicFramePr>
            <a:graphicFrameLocks noGrp="1"/>
          </p:cNvGraphicFramePr>
          <p:nvPr>
            <p:extLst/>
          </p:nvPr>
        </p:nvGraphicFramePr>
        <p:xfrm>
          <a:off x="2613212" y="2672603"/>
          <a:ext cx="7543800" cy="2811780"/>
        </p:xfrm>
        <a:graphic>
          <a:graphicData uri="http://schemas.openxmlformats.org/drawingml/2006/table">
            <a:tbl>
              <a:tblPr>
                <a:tableStyleId>{BC89EF96-8CEA-46FF-86C4-4CE0E7609802}</a:tableStyleId>
              </a:tblPr>
              <a:tblGrid>
                <a:gridCol w="7543800">
                  <a:extLst>
                    <a:ext uri="{9D8B030D-6E8A-4147-A177-3AD203B41FA5}">
                      <a16:colId xmlns:a16="http://schemas.microsoft.com/office/drawing/2014/main" val="1675699494"/>
                    </a:ext>
                  </a:extLst>
                </a:gridCol>
              </a:tblGrid>
              <a:tr h="2811780">
                <a:tc>
                  <a:txBody>
                    <a:bodyPr/>
                    <a:lstStyle/>
                    <a:p>
                      <a:pPr marL="25400"/>
                      <a:r>
                        <a:rPr lang="en-US" sz="1800" kern="0" dirty="0" err="1">
                          <a:effectLst/>
                        </a:rPr>
                        <a:t>structshmid_ds</a:t>
                      </a:r>
                      <a:r>
                        <a:rPr lang="en-US" sz="1800" kern="0" dirty="0">
                          <a:effectLst/>
                        </a:rPr>
                        <a:t>{</a:t>
                      </a:r>
                      <a:endParaRPr lang="en-US" sz="1800" dirty="0">
                        <a:effectLst/>
                      </a:endParaRPr>
                    </a:p>
                    <a:p>
                      <a:pPr marL="539750" indent="-431800"/>
                      <a:r>
                        <a:rPr lang="en-US" sz="1800" kern="0" dirty="0" err="1">
                          <a:effectLst/>
                        </a:rPr>
                        <a:t>structipc</a:t>
                      </a:r>
                      <a:r>
                        <a:rPr lang="en-US" sz="1800" kern="0" dirty="0">
                          <a:effectLst/>
                        </a:rPr>
                        <a:t>__</a:t>
                      </a:r>
                      <a:r>
                        <a:rPr lang="en-US" sz="1800" kern="0" dirty="0" err="1">
                          <a:effectLst/>
                        </a:rPr>
                        <a:t>permshm</a:t>
                      </a:r>
                      <a:r>
                        <a:rPr lang="en-US" sz="1800" kern="0" dirty="0">
                          <a:effectLst/>
                        </a:rPr>
                        <a:t>__perm;</a:t>
                      </a:r>
                      <a:endParaRPr lang="en-US" sz="1800" dirty="0">
                        <a:effectLst/>
                      </a:endParaRPr>
                    </a:p>
                    <a:p>
                      <a:pPr marL="539750" indent="-431800"/>
                      <a:r>
                        <a:rPr lang="en-US" sz="1800" kern="0" dirty="0" err="1">
                          <a:effectLst/>
                        </a:rPr>
                        <a:t>size_tshm_segsz</a:t>
                      </a:r>
                      <a:r>
                        <a:rPr lang="en-US" sz="1800" kern="0" dirty="0">
                          <a:effectLst/>
                        </a:rPr>
                        <a:t>;/*</a:t>
                      </a:r>
                      <a:r>
                        <a:rPr lang="en-US" sz="1800" kern="0" dirty="0" err="1">
                          <a:effectLst/>
                        </a:rPr>
                        <a:t>sizeofsegmentinbytes</a:t>
                      </a:r>
                      <a:r>
                        <a:rPr lang="en-US" sz="1800" kern="0" dirty="0">
                          <a:effectLst/>
                        </a:rPr>
                        <a:t>*/</a:t>
                      </a:r>
                      <a:endParaRPr lang="en-US" sz="1800" dirty="0">
                        <a:effectLst/>
                      </a:endParaRPr>
                    </a:p>
                    <a:p>
                      <a:pPr marL="539750" indent="-431800"/>
                      <a:r>
                        <a:rPr lang="en-US" sz="1800" kern="0" dirty="0" err="1">
                          <a:effectLst/>
                        </a:rPr>
                        <a:t>pid_tshm_lpid</a:t>
                      </a:r>
                      <a:r>
                        <a:rPr lang="en-US" sz="1800" kern="0" dirty="0">
                          <a:effectLst/>
                        </a:rPr>
                        <a:t>;/*</a:t>
                      </a:r>
                      <a:r>
                        <a:rPr lang="en-US" sz="1800" kern="0" dirty="0" err="1">
                          <a:effectLst/>
                        </a:rPr>
                        <a:t>pidoflastshmop</a:t>
                      </a:r>
                      <a:r>
                        <a:rPr lang="en-US" sz="1800" kern="0" dirty="0">
                          <a:effectLst/>
                        </a:rPr>
                        <a:t>()*/</a:t>
                      </a:r>
                      <a:endParaRPr lang="en-US" sz="1800" dirty="0">
                        <a:effectLst/>
                      </a:endParaRPr>
                    </a:p>
                    <a:p>
                      <a:pPr marL="539750" indent="-431800"/>
                      <a:r>
                        <a:rPr lang="en-US" sz="1800" kern="0" dirty="0" err="1">
                          <a:effectLst/>
                        </a:rPr>
                        <a:t>pid_tshm_cpid</a:t>
                      </a:r>
                      <a:r>
                        <a:rPr lang="en-US" sz="1800" kern="0" dirty="0">
                          <a:effectLst/>
                        </a:rPr>
                        <a:t>;/*</a:t>
                      </a:r>
                      <a:r>
                        <a:rPr lang="en-US" sz="1800" kern="0" dirty="0" err="1">
                          <a:effectLst/>
                        </a:rPr>
                        <a:t>pidofcreator</a:t>
                      </a:r>
                      <a:r>
                        <a:rPr lang="en-US" sz="1800" kern="0" dirty="0">
                          <a:effectLst/>
                        </a:rPr>
                        <a:t>*/</a:t>
                      </a:r>
                      <a:endParaRPr lang="en-US" sz="1800" dirty="0">
                        <a:effectLst/>
                      </a:endParaRPr>
                    </a:p>
                    <a:p>
                      <a:pPr marL="539750" indent="-431800"/>
                      <a:r>
                        <a:rPr lang="en-US" sz="1800" kern="0" dirty="0" err="1">
                          <a:effectLst/>
                        </a:rPr>
                        <a:t>shmatt_tshm_nattch</a:t>
                      </a:r>
                      <a:r>
                        <a:rPr lang="en-US" sz="1800" kern="0" dirty="0">
                          <a:effectLst/>
                        </a:rPr>
                        <a:t>;/*</a:t>
                      </a:r>
                      <a:r>
                        <a:rPr lang="en-US" sz="1800" kern="0" dirty="0" err="1">
                          <a:effectLst/>
                        </a:rPr>
                        <a:t>numberofcurrentattaches</a:t>
                      </a:r>
                      <a:r>
                        <a:rPr lang="en-US" sz="1800" kern="0" dirty="0">
                          <a:effectLst/>
                        </a:rPr>
                        <a:t>*/</a:t>
                      </a:r>
                      <a:endParaRPr lang="en-US" sz="1800" dirty="0">
                        <a:effectLst/>
                      </a:endParaRPr>
                    </a:p>
                    <a:p>
                      <a:pPr marL="539750" indent="-431800"/>
                      <a:r>
                        <a:rPr lang="en-US" sz="1800" kern="0" dirty="0" err="1">
                          <a:effectLst/>
                        </a:rPr>
                        <a:t>time_tshm_atime</a:t>
                      </a:r>
                      <a:r>
                        <a:rPr lang="en-US" sz="1800" kern="0" dirty="0">
                          <a:effectLst/>
                        </a:rPr>
                        <a:t>;/*last-</a:t>
                      </a:r>
                      <a:r>
                        <a:rPr lang="en-US" sz="1800" kern="0" dirty="0" err="1">
                          <a:effectLst/>
                        </a:rPr>
                        <a:t>attachtime</a:t>
                      </a:r>
                      <a:r>
                        <a:rPr lang="en-US" sz="1800" kern="0" dirty="0">
                          <a:effectLst/>
                        </a:rPr>
                        <a:t>*/</a:t>
                      </a:r>
                      <a:endParaRPr lang="en-US" sz="1800" dirty="0">
                        <a:effectLst/>
                      </a:endParaRPr>
                    </a:p>
                    <a:p>
                      <a:pPr marL="539750" indent="-431800"/>
                      <a:r>
                        <a:rPr lang="en-US" sz="1800" kern="0" dirty="0" err="1">
                          <a:effectLst/>
                        </a:rPr>
                        <a:t>time_tshm_dtime</a:t>
                      </a:r>
                      <a:r>
                        <a:rPr lang="en-US" sz="1800" kern="0" dirty="0">
                          <a:effectLst/>
                        </a:rPr>
                        <a:t>;/*last-</a:t>
                      </a:r>
                      <a:r>
                        <a:rPr lang="en-US" sz="1800" kern="0" dirty="0" err="1">
                          <a:effectLst/>
                        </a:rPr>
                        <a:t>detachtime</a:t>
                      </a:r>
                      <a:r>
                        <a:rPr lang="en-US" sz="1800" kern="0" dirty="0">
                          <a:effectLst/>
                        </a:rPr>
                        <a:t>*/</a:t>
                      </a:r>
                      <a:endParaRPr lang="en-US" sz="1800" dirty="0">
                        <a:effectLst/>
                      </a:endParaRPr>
                    </a:p>
                    <a:p>
                      <a:pPr marL="539750" indent="-431800"/>
                      <a:r>
                        <a:rPr lang="en-US" sz="1800" kern="0" dirty="0" err="1">
                          <a:effectLst/>
                        </a:rPr>
                        <a:t>time_tshm_ctime</a:t>
                      </a:r>
                      <a:r>
                        <a:rPr lang="en-US" sz="1800" kern="0" dirty="0">
                          <a:effectLst/>
                        </a:rPr>
                        <a:t>;/*last-</a:t>
                      </a:r>
                      <a:r>
                        <a:rPr lang="en-US" sz="1800" kern="0" dirty="0" err="1">
                          <a:effectLst/>
                        </a:rPr>
                        <a:t>changetime</a:t>
                      </a:r>
                      <a:r>
                        <a:rPr lang="en-US" sz="1800" kern="0" dirty="0">
                          <a:effectLst/>
                        </a:rPr>
                        <a:t>•/</a:t>
                      </a:r>
                      <a:endParaRPr lang="en-US" sz="1800" dirty="0">
                        <a:effectLst/>
                      </a:endParaRPr>
                    </a:p>
                    <a:p>
                      <a:pPr marL="25400"/>
                      <a:r>
                        <a:rPr lang="en-US" sz="1800" kern="0" dirty="0">
                          <a:effectLst/>
                        </a:rPr>
                        <a:t>}</a:t>
                      </a:r>
                      <a:endParaRPr lang="en-US" sz="1800" dirty="0">
                        <a:effectLst/>
                        <a:latin typeface="Times New Roman" panose="02020603050405020304" pitchFamily="18" charset="0"/>
                        <a:ea typeface="宋体" panose="02010600030101010101" pitchFamily="2" charset="-122"/>
                      </a:endParaRPr>
                    </a:p>
                  </a:txBody>
                  <a:tcPr marL="51435" marR="51435" marT="34290" marB="34290"/>
                </a:tc>
                <a:extLst>
                  <a:ext uri="{0D108BD9-81ED-4DB2-BD59-A6C34878D82A}">
                    <a16:rowId xmlns:a16="http://schemas.microsoft.com/office/drawing/2014/main" val="4192615388"/>
                  </a:ext>
                </a:extLst>
              </a:tr>
            </a:tbl>
          </a:graphicData>
        </a:graphic>
      </p:graphicFrame>
    </p:spTree>
    <p:custDataLst>
      <p:tags r:id="rId1"/>
    </p:custDataLst>
    <p:extLst>
      <p:ext uri="{BB962C8B-B14F-4D97-AF65-F5344CB8AC3E}">
        <p14:creationId xmlns:p14="http://schemas.microsoft.com/office/powerpoint/2010/main" val="3622791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（按照支持共享存储段的需要，每种实现会增加其他结构成员。）</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调用的第一个函数通常是</a:t>
            </a:r>
            <a:r>
              <a:rPr lang="en-US" altLang="zh-CN" kern="100" dirty="0" err="1">
                <a:effectLst/>
                <a:latin typeface="宋体" panose="02010600030101010101" pitchFamily="2" charset="-122"/>
                <a:ea typeface="宋体" panose="02010600030101010101" pitchFamily="2" charset="-122"/>
                <a:cs typeface="Times New Roman" panose="02020603050405020304" pitchFamily="18" charset="0"/>
              </a:rPr>
              <a:t>shmget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获得一个共享存储标识符。</a:t>
            </a: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endParaRPr lang="en-US" altLang="zh-CN" kern="100" dirty="0">
              <a:effectLst/>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0" indent="201930" algn="just">
              <a:spcBef>
                <a:spcPts val="0"/>
              </a:spcBef>
            </a:pP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返回值：若成功，返回共享存储</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JD,</a:t>
            </a:r>
            <a:r>
              <a:rPr lang="zh-CN" altLang="en-US"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若出错，返回</a:t>
            </a:r>
            <a:r>
              <a:rPr lang="en-US" altLang="zh-CN"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201930" algn="just">
              <a:spcBef>
                <a:spcPts val="0"/>
              </a:spcBef>
            </a:pPr>
            <a:endParaRPr lang="zh-CN"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graphicFrame>
        <p:nvGraphicFramePr>
          <p:cNvPr id="2" name="表格 1">
            <a:extLst>
              <a:ext uri="{FF2B5EF4-FFF2-40B4-BE49-F238E27FC236}">
                <a16:creationId xmlns:a16="http://schemas.microsoft.com/office/drawing/2014/main" id="{42920C0B-5D14-46DD-A129-9515CBCD7A67}"/>
              </a:ext>
            </a:extLst>
          </p:cNvPr>
          <p:cNvGraphicFramePr>
            <a:graphicFrameLocks noGrp="1"/>
          </p:cNvGraphicFramePr>
          <p:nvPr>
            <p:extLst/>
          </p:nvPr>
        </p:nvGraphicFramePr>
        <p:xfrm>
          <a:off x="2395370" y="3511700"/>
          <a:ext cx="7624482" cy="617220"/>
        </p:xfrm>
        <a:graphic>
          <a:graphicData uri="http://schemas.openxmlformats.org/drawingml/2006/table">
            <a:tbl>
              <a:tblPr>
                <a:tableStyleId>{BC89EF96-8CEA-46FF-86C4-4CE0E7609802}</a:tableStyleId>
              </a:tblPr>
              <a:tblGrid>
                <a:gridCol w="7624482">
                  <a:extLst>
                    <a:ext uri="{9D8B030D-6E8A-4147-A177-3AD203B41FA5}">
                      <a16:colId xmlns:a16="http://schemas.microsoft.com/office/drawing/2014/main" val="467881364"/>
                    </a:ext>
                  </a:extLst>
                </a:gridCol>
              </a:tblGrid>
              <a:tr h="617220">
                <a:tc>
                  <a:txBody>
                    <a:bodyPr/>
                    <a:lstStyle/>
                    <a:p>
                      <a:pPr marL="0"/>
                      <a:r>
                        <a:rPr lang="en-US" sz="1800" kern="0" dirty="0">
                          <a:effectLst/>
                        </a:rPr>
                        <a:t>#include&lt;sys/shm.h&gt;</a:t>
                      </a:r>
                      <a:endParaRPr lang="en-US" sz="1800" dirty="0">
                        <a:effectLst/>
                      </a:endParaRPr>
                    </a:p>
                    <a:p>
                      <a:pPr marL="0"/>
                      <a:r>
                        <a:rPr lang="en-US" sz="1800" kern="0" dirty="0" err="1">
                          <a:effectLst/>
                        </a:rPr>
                        <a:t>intshmget</a:t>
                      </a:r>
                      <a:r>
                        <a:rPr lang="en-US" sz="1800" kern="0" dirty="0">
                          <a:effectLst/>
                        </a:rPr>
                        <a:t>(</a:t>
                      </a:r>
                      <a:r>
                        <a:rPr lang="en-US" sz="1800" kern="0" dirty="0" err="1">
                          <a:effectLst/>
                        </a:rPr>
                        <a:t>key_tsize,size_tsize,intflag</a:t>
                      </a:r>
                      <a:r>
                        <a:rPr lang="en-US" sz="1800" kern="0" dirty="0">
                          <a:effectLst/>
                        </a:rPr>
                        <a:t>);</a:t>
                      </a:r>
                      <a:endParaRPr lang="en-US" sz="1800" dirty="0">
                        <a:effectLst/>
                        <a:latin typeface="Times New Roman" panose="02020603050405020304" pitchFamily="18" charset="0"/>
                        <a:ea typeface="宋体" panose="02010600030101010101" pitchFamily="2" charset="-122"/>
                      </a:endParaRPr>
                    </a:p>
                  </a:txBody>
                  <a:tcPr marL="51435" marR="51435" marT="34290" marB="34290"/>
                </a:tc>
                <a:extLst>
                  <a:ext uri="{0D108BD9-81ED-4DB2-BD59-A6C34878D82A}">
                    <a16:rowId xmlns:a16="http://schemas.microsoft.com/office/drawing/2014/main" val="320900587"/>
                  </a:ext>
                </a:extLst>
              </a:tr>
            </a:tbl>
          </a:graphicData>
        </a:graphic>
      </p:graphicFrame>
    </p:spTree>
    <p:custDataLst>
      <p:tags r:id="rId1"/>
    </p:custDataLst>
    <p:extLst>
      <p:ext uri="{BB962C8B-B14F-4D97-AF65-F5344CB8AC3E}">
        <p14:creationId xmlns:p14="http://schemas.microsoft.com/office/powerpoint/2010/main" val="349226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共享内存区到进程虚拟地址空间的映射共享内存区映射到进程中未使用的虚地址区，以免与进程映像发生冲突。共享内存的页面在每个共享进程的页表中都有页表项引用，但无需在所有进程的虚地址段都有相同的地址。共享内存区属于临界资源，读写共享内存区的代码属于临界区。</a:t>
            </a: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665254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共享内存的实现</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内核为每个共享内存段维护一个数据结构</a:t>
            </a:r>
            <a:r>
              <a:rPr lang="en-US" altLang="zh-CN" dirty="0" err="1">
                <a:latin typeface="宋体" panose="02010600030101010101" pitchFamily="2" charset="-122"/>
                <a:ea typeface="宋体" panose="02010600030101010101" pitchFamily="2" charset="-122"/>
              </a:rPr>
              <a:t>shmid_ds</a:t>
            </a:r>
            <a:r>
              <a:rPr lang="zh-CN" altLang="en-US" dirty="0">
                <a:latin typeface="宋体" panose="02010600030101010101" pitchFamily="2" charset="-122"/>
                <a:ea typeface="宋体" panose="02010600030101010101" pitchFamily="2" charset="-122"/>
              </a:rPr>
              <a:t>，其中描述了段的大小、操作权限、与该段有关系的进程标识等。共享内存的主要操作如下。</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）创建共享内存：使用共享内存通信的第一个进程创建共享内存，其他进程则通过创建操作获得共享内存标识符，并据此执行共享内存的读写操作。</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）共享内存绑定（映射共享内存区到调用进程地址空间）：需要通信的进程将先前创建的共享内存映射到自己</a:t>
            </a:r>
          </a:p>
        </p:txBody>
      </p:sp>
    </p:spTree>
    <p:custDataLst>
      <p:tags r:id="rId1"/>
    </p:custDataLst>
    <p:extLst>
      <p:ext uri="{BB962C8B-B14F-4D97-AF65-F5344CB8AC3E}">
        <p14:creationId xmlns:p14="http://schemas.microsoft.com/office/powerpoint/2010/main" val="3468000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C82690B2-DEB5-A345-90FD-0913CD31129A}"/>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CEA7CA29-8BCC-C54F-B69B-ED5BB0766DB4}" type="slidenum">
              <a:rPr lang="zh-CN" altLang="en-US" sz="1400" b="0">
                <a:ea typeface="宋体" panose="02010600030101010101" pitchFamily="2" charset="-122"/>
              </a:rPr>
              <a:pPr algn="r" eaLnBrk="1" hangingPunct="1">
                <a:spcBef>
                  <a:spcPct val="0"/>
                </a:spcBef>
                <a:buFontTx/>
                <a:buNone/>
              </a:pPr>
              <a:t>31</a:t>
            </a:fld>
            <a:endParaRPr lang="en-US" altLang="zh-CN" sz="1400" b="0">
              <a:ea typeface="宋体" panose="02010600030101010101" pitchFamily="2" charset="-122"/>
            </a:endParaRPr>
          </a:p>
        </p:txBody>
      </p:sp>
      <p:sp>
        <p:nvSpPr>
          <p:cNvPr id="21507" name="Rectangle 2051">
            <a:extLst>
              <a:ext uri="{FF2B5EF4-FFF2-40B4-BE49-F238E27FC236}">
                <a16:creationId xmlns:a16="http://schemas.microsoft.com/office/drawing/2014/main" id="{2470C683-2206-094A-90A1-BB6C93CDD1A6}"/>
              </a:ext>
            </a:extLst>
          </p:cNvPr>
          <p:cNvSpPr>
            <a:spLocks noGrp="1" noChangeArrowheads="1"/>
          </p:cNvSpPr>
          <p:nvPr>
            <p:ph idx="1"/>
          </p:nvPr>
        </p:nvSpPr>
        <p:spPr>
          <a:xfrm>
            <a:off x="1955801" y="1368425"/>
            <a:ext cx="8532813" cy="5157788"/>
          </a:xfrm>
        </p:spPr>
        <p:txBody>
          <a:bodyPr/>
          <a:lstStyle/>
          <a:p>
            <a:r>
              <a:rPr lang="zh-CN" altLang="en-US" b="0">
                <a:latin typeface="微软雅黑" panose="020B0503020204020204" pitchFamily="34" charset="-122"/>
                <a:ea typeface="微软雅黑" panose="020B0503020204020204" pitchFamily="34" charset="-122"/>
              </a:rPr>
              <a:t>虚拟文件系统是</a:t>
            </a:r>
            <a:r>
              <a:rPr lang="en-US" altLang="zh-CN" b="0">
                <a:latin typeface="微软雅黑" panose="020B0503020204020204" pitchFamily="34" charset="-122"/>
                <a:ea typeface="微软雅黑" panose="020B0503020204020204" pitchFamily="34" charset="-122"/>
              </a:rPr>
              <a:t>Linux </a:t>
            </a:r>
            <a:r>
              <a:rPr lang="zh-CN" altLang="en-US" b="0">
                <a:latin typeface="微软雅黑" panose="020B0503020204020204" pitchFamily="34" charset="-122"/>
                <a:ea typeface="微软雅黑" panose="020B0503020204020204" pitchFamily="34" charset="-122"/>
              </a:rPr>
              <a:t>内核中的一个软件层，对内实现文件系统的抽象，允许不同的文件系统共存，对外向应用程序提供统一的文件系统接口</a:t>
            </a:r>
            <a:endParaRPr lang="en-US" altLang="zh-CN" b="0">
              <a:latin typeface="微软雅黑" panose="020B0503020204020204" pitchFamily="34" charset="-122"/>
              <a:ea typeface="微软雅黑" panose="020B0503020204020204" pitchFamily="34" charset="-122"/>
            </a:endParaRPr>
          </a:p>
          <a:p>
            <a:pPr lvl="1"/>
            <a:r>
              <a:rPr lang="en-US" altLang="zh-CN"/>
              <a:t>VFS </a:t>
            </a:r>
            <a:r>
              <a:rPr lang="zh-CN" altLang="en-US"/>
              <a:t>定义了所有文件系统都支持的基本、抽象接口和数据结构</a:t>
            </a:r>
            <a:endParaRPr lang="en-US" altLang="zh-CN"/>
          </a:p>
          <a:p>
            <a:pPr lvl="1"/>
            <a:r>
              <a:rPr lang="zh-CN" altLang="en-US"/>
              <a:t>实际文件系统实现</a:t>
            </a:r>
            <a:r>
              <a:rPr lang="en-US" altLang="zh-CN"/>
              <a:t>VFS </a:t>
            </a:r>
            <a:r>
              <a:rPr lang="zh-CN" altLang="en-US"/>
              <a:t>定义的抽象接口和数据结构（文件、目录等概念在形式上与</a:t>
            </a:r>
            <a:r>
              <a:rPr lang="en-US" altLang="zh-CN"/>
              <a:t>VFS</a:t>
            </a:r>
            <a:r>
              <a:rPr lang="zh-CN" altLang="en-US"/>
              <a:t>的定义保持一致），在统一的接口和数据结构下隐藏了具体的实现细节</a:t>
            </a:r>
            <a:endParaRPr lang="en-US" altLang="zh-CN"/>
          </a:p>
          <a:p>
            <a:r>
              <a:rPr lang="zh-CN" altLang="en-US" b="0">
                <a:latin typeface="微软雅黑" panose="020B0503020204020204" pitchFamily="34" charset="-122"/>
                <a:ea typeface="微软雅黑" panose="020B0503020204020204" pitchFamily="34" charset="-122"/>
              </a:rPr>
              <a:t>虚拟文件系统保证了上述</a:t>
            </a:r>
            <a:r>
              <a:rPr lang="en-US" altLang="zh-CN" b="0">
                <a:latin typeface="微软雅黑" panose="020B0503020204020204" pitchFamily="34" charset="-122"/>
                <a:ea typeface="微软雅黑" panose="020B0503020204020204" pitchFamily="34" charset="-122"/>
              </a:rPr>
              <a:t>UNIX/Linux</a:t>
            </a:r>
            <a:r>
              <a:rPr lang="zh-CN" altLang="en-US" b="0">
                <a:latin typeface="微软雅黑" panose="020B0503020204020204" pitchFamily="34" charset="-122"/>
                <a:ea typeface="微软雅黑" panose="020B0503020204020204" pitchFamily="34" charset="-122"/>
              </a:rPr>
              <a:t>文件系统的两点特性</a:t>
            </a:r>
            <a:endParaRPr lang="en-US" altLang="zh-CN" b="0">
              <a:latin typeface="微软雅黑" panose="020B0503020204020204" pitchFamily="34" charset="-122"/>
              <a:ea typeface="微软雅黑" panose="020B0503020204020204" pitchFamily="34" charset="-122"/>
            </a:endParaRPr>
          </a:p>
          <a:p>
            <a:endParaRPr lang="zh-CN" altLang="en-US"/>
          </a:p>
        </p:txBody>
      </p:sp>
      <p:sp>
        <p:nvSpPr>
          <p:cNvPr id="21508" name="Rectangle 2050">
            <a:extLst>
              <a:ext uri="{FF2B5EF4-FFF2-40B4-BE49-F238E27FC236}">
                <a16:creationId xmlns:a16="http://schemas.microsoft.com/office/drawing/2014/main" id="{CD52B9BC-BCD3-DC41-B6A6-8A1F0DAFD74E}"/>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虚拟文件系统</a:t>
            </a:r>
          </a:p>
        </p:txBody>
      </p:sp>
      <p:pic>
        <p:nvPicPr>
          <p:cNvPr id="21509" name="内容占位符 48">
            <a:extLst>
              <a:ext uri="{FF2B5EF4-FFF2-40B4-BE49-F238E27FC236}">
                <a16:creationId xmlns:a16="http://schemas.microsoft.com/office/drawing/2014/main" id="{B0C9E9C9-1E2F-1448-B5FA-ADD5D39CC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4581526"/>
            <a:ext cx="59340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268946"/>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00DE1F-F522-42FF-A456-F93246A53CCA}"/>
              </a:ext>
            </a:extLst>
          </p:cNvPr>
          <p:cNvSpPr>
            <a:spLocks noGrp="1"/>
          </p:cNvSpPr>
          <p:nvPr>
            <p:ph type="title"/>
          </p:nvPr>
        </p:nvSpPr>
        <p:spPr/>
        <p:txBody>
          <a:bodyPr/>
          <a:lstStyle/>
          <a:p>
            <a:pPr>
              <a:defRPr/>
            </a:pPr>
            <a:r>
              <a:rPr lang="zh-CN" altLang="en-US" dirty="0"/>
              <a:t>共享存储</a:t>
            </a:r>
          </a:p>
        </p:txBody>
      </p:sp>
      <p:sp>
        <p:nvSpPr>
          <p:cNvPr id="24579" name="Rectangle 3">
            <a:extLst>
              <a:ext uri="{FF2B5EF4-FFF2-40B4-BE49-F238E27FC236}">
                <a16:creationId xmlns:a16="http://schemas.microsoft.com/office/drawing/2014/main" id="{6CDEDE31-5432-4B9C-A047-212AEA04A87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的虚拟地址空间，使共享内存成为进程地址空间的一部分，随后可以像访问本地空间一样访问共享内存。</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）共享内存解除绑定（断开共享内存连接）：不再需要共享内存的进程可以解除共享内存到该进程虚地址空间的映射。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）撤销共享内存：当所有进程不再需要共享内存时可删除共享内存。</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1875489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5E2F5-BEED-414F-BE98-52D0853106E3}"/>
              </a:ext>
            </a:extLst>
          </p:cNvPr>
          <p:cNvSpPr>
            <a:spLocks noGrp="1"/>
          </p:cNvSpPr>
          <p:nvPr>
            <p:ph type="title"/>
          </p:nvPr>
        </p:nvSpPr>
        <p:spPr/>
        <p:txBody>
          <a:bodyPr/>
          <a:lstStyle/>
          <a:p>
            <a:r>
              <a:rPr lang="zh-CN" altLang="en-US" dirty="0"/>
              <a:t>小测试</a:t>
            </a:r>
          </a:p>
        </p:txBody>
      </p:sp>
      <p:sp>
        <p:nvSpPr>
          <p:cNvPr id="3" name="内容占位符 2">
            <a:extLst>
              <a:ext uri="{FF2B5EF4-FFF2-40B4-BE49-F238E27FC236}">
                <a16:creationId xmlns:a16="http://schemas.microsoft.com/office/drawing/2014/main" id="{14F61584-A420-4CE4-B0D7-8811BFB3F5AF}"/>
              </a:ext>
            </a:extLst>
          </p:cNvPr>
          <p:cNvSpPr>
            <a:spLocks noGrp="1"/>
          </p:cNvSpPr>
          <p:nvPr>
            <p:ph idx="1"/>
          </p:nvPr>
        </p:nvSpPr>
        <p:spPr/>
        <p:txBody>
          <a:bodyPr/>
          <a:lstStyle/>
          <a:p>
            <a:r>
              <a:rPr lang="en-US" altLang="zh-CN" dirty="0"/>
              <a:t>1.</a:t>
            </a:r>
            <a:r>
              <a:rPr lang="zh-CN" altLang="en-US" dirty="0"/>
              <a:t>哪种进程间的通信方式不能传递大量的信息？</a:t>
            </a:r>
            <a:endParaRPr lang="en-US" altLang="zh-CN" dirty="0"/>
          </a:p>
          <a:p>
            <a:r>
              <a:rPr lang="en-US" altLang="zh-CN" dirty="0"/>
              <a:t>A.</a:t>
            </a:r>
            <a:r>
              <a:rPr lang="zh-CN" altLang="en-US" dirty="0"/>
              <a:t>共享内存</a:t>
            </a:r>
            <a:endParaRPr lang="en-US" altLang="zh-CN" dirty="0"/>
          </a:p>
          <a:p>
            <a:r>
              <a:rPr lang="en-US" altLang="zh-CN" dirty="0"/>
              <a:t>B.</a:t>
            </a:r>
            <a:r>
              <a:rPr lang="zh-CN" altLang="en-US" dirty="0"/>
              <a:t>消息缓冲</a:t>
            </a:r>
            <a:endParaRPr lang="en-US" altLang="zh-CN" dirty="0"/>
          </a:p>
          <a:p>
            <a:r>
              <a:rPr lang="en-US" altLang="zh-CN" dirty="0"/>
              <a:t>C.</a:t>
            </a:r>
            <a:r>
              <a:rPr lang="zh-CN" altLang="en-US" dirty="0"/>
              <a:t>信箱通信</a:t>
            </a:r>
            <a:endParaRPr lang="en-US" altLang="zh-CN" dirty="0"/>
          </a:p>
          <a:p>
            <a:r>
              <a:rPr lang="en-US" altLang="zh-CN" dirty="0"/>
              <a:t>D.</a:t>
            </a:r>
            <a:r>
              <a:rPr lang="zh-CN" altLang="en-US" dirty="0"/>
              <a:t>信号量及</a:t>
            </a:r>
            <a:r>
              <a:rPr lang="en-US" altLang="zh-CN" dirty="0"/>
              <a:t>P</a:t>
            </a:r>
            <a:r>
              <a:rPr lang="zh-CN" altLang="en-US" dirty="0"/>
              <a:t>、</a:t>
            </a:r>
            <a:r>
              <a:rPr lang="en-US" altLang="zh-CN" dirty="0"/>
              <a:t>V</a:t>
            </a:r>
            <a:r>
              <a:rPr lang="zh-CN" altLang="en-US" dirty="0"/>
              <a:t>操作</a:t>
            </a:r>
          </a:p>
        </p:txBody>
      </p:sp>
    </p:spTree>
    <p:extLst>
      <p:ext uri="{BB962C8B-B14F-4D97-AF65-F5344CB8AC3E}">
        <p14:creationId xmlns:p14="http://schemas.microsoft.com/office/powerpoint/2010/main" val="314809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a:extLst>
              <a:ext uri="{FF2B5EF4-FFF2-40B4-BE49-F238E27FC236}">
                <a16:creationId xmlns:a16="http://schemas.microsoft.com/office/drawing/2014/main" id="{AD6F5345-0698-844A-9ED9-4B25D0D3F089}"/>
              </a:ext>
            </a:extLst>
          </p:cNvPr>
          <p:cNvSpPr>
            <a:spLocks noGrp="1" noChangeArrowheads="1"/>
          </p:cNvSpPr>
          <p:nvPr>
            <p:ph type="ctrTitle"/>
          </p:nvPr>
        </p:nvSpPr>
        <p:spPr>
          <a:xfrm>
            <a:off x="1981201" y="3421063"/>
            <a:ext cx="8196263" cy="1871662"/>
          </a:xfrm>
        </p:spPr>
        <p:txBody>
          <a:bodyPr/>
          <a:lstStyle/>
          <a:p>
            <a:r>
              <a:rPr lang="zh-CN" altLang="en-US" sz="4000">
                <a:solidFill>
                  <a:srgbClr val="262673"/>
                </a:solidFill>
                <a:sym typeface="+mn-lt"/>
              </a:rPr>
              <a:t>感谢观看！</a:t>
            </a:r>
          </a:p>
        </p:txBody>
      </p:sp>
      <p:sp>
        <p:nvSpPr>
          <p:cNvPr id="107523" name="副标题 9">
            <a:extLst>
              <a:ext uri="{FF2B5EF4-FFF2-40B4-BE49-F238E27FC236}">
                <a16:creationId xmlns:a16="http://schemas.microsoft.com/office/drawing/2014/main" id="{7F8EC45B-0431-1F4C-A7AB-1BB12AAA7E73}"/>
              </a:ext>
            </a:extLst>
          </p:cNvPr>
          <p:cNvSpPr>
            <a:spLocks noGrp="1" noChangeArrowheads="1"/>
          </p:cNvSpPr>
          <p:nvPr>
            <p:ph type="subTitle" idx="1"/>
          </p:nvPr>
        </p:nvSpPr>
        <p:spPr>
          <a:xfrm>
            <a:off x="2493964" y="5432425"/>
            <a:ext cx="7204075" cy="457200"/>
          </a:xfrm>
        </p:spPr>
        <p:txBody>
          <a:bodyPr/>
          <a:lstStyle/>
          <a:p>
            <a:pPr>
              <a:spcBef>
                <a:spcPct val="0"/>
              </a:spcBef>
            </a:pPr>
            <a:r>
              <a:rPr lang="zh-CN" altLang="en-US">
                <a:solidFill>
                  <a:srgbClr val="72BFC5"/>
                </a:solidFill>
                <a:sym typeface="+mn-lt"/>
              </a:rPr>
              <a:t>授课教师：  </a:t>
            </a:r>
            <a:r>
              <a:rPr lang="en-US" altLang="zh-CN">
                <a:solidFill>
                  <a:srgbClr val="72BFC5"/>
                </a:solidFill>
                <a:sym typeface="+mn-lt"/>
              </a:rPr>
              <a:t>				</a:t>
            </a:r>
            <a:r>
              <a:rPr lang="zh-CN" altLang="en-US">
                <a:solidFill>
                  <a:srgbClr val="72BFC5"/>
                </a:solidFill>
                <a:sym typeface="+mn-lt"/>
              </a:rPr>
              <a:t>电子邮箱：</a:t>
            </a:r>
          </a:p>
        </p:txBody>
      </p:sp>
    </p:spTree>
    <p:extLst>
      <p:ext uri="{BB962C8B-B14F-4D97-AF65-F5344CB8AC3E}">
        <p14:creationId xmlns:p14="http://schemas.microsoft.com/office/powerpoint/2010/main" val="3011283776"/>
      </p:ext>
    </p:extLst>
  </p:cSld>
  <p:clrMapOvr>
    <a:masterClrMapping/>
  </p:clrMapOvr>
  <p:transition advTm="10447"/>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7" y="2488372"/>
            <a:ext cx="3983767" cy="1560871"/>
          </a:xfrm>
        </p:spPr>
        <p:txBody>
          <a:bodyPr/>
          <a:lstStyle/>
          <a:p>
            <a:pPr marL="849292" indent="-849292"/>
            <a:r>
              <a:rPr lang="zh-CN" altLang="en-US" dirty="0">
                <a:sym typeface="+mn-lt"/>
              </a:rPr>
              <a:t>二、文件操作与权限管理</a:t>
            </a:r>
          </a:p>
        </p:txBody>
      </p:sp>
      <p:sp>
        <p:nvSpPr>
          <p:cNvPr id="6" name="文本占位符 5"/>
          <p:cNvSpPr>
            <a:spLocks noGrp="1"/>
          </p:cNvSpPr>
          <p:nvPr>
            <p:ph type="body" sz="half" idx="2"/>
          </p:nvPr>
        </p:nvSpPr>
        <p:spPr>
          <a:xfrm>
            <a:off x="5435536" y="1336463"/>
            <a:ext cx="5699495" cy="4093648"/>
          </a:xfrm>
        </p:spPr>
        <p:txBody>
          <a:bodyPr rtlCol="0">
            <a:normAutofit/>
          </a:bodyPr>
          <a:lstStyle/>
          <a:p>
            <a:pPr marL="457189" indent="-457189">
              <a:lnSpc>
                <a:spcPct val="150000"/>
              </a:lnSpc>
              <a:buFont typeface="Wingdings" pitchFamily="2" charset="2"/>
              <a:buChar char="n"/>
            </a:pPr>
            <a:r>
              <a:rPr lang="en-US" altLang="zh-CN" sz="2700" dirty="0">
                <a:solidFill>
                  <a:schemeClr val="tx1"/>
                </a:solidFill>
              </a:rPr>
              <a:t>UNIX/Linux</a:t>
            </a:r>
            <a:r>
              <a:rPr lang="zh-CN" altLang="en-US" sz="2700" dirty="0">
                <a:solidFill>
                  <a:schemeClr val="tx1"/>
                </a:solidFill>
              </a:rPr>
              <a:t>文件系统的基本结构</a:t>
            </a:r>
          </a:p>
          <a:p>
            <a:pPr marL="457189" indent="-457189">
              <a:lnSpc>
                <a:spcPct val="150000"/>
              </a:lnSpc>
              <a:buFont typeface="Wingdings" pitchFamily="2" charset="2"/>
              <a:buChar char="n"/>
            </a:pPr>
            <a:r>
              <a:rPr lang="zh-CN" altLang="en-US" sz="2700" dirty="0">
                <a:solidFill>
                  <a:srgbClr val="FF0000"/>
                </a:solidFill>
              </a:rPr>
              <a:t>索引节点的功能</a:t>
            </a:r>
          </a:p>
          <a:p>
            <a:pPr marL="457189" indent="-457189">
              <a:lnSpc>
                <a:spcPct val="150000"/>
              </a:lnSpc>
              <a:buFont typeface="Wingdings" pitchFamily="2" charset="2"/>
              <a:buChar char="n"/>
            </a:pPr>
            <a:r>
              <a:rPr lang="zh-CN" altLang="en-US" sz="2700" dirty="0">
                <a:solidFill>
                  <a:schemeClr val="tx1"/>
                </a:solidFill>
              </a:rPr>
              <a:t>文件的分类与权限</a:t>
            </a:r>
          </a:p>
          <a:p>
            <a:pPr marL="457189" indent="-457189">
              <a:lnSpc>
                <a:spcPct val="150000"/>
              </a:lnSpc>
              <a:buFont typeface="Wingdings" pitchFamily="2" charset="2"/>
              <a:buChar char="n"/>
            </a:pPr>
            <a:r>
              <a:rPr lang="zh-CN" altLang="en-US" sz="2700" dirty="0">
                <a:solidFill>
                  <a:schemeClr val="tx1"/>
                </a:solidFill>
              </a:rPr>
              <a:t>文件</a:t>
            </a:r>
            <a:r>
              <a:rPr lang="en-US" altLang="zh-CN" sz="2700" dirty="0">
                <a:solidFill>
                  <a:schemeClr val="tx1"/>
                </a:solidFill>
              </a:rPr>
              <a:t>I/O</a:t>
            </a:r>
          </a:p>
          <a:p>
            <a:pPr marL="457189" indent="-457189">
              <a:lnSpc>
                <a:spcPct val="150000"/>
              </a:lnSpc>
              <a:buFont typeface="Wingdings" pitchFamily="2" charset="2"/>
              <a:buChar char="n"/>
            </a:pPr>
            <a:r>
              <a:rPr lang="zh-CN" altLang="en-US" sz="2700" dirty="0">
                <a:solidFill>
                  <a:schemeClr val="tx1"/>
                </a:solidFill>
              </a:rPr>
              <a:t>目录操作与文件属性</a:t>
            </a:r>
          </a:p>
          <a:p>
            <a:pPr marL="457189" indent="-457189">
              <a:lnSpc>
                <a:spcPct val="150000"/>
              </a:lnSpc>
              <a:buFont typeface="Wingdings" pitchFamily="2" charset="2"/>
              <a:buChar char="n"/>
            </a:pPr>
            <a:endParaRPr lang="en-US" altLang="zh-CN" sz="2800" dirty="0">
              <a:solidFill>
                <a:schemeClr val="tx1"/>
              </a:solidFill>
              <a:sym typeface="+mn-lt"/>
            </a:endParaRPr>
          </a:p>
          <a:p>
            <a:pPr marL="457189" indent="-457189">
              <a:lnSpc>
                <a:spcPct val="150000"/>
              </a:lnSpc>
              <a:buFont typeface="Wingdings" pitchFamily="2" charset="2"/>
              <a:buChar char="n"/>
            </a:pP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192558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9452C15B-CC2C-7E49-9427-0085CBEE9E04}"/>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40657EC5-3D00-F843-8283-9E169C26738C}" type="slidenum">
              <a:rPr lang="zh-CN" altLang="en-US" sz="1400" b="0">
                <a:ea typeface="宋体" panose="02010600030101010101" pitchFamily="2" charset="-122"/>
              </a:rPr>
              <a:pPr algn="r" eaLnBrk="1" hangingPunct="1">
                <a:spcBef>
                  <a:spcPct val="0"/>
                </a:spcBef>
                <a:buFontTx/>
                <a:buNone/>
              </a:pPr>
              <a:t>33</a:t>
            </a:fld>
            <a:endParaRPr lang="en-US" altLang="zh-CN" sz="1400" b="0">
              <a:ea typeface="宋体" panose="02010600030101010101" pitchFamily="2" charset="-122"/>
            </a:endParaRPr>
          </a:p>
        </p:txBody>
      </p:sp>
      <p:sp>
        <p:nvSpPr>
          <p:cNvPr id="24579" name="Rectangle 2051">
            <a:extLst>
              <a:ext uri="{FF2B5EF4-FFF2-40B4-BE49-F238E27FC236}">
                <a16:creationId xmlns:a16="http://schemas.microsoft.com/office/drawing/2014/main" id="{4882E13A-F819-5542-9962-17E5DFC89946}"/>
              </a:ext>
            </a:extLst>
          </p:cNvPr>
          <p:cNvSpPr>
            <a:spLocks noGrp="1" noChangeArrowheads="1"/>
          </p:cNvSpPr>
          <p:nvPr>
            <p:ph idx="1"/>
          </p:nvPr>
        </p:nvSpPr>
        <p:spPr>
          <a:xfrm>
            <a:off x="2236788" y="1311275"/>
            <a:ext cx="8077200" cy="5157788"/>
          </a:xfrm>
        </p:spPr>
        <p:txBody>
          <a:bodyPr/>
          <a:lstStyle/>
          <a:p>
            <a:pPr>
              <a:lnSpc>
                <a:spcPct val="130000"/>
              </a:lnSpc>
            </a:pPr>
            <a:r>
              <a:rPr lang="zh-CN" altLang="en-US" sz="2800" b="0">
                <a:latin typeface="微软雅黑" panose="020B0503020204020204" pitchFamily="34" charset="-122"/>
                <a:ea typeface="微软雅黑" panose="020B0503020204020204" pitchFamily="34" charset="-122"/>
              </a:rPr>
              <a:t>物理表现形式：</a:t>
            </a:r>
          </a:p>
          <a:p>
            <a:pPr lvl="1">
              <a:lnSpc>
                <a:spcPct val="130000"/>
              </a:lnSpc>
            </a:pPr>
            <a:r>
              <a:rPr lang="zh-CN" altLang="en-US" sz="2400"/>
              <a:t>超级块</a:t>
            </a:r>
            <a:r>
              <a:rPr lang="zh-CN" altLang="en-US" sz="2400" b="0"/>
              <a:t>：用于存储文件系统的控制信息的数据结构。描述文件系统的状态、文件系统类型、大小、区块数、索引节点数等，存放于磁盘的特定扇区中。</a:t>
            </a:r>
          </a:p>
          <a:p>
            <a:pPr lvl="1">
              <a:lnSpc>
                <a:spcPct val="130000"/>
              </a:lnSpc>
            </a:pPr>
            <a:r>
              <a:rPr lang="zh-CN" altLang="en-US" sz="2400"/>
              <a:t>索引节点（</a:t>
            </a:r>
            <a:r>
              <a:rPr lang="en-US" altLang="zh-CN" sz="2400"/>
              <a:t>i</a:t>
            </a:r>
            <a:r>
              <a:rPr lang="zh-CN" altLang="en-US" sz="2400"/>
              <a:t>节点）</a:t>
            </a:r>
            <a:r>
              <a:rPr lang="zh-CN" altLang="en-US" sz="2400" b="0"/>
              <a:t>：用于存储文件的元数据（文件的基本信息）的一个数据结构，包含诸如文件的大小、拥有者、创建时间、数据块</a:t>
            </a:r>
            <a:r>
              <a:rPr lang="en-US" altLang="zh-CN" sz="2400" b="0"/>
              <a:t>/</a:t>
            </a:r>
            <a:r>
              <a:rPr lang="zh-CN" altLang="en-US" sz="2400" b="0"/>
              <a:t>目录块位置等信息。</a:t>
            </a:r>
            <a:endParaRPr lang="en-US" altLang="zh-CN" sz="2400" b="0"/>
          </a:p>
          <a:p>
            <a:pPr lvl="1">
              <a:lnSpc>
                <a:spcPct val="130000"/>
              </a:lnSpc>
            </a:pPr>
            <a:r>
              <a:rPr lang="zh-CN" altLang="en-US" sz="2400"/>
              <a:t>目录块</a:t>
            </a:r>
            <a:r>
              <a:rPr lang="zh-CN" altLang="en-US" sz="2400" b="0"/>
              <a:t>：存放目录文件的内容</a:t>
            </a:r>
            <a:endParaRPr lang="en-US" altLang="zh-CN" sz="2400" b="0"/>
          </a:p>
          <a:p>
            <a:pPr lvl="1">
              <a:lnSpc>
                <a:spcPct val="130000"/>
              </a:lnSpc>
            </a:pPr>
            <a:r>
              <a:rPr lang="zh-CN" altLang="en-US" sz="2400"/>
              <a:t>数据块</a:t>
            </a:r>
            <a:r>
              <a:rPr lang="zh-CN" altLang="en-US" sz="2400" b="0"/>
              <a:t>：存放非目录文件的内容</a:t>
            </a:r>
          </a:p>
        </p:txBody>
      </p:sp>
      <p:sp>
        <p:nvSpPr>
          <p:cNvPr id="24580" name="Rectangle 2050">
            <a:extLst>
              <a:ext uri="{FF2B5EF4-FFF2-40B4-BE49-F238E27FC236}">
                <a16:creationId xmlns:a16="http://schemas.microsoft.com/office/drawing/2014/main" id="{CAC9DD47-54CB-CF40-97CA-889CEBCB7D1E}"/>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文件在磁盘中的表现形式</a:t>
            </a:r>
          </a:p>
        </p:txBody>
      </p:sp>
    </p:spTree>
    <p:extLst>
      <p:ext uri="{BB962C8B-B14F-4D97-AF65-F5344CB8AC3E}">
        <p14:creationId xmlns:p14="http://schemas.microsoft.com/office/powerpoint/2010/main" val="419809510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5C8FFA1B-A5E2-EA43-98DF-3BCFFB166810}"/>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13E8164B-E668-E34E-A232-E63441102B10}" type="slidenum">
              <a:rPr lang="zh-CN" altLang="en-US" sz="1400" b="0">
                <a:ea typeface="宋体" panose="02010600030101010101" pitchFamily="2" charset="-122"/>
              </a:rPr>
              <a:pPr algn="r" eaLnBrk="1" hangingPunct="1">
                <a:spcBef>
                  <a:spcPct val="0"/>
                </a:spcBef>
                <a:buFontTx/>
                <a:buNone/>
              </a:pPr>
              <a:t>34</a:t>
            </a:fld>
            <a:endParaRPr lang="en-US" altLang="zh-CN" sz="1400" b="0">
              <a:ea typeface="宋体" panose="02010600030101010101" pitchFamily="2" charset="-122"/>
            </a:endParaRPr>
          </a:p>
        </p:txBody>
      </p:sp>
      <p:sp>
        <p:nvSpPr>
          <p:cNvPr id="25603" name="内容占位符 1">
            <a:extLst>
              <a:ext uri="{FF2B5EF4-FFF2-40B4-BE49-F238E27FC236}">
                <a16:creationId xmlns:a16="http://schemas.microsoft.com/office/drawing/2014/main" id="{EBAB1C0A-599A-3540-98C3-8BC49D498120}"/>
              </a:ext>
            </a:extLst>
          </p:cNvPr>
          <p:cNvSpPr>
            <a:spLocks noGrp="1" noChangeArrowheads="1"/>
          </p:cNvSpPr>
          <p:nvPr>
            <p:ph idx="1"/>
          </p:nvPr>
        </p:nvSpPr>
        <p:spPr>
          <a:xfrm>
            <a:off x="2236788" y="1311275"/>
            <a:ext cx="8077200" cy="5157788"/>
          </a:xfrm>
        </p:spPr>
        <p:txBody>
          <a:bodyPr/>
          <a:lstStyle/>
          <a:p>
            <a:endParaRPr lang="zh-CN" altLang="en-US"/>
          </a:p>
        </p:txBody>
      </p:sp>
      <p:sp>
        <p:nvSpPr>
          <p:cNvPr id="25604" name="Rectangle 2050">
            <a:extLst>
              <a:ext uri="{FF2B5EF4-FFF2-40B4-BE49-F238E27FC236}">
                <a16:creationId xmlns:a16="http://schemas.microsoft.com/office/drawing/2014/main" id="{F7403BF8-7DC7-D642-830A-EA256DBBE0D6}"/>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文件在磁盘中的表现形式</a:t>
            </a:r>
          </a:p>
        </p:txBody>
      </p:sp>
      <p:pic>
        <p:nvPicPr>
          <p:cNvPr id="25605" name="图片 4">
            <a:extLst>
              <a:ext uri="{FF2B5EF4-FFF2-40B4-BE49-F238E27FC236}">
                <a16:creationId xmlns:a16="http://schemas.microsoft.com/office/drawing/2014/main" id="{E06279BC-5854-C94B-B8F3-A71083AC38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263" y="1254125"/>
            <a:ext cx="84264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68847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9E387D7A-58D6-EA4F-9E4C-607C5C9549BA}"/>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70FB090E-BC14-FF46-B758-A722E83CC7CF}" type="slidenum">
              <a:rPr lang="zh-CN" altLang="en-US" sz="1400" b="0">
                <a:ea typeface="宋体" panose="02010600030101010101" pitchFamily="2" charset="-122"/>
              </a:rPr>
              <a:pPr algn="r" eaLnBrk="1" hangingPunct="1">
                <a:spcBef>
                  <a:spcPct val="0"/>
                </a:spcBef>
                <a:buFontTx/>
                <a:buNone/>
              </a:pPr>
              <a:t>35</a:t>
            </a:fld>
            <a:endParaRPr lang="en-US" altLang="zh-CN" sz="1400" b="0">
              <a:ea typeface="宋体" panose="02010600030101010101" pitchFamily="2" charset="-122"/>
            </a:endParaRPr>
          </a:p>
        </p:txBody>
      </p:sp>
      <p:sp>
        <p:nvSpPr>
          <p:cNvPr id="26627" name="Rectangle 2051">
            <a:extLst>
              <a:ext uri="{FF2B5EF4-FFF2-40B4-BE49-F238E27FC236}">
                <a16:creationId xmlns:a16="http://schemas.microsoft.com/office/drawing/2014/main" id="{E611A12D-D45F-784E-BF2C-F623A162729B}"/>
              </a:ext>
            </a:extLst>
          </p:cNvPr>
          <p:cNvSpPr>
            <a:spLocks noGrp="1" noChangeArrowheads="1"/>
          </p:cNvSpPr>
          <p:nvPr>
            <p:ph idx="1"/>
          </p:nvPr>
        </p:nvSpPr>
        <p:spPr>
          <a:xfrm>
            <a:off x="2236788" y="1311275"/>
            <a:ext cx="8077200" cy="5157788"/>
          </a:xfrm>
        </p:spPr>
        <p:txBody>
          <a:bodyPr/>
          <a:lstStyle/>
          <a:p>
            <a:r>
              <a:rPr lang="zh-CN" altLang="en-US" sz="3200" b="0"/>
              <a:t>一系列目录项（</a:t>
            </a:r>
            <a:r>
              <a:rPr lang="en-US" altLang="zh-CN" sz="3200" b="0"/>
              <a:t>dirent</a:t>
            </a:r>
            <a:r>
              <a:rPr lang="zh-CN" altLang="en-US" sz="3200" b="0"/>
              <a:t>）的列表，每个目录项由两部分组成：</a:t>
            </a:r>
            <a:endParaRPr lang="en-US" altLang="zh-CN" sz="3200" b="0"/>
          </a:p>
          <a:p>
            <a:pPr lvl="1"/>
            <a:r>
              <a:rPr lang="zh-CN" altLang="en-US" sz="3200"/>
              <a:t>所包含文件的文件名</a:t>
            </a:r>
            <a:endParaRPr lang="en-US" altLang="zh-CN" sz="3200"/>
          </a:p>
          <a:p>
            <a:pPr lvl="1"/>
            <a:r>
              <a:rPr lang="zh-CN" altLang="en-US" sz="3200"/>
              <a:t>文件名对应的索引节点（</a:t>
            </a:r>
            <a:r>
              <a:rPr lang="en-US" altLang="zh-CN" sz="3200"/>
              <a:t>inode</a:t>
            </a:r>
            <a:r>
              <a:rPr lang="zh-CN" altLang="en-US" sz="3200"/>
              <a:t>）号</a:t>
            </a:r>
            <a:endParaRPr lang="en-US" altLang="zh-CN" sz="3200"/>
          </a:p>
          <a:p>
            <a:r>
              <a:rPr lang="en-US" altLang="zh-CN" sz="3200" b="0"/>
              <a:t>ls -i</a:t>
            </a:r>
            <a:r>
              <a:rPr lang="zh-CN" altLang="en-US" sz="3200" b="0"/>
              <a:t>命令列出目录文件内容，即文件名和索引节点号</a:t>
            </a:r>
            <a:endParaRPr lang="en-US" altLang="zh-CN" sz="3200" b="0"/>
          </a:p>
          <a:p>
            <a:endParaRPr lang="zh-CN" altLang="en-US" b="0"/>
          </a:p>
        </p:txBody>
      </p:sp>
      <p:sp>
        <p:nvSpPr>
          <p:cNvPr id="26628" name="Rectangle 2050">
            <a:extLst>
              <a:ext uri="{FF2B5EF4-FFF2-40B4-BE49-F238E27FC236}">
                <a16:creationId xmlns:a16="http://schemas.microsoft.com/office/drawing/2014/main" id="{00A2E47E-B136-EE42-9233-D43736787B8F}"/>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目录文件内容</a:t>
            </a:r>
          </a:p>
        </p:txBody>
      </p:sp>
      <p:pic>
        <p:nvPicPr>
          <p:cNvPr id="26629" name="图片 1">
            <a:extLst>
              <a:ext uri="{FF2B5EF4-FFF2-40B4-BE49-F238E27FC236}">
                <a16:creationId xmlns:a16="http://schemas.microsoft.com/office/drawing/2014/main" id="{740D7F97-46BF-0A42-8D4F-C33E16133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4551" y="4951414"/>
            <a:ext cx="812482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05736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C01B8340-65CB-4F44-B5CA-EC966C9CF7E4}"/>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941E9644-65AB-6E41-BC0E-0E7D247985DC}" type="slidenum">
              <a:rPr lang="zh-CN" altLang="en-US" sz="1400" b="0">
                <a:ea typeface="宋体" panose="02010600030101010101" pitchFamily="2" charset="-122"/>
              </a:rPr>
              <a:pPr algn="r" eaLnBrk="1" hangingPunct="1">
                <a:spcBef>
                  <a:spcPct val="0"/>
                </a:spcBef>
                <a:buFontTx/>
                <a:buNone/>
              </a:pPr>
              <a:t>36</a:t>
            </a:fld>
            <a:endParaRPr lang="en-US" altLang="zh-CN" sz="1400" b="0">
              <a:ea typeface="宋体" panose="02010600030101010101" pitchFamily="2" charset="-122"/>
            </a:endParaRPr>
          </a:p>
        </p:txBody>
      </p:sp>
      <p:sp>
        <p:nvSpPr>
          <p:cNvPr id="27651" name="Rectangle 3">
            <a:extLst>
              <a:ext uri="{FF2B5EF4-FFF2-40B4-BE49-F238E27FC236}">
                <a16:creationId xmlns:a16="http://schemas.microsoft.com/office/drawing/2014/main" id="{129164DD-2ECE-5E4F-BDC7-1D885937B264}"/>
              </a:ext>
            </a:extLst>
          </p:cNvPr>
          <p:cNvSpPr>
            <a:spLocks noGrp="1" noChangeArrowheads="1"/>
          </p:cNvSpPr>
          <p:nvPr>
            <p:ph idx="1"/>
          </p:nvPr>
        </p:nvSpPr>
        <p:spPr>
          <a:xfrm>
            <a:off x="2236788" y="1311275"/>
            <a:ext cx="8077200" cy="5157788"/>
          </a:xfrm>
        </p:spPr>
        <p:txBody>
          <a:bodyPr/>
          <a:lstStyle/>
          <a:p>
            <a:r>
              <a:rPr lang="zh-CN" altLang="en-US" sz="3200"/>
              <a:t>内核使用的三种表来表示进程使用的文件</a:t>
            </a:r>
          </a:p>
          <a:p>
            <a:pPr lvl="1"/>
            <a:r>
              <a:rPr lang="zh-CN" altLang="en-US" sz="2800"/>
              <a:t>每个进程在</a:t>
            </a:r>
            <a:r>
              <a:rPr lang="en-US" altLang="zh-CN" sz="2800"/>
              <a:t>PCB</a:t>
            </a:r>
            <a:r>
              <a:rPr lang="zh-CN" altLang="en-US" sz="2800"/>
              <a:t>中有一个</a:t>
            </a:r>
            <a:r>
              <a:rPr lang="zh-CN" altLang="en-US" sz="2800">
                <a:solidFill>
                  <a:srgbClr val="FF0000"/>
                </a:solidFill>
              </a:rPr>
              <a:t>文件描述符表</a:t>
            </a:r>
            <a:r>
              <a:rPr lang="zh-CN" altLang="en-US" sz="2800"/>
              <a:t>，每个描述符表项指向一个文件表</a:t>
            </a:r>
          </a:p>
          <a:p>
            <a:pPr lvl="1"/>
            <a:r>
              <a:rPr lang="zh-CN" altLang="en-US" sz="2800"/>
              <a:t>内核为每一个被该进程使用（打开）的文件维护一张</a:t>
            </a:r>
            <a:r>
              <a:rPr lang="zh-CN" altLang="en-US" sz="2800">
                <a:solidFill>
                  <a:srgbClr val="FF0000"/>
                </a:solidFill>
              </a:rPr>
              <a:t>文件表</a:t>
            </a:r>
          </a:p>
          <a:p>
            <a:pPr lvl="1"/>
            <a:r>
              <a:rPr lang="zh-CN" altLang="en-US" sz="2800"/>
              <a:t>每个文件（或设备）都有一个</a:t>
            </a:r>
            <a:r>
              <a:rPr lang="zh-CN" altLang="en-US" sz="2800">
                <a:solidFill>
                  <a:srgbClr val="FF0000"/>
                </a:solidFill>
              </a:rPr>
              <a:t>索引节点</a:t>
            </a:r>
            <a:r>
              <a:rPr lang="zh-CN" altLang="en-US" sz="2800"/>
              <a:t>，它包含了文件类型属性及文件数据</a:t>
            </a:r>
          </a:p>
        </p:txBody>
      </p:sp>
      <p:sp>
        <p:nvSpPr>
          <p:cNvPr id="27652" name="Rectangle 2">
            <a:extLst>
              <a:ext uri="{FF2B5EF4-FFF2-40B4-BE49-F238E27FC236}">
                <a16:creationId xmlns:a16="http://schemas.microsoft.com/office/drawing/2014/main" id="{946802EC-626F-F841-AC52-C9CA365D3BC1}"/>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文件在内核中的表现形式</a:t>
            </a:r>
          </a:p>
        </p:txBody>
      </p:sp>
    </p:spTree>
    <p:extLst>
      <p:ext uri="{BB962C8B-B14F-4D97-AF65-F5344CB8AC3E}">
        <p14:creationId xmlns:p14="http://schemas.microsoft.com/office/powerpoint/2010/main" val="1000842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4B64B934-9225-D840-8BE5-710D79D8A883}"/>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FC289A9F-D0E5-1049-8E04-864616481BBC}" type="slidenum">
              <a:rPr lang="zh-CN" altLang="en-US" sz="1400" b="0">
                <a:ea typeface="宋体" panose="02010600030101010101" pitchFamily="2" charset="-122"/>
              </a:rPr>
              <a:pPr algn="r" eaLnBrk="1" hangingPunct="1">
                <a:spcBef>
                  <a:spcPct val="0"/>
                </a:spcBef>
                <a:buFontTx/>
                <a:buNone/>
              </a:pPr>
              <a:t>37</a:t>
            </a:fld>
            <a:endParaRPr lang="en-US" altLang="zh-CN" sz="1400" b="0">
              <a:ea typeface="宋体" panose="02010600030101010101" pitchFamily="2" charset="-122"/>
            </a:endParaRPr>
          </a:p>
        </p:txBody>
      </p:sp>
      <p:sp>
        <p:nvSpPr>
          <p:cNvPr id="29699" name="内容占位符 1">
            <a:extLst>
              <a:ext uri="{FF2B5EF4-FFF2-40B4-BE49-F238E27FC236}">
                <a16:creationId xmlns:a16="http://schemas.microsoft.com/office/drawing/2014/main" id="{D5C648F2-A5E0-6E4C-BCE2-2FE0819AB765}"/>
              </a:ext>
            </a:extLst>
          </p:cNvPr>
          <p:cNvSpPr>
            <a:spLocks noGrp="1" noChangeArrowheads="1"/>
          </p:cNvSpPr>
          <p:nvPr>
            <p:ph idx="1"/>
          </p:nvPr>
        </p:nvSpPr>
        <p:spPr>
          <a:xfrm>
            <a:off x="2236788" y="1311275"/>
            <a:ext cx="8077200" cy="5157788"/>
          </a:xfrm>
        </p:spPr>
        <p:txBody>
          <a:bodyPr/>
          <a:lstStyle/>
          <a:p>
            <a:endParaRPr lang="zh-CN" altLang="en-US"/>
          </a:p>
        </p:txBody>
      </p:sp>
      <p:sp>
        <p:nvSpPr>
          <p:cNvPr id="29700" name="Rectangle 5">
            <a:extLst>
              <a:ext uri="{FF2B5EF4-FFF2-40B4-BE49-F238E27FC236}">
                <a16:creationId xmlns:a16="http://schemas.microsoft.com/office/drawing/2014/main" id="{C7D63602-B446-EE4B-8138-54EE937D981F}"/>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文件在内核中的表现形式</a:t>
            </a:r>
          </a:p>
        </p:txBody>
      </p:sp>
      <p:grpSp>
        <p:nvGrpSpPr>
          <p:cNvPr id="29701" name="Group 4">
            <a:extLst>
              <a:ext uri="{FF2B5EF4-FFF2-40B4-BE49-F238E27FC236}">
                <a16:creationId xmlns:a16="http://schemas.microsoft.com/office/drawing/2014/main" id="{2DA7530D-9967-A540-9C99-54A1751AF761}"/>
              </a:ext>
            </a:extLst>
          </p:cNvPr>
          <p:cNvGrpSpPr>
            <a:grpSpLocks/>
          </p:cNvGrpSpPr>
          <p:nvPr/>
        </p:nvGrpSpPr>
        <p:grpSpPr bwMode="auto">
          <a:xfrm>
            <a:off x="2424113" y="2135188"/>
            <a:ext cx="1439862" cy="3600450"/>
            <a:chOff x="0" y="0"/>
            <a:chExt cx="1088" cy="2268"/>
          </a:xfrm>
        </p:grpSpPr>
        <p:sp>
          <p:nvSpPr>
            <p:cNvPr id="24616" name="Rectangle 8">
              <a:extLst>
                <a:ext uri="{FF2B5EF4-FFF2-40B4-BE49-F238E27FC236}">
                  <a16:creationId xmlns:a16="http://schemas.microsoft.com/office/drawing/2014/main" id="{84089F3C-C7E3-E547-858C-A03E64C16B3B}"/>
                </a:ext>
              </a:extLst>
            </p:cNvPr>
            <p:cNvSpPr>
              <a:spLocks noChangeArrowheads="1"/>
            </p:cNvSpPr>
            <p:nvPr/>
          </p:nvSpPr>
          <p:spPr bwMode="auto">
            <a:xfrm>
              <a:off x="0" y="0"/>
              <a:ext cx="1088" cy="2268"/>
            </a:xfrm>
            <a:prstGeom prst="rect">
              <a:avLst/>
            </a:prstGeom>
            <a:solidFill>
              <a:schemeClr val="accent1"/>
            </a:solidFill>
            <a:ln w="9525">
              <a:solidFill>
                <a:schemeClr val="tx1"/>
              </a:solidFill>
              <a:miter lim="800000"/>
              <a:headEnd/>
              <a:tailEnd/>
            </a:ln>
            <a:effectLst>
              <a:outerShdw blurRad="63500" dist="99190" dir="2388334" algn="ctr" rotWithShape="0">
                <a:schemeClr val="tx1">
                  <a:alpha val="50000"/>
                </a:schemeClr>
              </a:outerShdw>
            </a:effectLst>
          </p:spPr>
          <p:txBody>
            <a:bodyPr wrap="none" lIns="73025" tIns="36512" rIns="73025" bIns="36512" anchor="ctr"/>
            <a:lstStyle>
              <a:lvl1pPr>
                <a:spcBef>
                  <a:spcPct val="20000"/>
                </a:spcBef>
                <a:buFont typeface="Wingdings" charset="2"/>
                <a:buChar char="n"/>
                <a:defRPr sz="2800" b="1">
                  <a:solidFill>
                    <a:schemeClr val="tx1"/>
                  </a:solidFill>
                  <a:latin typeface="Arial" charset="0"/>
                  <a:ea typeface="黑体" charset="-122"/>
                </a:defRPr>
              </a:lvl1pPr>
              <a:lvl2pPr marL="742950" indent="-285750">
                <a:spcBef>
                  <a:spcPct val="30000"/>
                </a:spcBef>
                <a:buFont typeface="Wingdings" charset="2"/>
                <a:buChar char="l"/>
                <a:defRPr sz="2400">
                  <a:solidFill>
                    <a:schemeClr val="tx1"/>
                  </a:solidFill>
                  <a:latin typeface="Arial" charset="0"/>
                  <a:ea typeface="宋体" charset="-122"/>
                </a:defRPr>
              </a:lvl2pPr>
              <a:lvl3pPr marL="1143000" indent="-228600">
                <a:spcBef>
                  <a:spcPct val="20000"/>
                </a:spcBef>
                <a:buChar char="•"/>
                <a:defRPr sz="2000">
                  <a:solidFill>
                    <a:schemeClr val="tx1"/>
                  </a:solidFill>
                  <a:latin typeface="Arial" charset="0"/>
                  <a:ea typeface="宋体" charset="-122"/>
                </a:defRPr>
              </a:lvl3pPr>
              <a:lvl4pPr marL="1600200" indent="-228600">
                <a:spcBef>
                  <a:spcPct val="20000"/>
                </a:spcBef>
                <a:buChar char="•"/>
                <a:defRPr sz="2000" b="1">
                  <a:solidFill>
                    <a:schemeClr val="tx1"/>
                  </a:solidFill>
                  <a:latin typeface="Arial" charset="0"/>
                  <a:ea typeface="宋体" charset="-122"/>
                </a:defRPr>
              </a:lvl4pPr>
              <a:lvl5pPr marL="2057400" indent="-228600">
                <a:spcBef>
                  <a:spcPct val="20000"/>
                </a:spcBef>
                <a:buChar char="•"/>
                <a:defRPr sz="2000" b="1">
                  <a:solidFill>
                    <a:schemeClr val="tx1"/>
                  </a:solidFill>
                  <a:latin typeface="Arial" charset="0"/>
                  <a:ea typeface="宋体" charset="-122"/>
                </a:defRPr>
              </a:lvl5pPr>
              <a:lvl6pPr marL="2514600" indent="-228600" eaLnBrk="0" fontAlgn="base" hangingPunct="0">
                <a:spcBef>
                  <a:spcPct val="20000"/>
                </a:spcBef>
                <a:spcAft>
                  <a:spcPct val="0"/>
                </a:spcAft>
                <a:buChar char="•"/>
                <a:defRPr sz="2000" b="1">
                  <a:solidFill>
                    <a:schemeClr val="tx1"/>
                  </a:solidFill>
                  <a:latin typeface="Arial" charset="0"/>
                  <a:ea typeface="宋体" charset="-122"/>
                </a:defRPr>
              </a:lvl6pPr>
              <a:lvl7pPr marL="2971800" indent="-228600" eaLnBrk="0" fontAlgn="base" hangingPunct="0">
                <a:spcBef>
                  <a:spcPct val="20000"/>
                </a:spcBef>
                <a:spcAft>
                  <a:spcPct val="0"/>
                </a:spcAft>
                <a:buChar char="•"/>
                <a:defRPr sz="2000" b="1">
                  <a:solidFill>
                    <a:schemeClr val="tx1"/>
                  </a:solidFill>
                  <a:latin typeface="Arial" charset="0"/>
                  <a:ea typeface="宋体" charset="-122"/>
                </a:defRPr>
              </a:lvl7pPr>
              <a:lvl8pPr marL="3429000" indent="-228600" eaLnBrk="0" fontAlgn="base" hangingPunct="0">
                <a:spcBef>
                  <a:spcPct val="20000"/>
                </a:spcBef>
                <a:spcAft>
                  <a:spcPct val="0"/>
                </a:spcAft>
                <a:buChar char="•"/>
                <a:defRPr sz="2000" b="1">
                  <a:solidFill>
                    <a:schemeClr val="tx1"/>
                  </a:solidFill>
                  <a:latin typeface="Arial" charset="0"/>
                  <a:ea typeface="宋体" charset="-122"/>
                </a:defRPr>
              </a:lvl8pPr>
              <a:lvl9pPr marL="3886200" indent="-228600" eaLnBrk="0" fontAlgn="base" hangingPunct="0">
                <a:spcBef>
                  <a:spcPct val="20000"/>
                </a:spcBef>
                <a:spcAft>
                  <a:spcPct val="0"/>
                </a:spcAft>
                <a:buChar char="•"/>
                <a:defRPr sz="2000" b="1">
                  <a:solidFill>
                    <a:schemeClr val="tx1"/>
                  </a:solidFill>
                  <a:latin typeface="Arial" charset="0"/>
                  <a:ea typeface="宋体" charset="-122"/>
                </a:defRPr>
              </a:lvl9pPr>
            </a:lstStyle>
            <a:p>
              <a:pPr eaLnBrk="1" hangingPunct="1">
                <a:spcBef>
                  <a:spcPct val="0"/>
                </a:spcBef>
                <a:buFontTx/>
                <a:buNone/>
                <a:defRPr/>
              </a:pPr>
              <a:endParaRPr lang="zh-CN" altLang="en-US" sz="1800" b="0">
                <a:ea typeface="宋体" charset="-122"/>
              </a:endParaRPr>
            </a:p>
          </p:txBody>
        </p:sp>
        <p:sp>
          <p:nvSpPr>
            <p:cNvPr id="29737" name="Line 9">
              <a:extLst>
                <a:ext uri="{FF2B5EF4-FFF2-40B4-BE49-F238E27FC236}">
                  <a16:creationId xmlns:a16="http://schemas.microsoft.com/office/drawing/2014/main" id="{E8C4B0EA-C0F0-1D48-9533-9B19CCA3DE13}"/>
                </a:ext>
              </a:extLst>
            </p:cNvPr>
            <p:cNvSpPr>
              <a:spLocks noChangeShapeType="1"/>
            </p:cNvSpPr>
            <p:nvPr/>
          </p:nvSpPr>
          <p:spPr bwMode="auto">
            <a:xfrm>
              <a:off x="0" y="226"/>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38" name="Line 10">
              <a:extLst>
                <a:ext uri="{FF2B5EF4-FFF2-40B4-BE49-F238E27FC236}">
                  <a16:creationId xmlns:a16="http://schemas.microsoft.com/office/drawing/2014/main" id="{472ED0B1-D7EF-C846-8662-3D574EF93DEA}"/>
                </a:ext>
              </a:extLst>
            </p:cNvPr>
            <p:cNvSpPr>
              <a:spLocks noChangeShapeType="1"/>
            </p:cNvSpPr>
            <p:nvPr/>
          </p:nvSpPr>
          <p:spPr bwMode="auto">
            <a:xfrm>
              <a:off x="0" y="680"/>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39" name="Line 11">
              <a:extLst>
                <a:ext uri="{FF2B5EF4-FFF2-40B4-BE49-F238E27FC236}">
                  <a16:creationId xmlns:a16="http://schemas.microsoft.com/office/drawing/2014/main" id="{9906E262-5C64-4E4A-885D-D8227A554265}"/>
                </a:ext>
              </a:extLst>
            </p:cNvPr>
            <p:cNvSpPr>
              <a:spLocks noChangeShapeType="1"/>
            </p:cNvSpPr>
            <p:nvPr/>
          </p:nvSpPr>
          <p:spPr bwMode="auto">
            <a:xfrm>
              <a:off x="0" y="453"/>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40" name="Line 12">
              <a:extLst>
                <a:ext uri="{FF2B5EF4-FFF2-40B4-BE49-F238E27FC236}">
                  <a16:creationId xmlns:a16="http://schemas.microsoft.com/office/drawing/2014/main" id="{E00845C9-FB19-1847-9DA6-7988EE9528EB}"/>
                </a:ext>
              </a:extLst>
            </p:cNvPr>
            <p:cNvSpPr>
              <a:spLocks noChangeShapeType="1"/>
            </p:cNvSpPr>
            <p:nvPr/>
          </p:nvSpPr>
          <p:spPr bwMode="auto">
            <a:xfrm>
              <a:off x="0" y="1134"/>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41" name="Line 13">
              <a:extLst>
                <a:ext uri="{FF2B5EF4-FFF2-40B4-BE49-F238E27FC236}">
                  <a16:creationId xmlns:a16="http://schemas.microsoft.com/office/drawing/2014/main" id="{8058AD90-ECFE-8E4D-B806-FCF4E26EA3BC}"/>
                </a:ext>
              </a:extLst>
            </p:cNvPr>
            <p:cNvSpPr>
              <a:spLocks noChangeShapeType="1"/>
            </p:cNvSpPr>
            <p:nvPr/>
          </p:nvSpPr>
          <p:spPr bwMode="auto">
            <a:xfrm>
              <a:off x="0" y="907"/>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42" name="Line 14">
              <a:extLst>
                <a:ext uri="{FF2B5EF4-FFF2-40B4-BE49-F238E27FC236}">
                  <a16:creationId xmlns:a16="http://schemas.microsoft.com/office/drawing/2014/main" id="{4861E58E-F498-024B-B50D-13FD157F28E4}"/>
                </a:ext>
              </a:extLst>
            </p:cNvPr>
            <p:cNvSpPr>
              <a:spLocks noChangeShapeType="1"/>
            </p:cNvSpPr>
            <p:nvPr/>
          </p:nvSpPr>
          <p:spPr bwMode="auto">
            <a:xfrm>
              <a:off x="0" y="1360"/>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43" name="Line 15">
              <a:extLst>
                <a:ext uri="{FF2B5EF4-FFF2-40B4-BE49-F238E27FC236}">
                  <a16:creationId xmlns:a16="http://schemas.microsoft.com/office/drawing/2014/main" id="{48D119E7-AFB0-5240-9044-23AEE1397C48}"/>
                </a:ext>
              </a:extLst>
            </p:cNvPr>
            <p:cNvSpPr>
              <a:spLocks noChangeShapeType="1"/>
            </p:cNvSpPr>
            <p:nvPr/>
          </p:nvSpPr>
          <p:spPr bwMode="auto">
            <a:xfrm>
              <a:off x="0" y="1587"/>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44" name="Line 16">
              <a:extLst>
                <a:ext uri="{FF2B5EF4-FFF2-40B4-BE49-F238E27FC236}">
                  <a16:creationId xmlns:a16="http://schemas.microsoft.com/office/drawing/2014/main" id="{19CB7B97-B9D8-CE4F-B518-DD8C4B11831B}"/>
                </a:ext>
              </a:extLst>
            </p:cNvPr>
            <p:cNvSpPr>
              <a:spLocks noChangeShapeType="1"/>
            </p:cNvSpPr>
            <p:nvPr/>
          </p:nvSpPr>
          <p:spPr bwMode="auto">
            <a:xfrm>
              <a:off x="0" y="1814"/>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45" name="Line 17">
              <a:extLst>
                <a:ext uri="{FF2B5EF4-FFF2-40B4-BE49-F238E27FC236}">
                  <a16:creationId xmlns:a16="http://schemas.microsoft.com/office/drawing/2014/main" id="{75BB28FD-796B-AC49-BEB0-B513FA7AE7FD}"/>
                </a:ext>
              </a:extLst>
            </p:cNvPr>
            <p:cNvSpPr>
              <a:spLocks noChangeShapeType="1"/>
            </p:cNvSpPr>
            <p:nvPr/>
          </p:nvSpPr>
          <p:spPr bwMode="auto">
            <a:xfrm>
              <a:off x="0" y="2041"/>
              <a:ext cx="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sp>
        <p:nvSpPr>
          <p:cNvPr id="29702" name="Text Box 18">
            <a:extLst>
              <a:ext uri="{FF2B5EF4-FFF2-40B4-BE49-F238E27FC236}">
                <a16:creationId xmlns:a16="http://schemas.microsoft.com/office/drawing/2014/main" id="{D4176F89-F149-1C4F-AE01-664EF5C8EFCA}"/>
              </a:ext>
            </a:extLst>
          </p:cNvPr>
          <p:cNvSpPr txBox="1">
            <a:spLocks noChangeArrowheads="1"/>
          </p:cNvSpPr>
          <p:nvPr/>
        </p:nvSpPr>
        <p:spPr bwMode="auto">
          <a:xfrm>
            <a:off x="2368550" y="1692275"/>
            <a:ext cx="16954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文件描述符表</a:t>
            </a:r>
          </a:p>
        </p:txBody>
      </p:sp>
      <p:grpSp>
        <p:nvGrpSpPr>
          <p:cNvPr id="29703" name="Group 17">
            <a:extLst>
              <a:ext uri="{FF2B5EF4-FFF2-40B4-BE49-F238E27FC236}">
                <a16:creationId xmlns:a16="http://schemas.microsoft.com/office/drawing/2014/main" id="{3018F5D6-F892-9F41-8630-E6841D469AC6}"/>
              </a:ext>
            </a:extLst>
          </p:cNvPr>
          <p:cNvGrpSpPr>
            <a:grpSpLocks/>
          </p:cNvGrpSpPr>
          <p:nvPr/>
        </p:nvGrpSpPr>
        <p:grpSpPr bwMode="auto">
          <a:xfrm>
            <a:off x="5232401" y="2351089"/>
            <a:ext cx="1655763" cy="1438275"/>
            <a:chOff x="0" y="0"/>
            <a:chExt cx="1043" cy="906"/>
          </a:xfrm>
        </p:grpSpPr>
        <p:sp>
          <p:nvSpPr>
            <p:cNvPr id="8210" name="Rectangle 20">
              <a:extLst>
                <a:ext uri="{FF2B5EF4-FFF2-40B4-BE49-F238E27FC236}">
                  <a16:creationId xmlns:a16="http://schemas.microsoft.com/office/drawing/2014/main" id="{B0356A62-15C7-D141-9F99-7566CDEC09A2}"/>
                </a:ext>
              </a:extLst>
            </p:cNvPr>
            <p:cNvSpPr>
              <a:spLocks noChangeArrowheads="1"/>
            </p:cNvSpPr>
            <p:nvPr/>
          </p:nvSpPr>
          <p:spPr bwMode="auto">
            <a:xfrm>
              <a:off x="0" y="0"/>
              <a:ext cx="1043" cy="226"/>
            </a:xfrm>
            <a:prstGeom prst="rect">
              <a:avLst/>
            </a:prstGeom>
            <a:solidFill>
              <a:schemeClr val="folHlink"/>
            </a:solidFill>
            <a:ln w="9525">
              <a:solidFill>
                <a:schemeClr val="tx1"/>
              </a:solidFill>
              <a:miter lim="800000"/>
              <a:headEnd/>
              <a:tailEnd/>
            </a:ln>
            <a:effectLst>
              <a:outerShdw blurRad="63500" dist="89803" dir="2700000" algn="ctr" rotWithShape="0">
                <a:schemeClr val="bg2">
                  <a:alpha val="50000"/>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文件状态标志</a:t>
              </a:r>
            </a:p>
          </p:txBody>
        </p:sp>
        <p:sp>
          <p:nvSpPr>
            <p:cNvPr id="8211" name="Rectangle 21">
              <a:extLst>
                <a:ext uri="{FF2B5EF4-FFF2-40B4-BE49-F238E27FC236}">
                  <a16:creationId xmlns:a16="http://schemas.microsoft.com/office/drawing/2014/main" id="{9D1E850B-35CA-7548-84CA-BC71696D0F5C}"/>
                </a:ext>
              </a:extLst>
            </p:cNvPr>
            <p:cNvSpPr>
              <a:spLocks noChangeArrowheads="1"/>
            </p:cNvSpPr>
            <p:nvPr/>
          </p:nvSpPr>
          <p:spPr bwMode="auto">
            <a:xfrm>
              <a:off x="0" y="226"/>
              <a:ext cx="1043" cy="226"/>
            </a:xfrm>
            <a:prstGeom prst="rect">
              <a:avLst/>
            </a:prstGeom>
            <a:solidFill>
              <a:srgbClr val="FF3300"/>
            </a:solidFill>
            <a:ln w="9525">
              <a:solidFill>
                <a:schemeClr val="tx1"/>
              </a:solidFill>
              <a:miter lim="800000"/>
              <a:headEnd/>
              <a:tailEnd/>
            </a:ln>
            <a:effectLst>
              <a:outerShdw blurRad="63500" dist="89803" dir="2700000" algn="ctr" rotWithShape="0">
                <a:schemeClr val="bg2">
                  <a:alpha val="74998"/>
                </a:schemeClr>
              </a:outerShdw>
            </a:effectLst>
          </p:spPr>
          <p:txBody>
            <a:bodyPr wrap="none" lIns="73025" tIns="36512" rIns="73025" bIns="36512" anchor="ctr"/>
            <a:lstStyle/>
            <a:p>
              <a:pPr algn="ctr" eaLnBrk="1" hangingPunct="1">
                <a:defRPr/>
              </a:pPr>
              <a:r>
                <a:rPr lang="zh-CN" altLang="en-US" b="1" dirty="0">
                  <a:solidFill>
                    <a:schemeClr val="bg1"/>
                  </a:solidFill>
                  <a:effectLst>
                    <a:outerShdw blurRad="38100" dist="38100" dir="2700000" algn="tl">
                      <a:srgbClr val="000000"/>
                    </a:outerShdw>
                  </a:effectLst>
                </a:rPr>
                <a:t>文件当前位置</a:t>
              </a:r>
            </a:p>
          </p:txBody>
        </p:sp>
        <p:sp>
          <p:nvSpPr>
            <p:cNvPr id="8212" name="Rectangle 22">
              <a:extLst>
                <a:ext uri="{FF2B5EF4-FFF2-40B4-BE49-F238E27FC236}">
                  <a16:creationId xmlns:a16="http://schemas.microsoft.com/office/drawing/2014/main" id="{6020E004-CFD1-3E45-8540-68042DF9ACBD}"/>
                </a:ext>
              </a:extLst>
            </p:cNvPr>
            <p:cNvSpPr>
              <a:spLocks noChangeArrowheads="1"/>
            </p:cNvSpPr>
            <p:nvPr/>
          </p:nvSpPr>
          <p:spPr bwMode="auto">
            <a:xfrm>
              <a:off x="0" y="453"/>
              <a:ext cx="1043" cy="226"/>
            </a:xfrm>
            <a:prstGeom prst="rect">
              <a:avLst/>
            </a:prstGeom>
            <a:solidFill>
              <a:srgbClr val="35C5FF"/>
            </a:solidFill>
            <a:ln w="9525">
              <a:solidFill>
                <a:schemeClr val="tx1"/>
              </a:solidFill>
              <a:miter lim="800000"/>
              <a:headEnd/>
              <a:tailEnd/>
            </a:ln>
            <a:effectLst>
              <a:outerShdw blurRad="63500" dist="89803"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索引节点指针</a:t>
              </a:r>
            </a:p>
          </p:txBody>
        </p:sp>
        <p:sp>
          <p:nvSpPr>
            <p:cNvPr id="8213" name="Rectangle 23">
              <a:extLst>
                <a:ext uri="{FF2B5EF4-FFF2-40B4-BE49-F238E27FC236}">
                  <a16:creationId xmlns:a16="http://schemas.microsoft.com/office/drawing/2014/main" id="{A1919D37-8E49-884D-BBBC-8FDEA00231CB}"/>
                </a:ext>
              </a:extLst>
            </p:cNvPr>
            <p:cNvSpPr>
              <a:spLocks noChangeArrowheads="1"/>
            </p:cNvSpPr>
            <p:nvPr/>
          </p:nvSpPr>
          <p:spPr bwMode="auto">
            <a:xfrm>
              <a:off x="0" y="680"/>
              <a:ext cx="1043" cy="226"/>
            </a:xfrm>
            <a:prstGeom prst="rect">
              <a:avLst/>
            </a:prstGeom>
            <a:solidFill>
              <a:schemeClr val="accent1"/>
            </a:solidFill>
            <a:ln w="9525">
              <a:solidFill>
                <a:schemeClr val="tx1"/>
              </a:solidFill>
              <a:miter lim="800000"/>
              <a:headEnd/>
              <a:tailEnd/>
            </a:ln>
            <a:effectLst>
              <a:outerShdw blurRad="63500" dist="89803" dir="2700000" algn="ctr" rotWithShape="0">
                <a:schemeClr val="bg2">
                  <a:alpha val="74998"/>
                </a:schemeClr>
              </a:outerShdw>
            </a:effectLst>
          </p:spPr>
          <p:txBody>
            <a:bodyPr wrap="none" lIns="73025" tIns="36512" rIns="73025" bIns="36512" anchor="ctr"/>
            <a:lstStyle/>
            <a:p>
              <a:pPr algn="ctr" eaLnBrk="1" hangingPunct="1">
                <a:defRPr/>
              </a:pPr>
              <a:r>
                <a:rPr lang="zh-CN" altLang="en-US" b="1">
                  <a:solidFill>
                    <a:schemeClr val="bg1"/>
                  </a:solidFill>
                  <a:effectLst>
                    <a:outerShdw blurRad="38100" dist="38100" dir="2700000" algn="tl">
                      <a:srgbClr val="000000"/>
                    </a:outerShdw>
                  </a:effectLst>
                </a:rPr>
                <a:t>引用数</a:t>
              </a:r>
            </a:p>
          </p:txBody>
        </p:sp>
      </p:grpSp>
      <p:sp>
        <p:nvSpPr>
          <p:cNvPr id="29704" name="Line 29">
            <a:extLst>
              <a:ext uri="{FF2B5EF4-FFF2-40B4-BE49-F238E27FC236}">
                <a16:creationId xmlns:a16="http://schemas.microsoft.com/office/drawing/2014/main" id="{C010FEBA-866B-8F43-A786-848AD5931894}"/>
              </a:ext>
            </a:extLst>
          </p:cNvPr>
          <p:cNvSpPr>
            <a:spLocks noChangeShapeType="1"/>
          </p:cNvSpPr>
          <p:nvPr/>
        </p:nvSpPr>
        <p:spPr bwMode="auto">
          <a:xfrm flipV="1">
            <a:off x="3792538" y="2351088"/>
            <a:ext cx="1439862" cy="10080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29705" name="Group 23">
            <a:extLst>
              <a:ext uri="{FF2B5EF4-FFF2-40B4-BE49-F238E27FC236}">
                <a16:creationId xmlns:a16="http://schemas.microsoft.com/office/drawing/2014/main" id="{CF3FE646-02B4-264B-8678-4ADF0328CE46}"/>
              </a:ext>
            </a:extLst>
          </p:cNvPr>
          <p:cNvGrpSpPr>
            <a:grpSpLocks/>
          </p:cNvGrpSpPr>
          <p:nvPr/>
        </p:nvGrpSpPr>
        <p:grpSpPr bwMode="auto">
          <a:xfrm>
            <a:off x="5232401" y="4800601"/>
            <a:ext cx="1655763" cy="1438275"/>
            <a:chOff x="0" y="0"/>
            <a:chExt cx="1043" cy="906"/>
          </a:xfrm>
        </p:grpSpPr>
        <p:sp>
          <p:nvSpPr>
            <p:cNvPr id="8216" name="Rectangle 33">
              <a:extLst>
                <a:ext uri="{FF2B5EF4-FFF2-40B4-BE49-F238E27FC236}">
                  <a16:creationId xmlns:a16="http://schemas.microsoft.com/office/drawing/2014/main" id="{25EAE4D6-F292-1049-931C-C6C5148D1FA3}"/>
                </a:ext>
              </a:extLst>
            </p:cNvPr>
            <p:cNvSpPr>
              <a:spLocks noChangeArrowheads="1"/>
            </p:cNvSpPr>
            <p:nvPr/>
          </p:nvSpPr>
          <p:spPr bwMode="auto">
            <a:xfrm>
              <a:off x="0" y="0"/>
              <a:ext cx="1043" cy="226"/>
            </a:xfrm>
            <a:prstGeom prst="rect">
              <a:avLst/>
            </a:prstGeom>
            <a:solidFill>
              <a:schemeClr val="folHlink"/>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文件状态标志</a:t>
              </a:r>
            </a:p>
          </p:txBody>
        </p:sp>
        <p:sp>
          <p:nvSpPr>
            <p:cNvPr id="8217" name="Rectangle 34">
              <a:extLst>
                <a:ext uri="{FF2B5EF4-FFF2-40B4-BE49-F238E27FC236}">
                  <a16:creationId xmlns:a16="http://schemas.microsoft.com/office/drawing/2014/main" id="{5A688093-9A86-9E44-82CB-89F63CAF921D}"/>
                </a:ext>
              </a:extLst>
            </p:cNvPr>
            <p:cNvSpPr>
              <a:spLocks noChangeArrowheads="1"/>
            </p:cNvSpPr>
            <p:nvPr/>
          </p:nvSpPr>
          <p:spPr bwMode="auto">
            <a:xfrm>
              <a:off x="0" y="226"/>
              <a:ext cx="1043" cy="226"/>
            </a:xfrm>
            <a:prstGeom prst="rect">
              <a:avLst/>
            </a:prstGeom>
            <a:solidFill>
              <a:srgbClr val="FF3300"/>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p>
              <a:pPr algn="ctr" eaLnBrk="1" hangingPunct="1">
                <a:defRPr/>
              </a:pPr>
              <a:r>
                <a:rPr lang="zh-CN" altLang="en-US" b="1" dirty="0">
                  <a:solidFill>
                    <a:schemeClr val="bg1"/>
                  </a:solidFill>
                  <a:effectLst>
                    <a:outerShdw blurRad="38100" dist="38100" dir="2700000" algn="tl">
                      <a:srgbClr val="000000"/>
                    </a:outerShdw>
                  </a:effectLst>
                </a:rPr>
                <a:t>文件当前位置</a:t>
              </a:r>
            </a:p>
          </p:txBody>
        </p:sp>
        <p:sp>
          <p:nvSpPr>
            <p:cNvPr id="8218" name="Rectangle 35">
              <a:extLst>
                <a:ext uri="{FF2B5EF4-FFF2-40B4-BE49-F238E27FC236}">
                  <a16:creationId xmlns:a16="http://schemas.microsoft.com/office/drawing/2014/main" id="{DFFC2E8C-461C-AB4F-983A-0DE52CC32CBC}"/>
                </a:ext>
              </a:extLst>
            </p:cNvPr>
            <p:cNvSpPr>
              <a:spLocks noChangeArrowheads="1"/>
            </p:cNvSpPr>
            <p:nvPr/>
          </p:nvSpPr>
          <p:spPr bwMode="auto">
            <a:xfrm>
              <a:off x="0" y="453"/>
              <a:ext cx="1043" cy="226"/>
            </a:xfrm>
            <a:prstGeom prst="rect">
              <a:avLst/>
            </a:prstGeom>
            <a:solidFill>
              <a:srgbClr val="35C5FF"/>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索引节点指针</a:t>
              </a:r>
            </a:p>
          </p:txBody>
        </p:sp>
        <p:sp>
          <p:nvSpPr>
            <p:cNvPr id="8219" name="Rectangle 36">
              <a:extLst>
                <a:ext uri="{FF2B5EF4-FFF2-40B4-BE49-F238E27FC236}">
                  <a16:creationId xmlns:a16="http://schemas.microsoft.com/office/drawing/2014/main" id="{F7E62B49-E58E-C649-BEB2-1FB243FF6C4A}"/>
                </a:ext>
              </a:extLst>
            </p:cNvPr>
            <p:cNvSpPr>
              <a:spLocks noChangeArrowheads="1"/>
            </p:cNvSpPr>
            <p:nvPr/>
          </p:nvSpPr>
          <p:spPr bwMode="auto">
            <a:xfrm>
              <a:off x="0" y="680"/>
              <a:ext cx="1043" cy="226"/>
            </a:xfrm>
            <a:prstGeom prst="rect">
              <a:avLst/>
            </a:prstGeom>
            <a:solidFill>
              <a:schemeClr val="accent1"/>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p>
              <a:pPr algn="ctr" eaLnBrk="1" hangingPunct="1">
                <a:defRPr/>
              </a:pPr>
              <a:r>
                <a:rPr lang="zh-CN" altLang="en-US" b="1">
                  <a:solidFill>
                    <a:schemeClr val="bg1"/>
                  </a:solidFill>
                  <a:effectLst>
                    <a:outerShdw blurRad="38100" dist="38100" dir="2700000" algn="tl">
                      <a:srgbClr val="000000"/>
                    </a:outerShdw>
                  </a:effectLst>
                </a:rPr>
                <a:t>引用数</a:t>
              </a:r>
              <a:endParaRPr lang="en-US" b="1">
                <a:solidFill>
                  <a:schemeClr val="bg1"/>
                </a:solidFill>
                <a:effectLst>
                  <a:outerShdw blurRad="38100" dist="38100" dir="2700000" algn="tl">
                    <a:srgbClr val="000000"/>
                  </a:outerShdw>
                </a:effectLst>
              </a:endParaRPr>
            </a:p>
          </p:txBody>
        </p:sp>
      </p:grpSp>
      <p:sp>
        <p:nvSpPr>
          <p:cNvPr id="29706" name="Line 39">
            <a:extLst>
              <a:ext uri="{FF2B5EF4-FFF2-40B4-BE49-F238E27FC236}">
                <a16:creationId xmlns:a16="http://schemas.microsoft.com/office/drawing/2014/main" id="{B18AF4B4-3F7B-114E-B886-F4CC796BF22D}"/>
              </a:ext>
            </a:extLst>
          </p:cNvPr>
          <p:cNvSpPr>
            <a:spLocks noChangeShapeType="1"/>
          </p:cNvSpPr>
          <p:nvPr/>
        </p:nvSpPr>
        <p:spPr bwMode="auto">
          <a:xfrm>
            <a:off x="3792538" y="3790951"/>
            <a:ext cx="1439862"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07" name="Text Box 40">
            <a:extLst>
              <a:ext uri="{FF2B5EF4-FFF2-40B4-BE49-F238E27FC236}">
                <a16:creationId xmlns:a16="http://schemas.microsoft.com/office/drawing/2014/main" id="{29C0D594-7444-8046-AFF9-D1D8FE1F92F4}"/>
              </a:ext>
            </a:extLst>
          </p:cNvPr>
          <p:cNvSpPr txBox="1">
            <a:spLocks noChangeArrowheads="1"/>
          </p:cNvSpPr>
          <p:nvPr/>
        </p:nvSpPr>
        <p:spPr bwMode="auto">
          <a:xfrm>
            <a:off x="5866530" y="3970338"/>
            <a:ext cx="516808" cy="68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a:ea typeface="宋体" panose="02010600030101010101" pitchFamily="2" charset="-122"/>
              </a:rPr>
              <a:t>……</a:t>
            </a:r>
          </a:p>
        </p:txBody>
      </p:sp>
      <p:sp>
        <p:nvSpPr>
          <p:cNvPr id="29708" name="Text Box 41">
            <a:extLst>
              <a:ext uri="{FF2B5EF4-FFF2-40B4-BE49-F238E27FC236}">
                <a16:creationId xmlns:a16="http://schemas.microsoft.com/office/drawing/2014/main" id="{51505D00-FEBD-EF41-8BBE-95EE07ADEA5C}"/>
              </a:ext>
            </a:extLst>
          </p:cNvPr>
          <p:cNvSpPr txBox="1">
            <a:spLocks noChangeArrowheads="1"/>
          </p:cNvSpPr>
          <p:nvPr/>
        </p:nvSpPr>
        <p:spPr bwMode="auto">
          <a:xfrm>
            <a:off x="5543551" y="1701801"/>
            <a:ext cx="9128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文件表</a:t>
            </a:r>
          </a:p>
        </p:txBody>
      </p:sp>
      <p:grpSp>
        <p:nvGrpSpPr>
          <p:cNvPr id="29709" name="Group 31">
            <a:extLst>
              <a:ext uri="{FF2B5EF4-FFF2-40B4-BE49-F238E27FC236}">
                <a16:creationId xmlns:a16="http://schemas.microsoft.com/office/drawing/2014/main" id="{6C243814-6554-6548-A7F8-A808AAC4755A}"/>
              </a:ext>
            </a:extLst>
          </p:cNvPr>
          <p:cNvGrpSpPr>
            <a:grpSpLocks/>
          </p:cNvGrpSpPr>
          <p:nvPr/>
        </p:nvGrpSpPr>
        <p:grpSpPr bwMode="auto">
          <a:xfrm>
            <a:off x="8328026" y="1990726"/>
            <a:ext cx="1655763" cy="1438275"/>
            <a:chOff x="0" y="0"/>
            <a:chExt cx="1043" cy="906"/>
          </a:xfrm>
        </p:grpSpPr>
        <p:sp>
          <p:nvSpPr>
            <p:cNvPr id="8224" name="Rectangle 43">
              <a:extLst>
                <a:ext uri="{FF2B5EF4-FFF2-40B4-BE49-F238E27FC236}">
                  <a16:creationId xmlns:a16="http://schemas.microsoft.com/office/drawing/2014/main" id="{4E11C51A-EF5C-BC40-91FB-325C375DB7C7}"/>
                </a:ext>
              </a:extLst>
            </p:cNvPr>
            <p:cNvSpPr>
              <a:spLocks noChangeArrowheads="1"/>
            </p:cNvSpPr>
            <p:nvPr/>
          </p:nvSpPr>
          <p:spPr bwMode="auto">
            <a:xfrm>
              <a:off x="0" y="0"/>
              <a:ext cx="1043" cy="226"/>
            </a:xfrm>
            <a:prstGeom prst="rect">
              <a:avLst/>
            </a:prstGeom>
            <a:solidFill>
              <a:srgbClr val="35C5FF"/>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p>
              <a:pPr algn="ctr" eaLnBrk="1" hangingPunct="1">
                <a:defRPr/>
              </a:pPr>
              <a:r>
                <a:rPr lang="zh-CN" altLang="en-US" b="1">
                  <a:solidFill>
                    <a:schemeClr val="bg1"/>
                  </a:solidFill>
                  <a:effectLst>
                    <a:outerShdw blurRad="38100" dist="38100" dir="2700000" algn="tl">
                      <a:srgbClr val="000000"/>
                    </a:outerShdw>
                  </a:effectLst>
                </a:rPr>
                <a:t>文件属性</a:t>
              </a:r>
            </a:p>
          </p:txBody>
        </p:sp>
        <p:sp>
          <p:nvSpPr>
            <p:cNvPr id="8225" name="Rectangle 44">
              <a:extLst>
                <a:ext uri="{FF2B5EF4-FFF2-40B4-BE49-F238E27FC236}">
                  <a16:creationId xmlns:a16="http://schemas.microsoft.com/office/drawing/2014/main" id="{310EEA0A-1941-5041-B1CB-921EF43CB76E}"/>
                </a:ext>
              </a:extLst>
            </p:cNvPr>
            <p:cNvSpPr>
              <a:spLocks noChangeArrowheads="1"/>
            </p:cNvSpPr>
            <p:nvPr/>
          </p:nvSpPr>
          <p:spPr bwMode="auto">
            <a:xfrm>
              <a:off x="0" y="226"/>
              <a:ext cx="1043" cy="226"/>
            </a:xfrm>
            <a:prstGeom prst="rect">
              <a:avLst/>
            </a:prstGeom>
            <a:solidFill>
              <a:srgbClr val="CC0202"/>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p>
              <a:pPr algn="ctr" eaLnBrk="1" hangingPunct="1">
                <a:defRPr/>
              </a:pPr>
              <a:r>
                <a:rPr lang="zh-CN" altLang="en-US" b="1">
                  <a:solidFill>
                    <a:schemeClr val="bg1"/>
                  </a:solidFill>
                  <a:effectLst>
                    <a:outerShdw blurRad="38100" dist="38100" dir="2700000" algn="tl">
                      <a:srgbClr val="000000"/>
                    </a:outerShdw>
                  </a:effectLst>
                </a:rPr>
                <a:t>引用数</a:t>
              </a:r>
            </a:p>
          </p:txBody>
        </p:sp>
        <p:sp>
          <p:nvSpPr>
            <p:cNvPr id="8226" name="Rectangle 45">
              <a:extLst>
                <a:ext uri="{FF2B5EF4-FFF2-40B4-BE49-F238E27FC236}">
                  <a16:creationId xmlns:a16="http://schemas.microsoft.com/office/drawing/2014/main" id="{12D5FC41-21F4-0E49-9E50-9679EFC0E11D}"/>
                </a:ext>
              </a:extLst>
            </p:cNvPr>
            <p:cNvSpPr>
              <a:spLocks noChangeArrowheads="1"/>
            </p:cNvSpPr>
            <p:nvPr/>
          </p:nvSpPr>
          <p:spPr bwMode="auto">
            <a:xfrm>
              <a:off x="0" y="453"/>
              <a:ext cx="1043" cy="226"/>
            </a:xfrm>
            <a:prstGeom prst="rect">
              <a:avLst/>
            </a:prstGeom>
            <a:solidFill>
              <a:srgbClr val="868563"/>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数据块位置</a:t>
              </a:r>
            </a:p>
          </p:txBody>
        </p:sp>
        <p:sp>
          <p:nvSpPr>
            <p:cNvPr id="8227" name="Rectangle 46">
              <a:extLst>
                <a:ext uri="{FF2B5EF4-FFF2-40B4-BE49-F238E27FC236}">
                  <a16:creationId xmlns:a16="http://schemas.microsoft.com/office/drawing/2014/main" id="{A2A7F056-03DC-0447-9433-29FB918F9060}"/>
                </a:ext>
              </a:extLst>
            </p:cNvPr>
            <p:cNvSpPr>
              <a:spLocks noChangeArrowheads="1"/>
            </p:cNvSpPr>
            <p:nvPr/>
          </p:nvSpPr>
          <p:spPr bwMode="auto">
            <a:xfrm>
              <a:off x="0" y="680"/>
              <a:ext cx="1043" cy="226"/>
            </a:xfrm>
            <a:prstGeom prst="rect">
              <a:avLst/>
            </a:prstGeom>
            <a:solidFill>
              <a:schemeClr val="accent1"/>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当前文件长度</a:t>
              </a:r>
              <a:endParaRPr lang="en-US" altLang="zh-CN" sz="1800">
                <a:solidFill>
                  <a:schemeClr val="bg1"/>
                </a:solidFill>
                <a:effectLst>
                  <a:outerShdw blurRad="38100" dist="38100" dir="2700000" algn="tl">
                    <a:srgbClr val="000000"/>
                  </a:outerShdw>
                </a:effectLst>
                <a:ea typeface="宋体" panose="02010600030101010101" pitchFamily="2" charset="-122"/>
              </a:endParaRPr>
            </a:p>
          </p:txBody>
        </p:sp>
      </p:grpSp>
      <p:sp>
        <p:nvSpPr>
          <p:cNvPr id="29710" name="Line 47">
            <a:extLst>
              <a:ext uri="{FF2B5EF4-FFF2-40B4-BE49-F238E27FC236}">
                <a16:creationId xmlns:a16="http://schemas.microsoft.com/office/drawing/2014/main" id="{D1F1A53A-4BA3-1347-A96A-360B98C8575C}"/>
              </a:ext>
            </a:extLst>
          </p:cNvPr>
          <p:cNvSpPr>
            <a:spLocks noChangeShapeType="1"/>
          </p:cNvSpPr>
          <p:nvPr/>
        </p:nvSpPr>
        <p:spPr bwMode="auto">
          <a:xfrm flipV="1">
            <a:off x="6816725" y="1990726"/>
            <a:ext cx="1511300" cy="1223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29711" name="Group 37">
            <a:extLst>
              <a:ext uri="{FF2B5EF4-FFF2-40B4-BE49-F238E27FC236}">
                <a16:creationId xmlns:a16="http://schemas.microsoft.com/office/drawing/2014/main" id="{3343C8C6-9BD8-DB4E-8A41-D943AA3FECC6}"/>
              </a:ext>
            </a:extLst>
          </p:cNvPr>
          <p:cNvGrpSpPr>
            <a:grpSpLocks/>
          </p:cNvGrpSpPr>
          <p:nvPr/>
        </p:nvGrpSpPr>
        <p:grpSpPr bwMode="auto">
          <a:xfrm>
            <a:off x="8328026" y="4654551"/>
            <a:ext cx="1655763" cy="1438275"/>
            <a:chOff x="0" y="0"/>
            <a:chExt cx="1043" cy="906"/>
          </a:xfrm>
        </p:grpSpPr>
        <p:sp>
          <p:nvSpPr>
            <p:cNvPr id="8230" name="Rectangle 49">
              <a:extLst>
                <a:ext uri="{FF2B5EF4-FFF2-40B4-BE49-F238E27FC236}">
                  <a16:creationId xmlns:a16="http://schemas.microsoft.com/office/drawing/2014/main" id="{1AF2CEF5-D9E2-4240-82CF-E438358F6E35}"/>
                </a:ext>
              </a:extLst>
            </p:cNvPr>
            <p:cNvSpPr>
              <a:spLocks noChangeArrowheads="1"/>
            </p:cNvSpPr>
            <p:nvPr/>
          </p:nvSpPr>
          <p:spPr bwMode="auto">
            <a:xfrm>
              <a:off x="0" y="0"/>
              <a:ext cx="1043" cy="226"/>
            </a:xfrm>
            <a:prstGeom prst="rect">
              <a:avLst/>
            </a:prstGeom>
            <a:solidFill>
              <a:srgbClr val="35C5FF"/>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p>
              <a:pPr algn="ctr" eaLnBrk="1" hangingPunct="1">
                <a:defRPr/>
              </a:pPr>
              <a:r>
                <a:rPr lang="zh-CN" altLang="en-US" b="1">
                  <a:solidFill>
                    <a:schemeClr val="bg1"/>
                  </a:solidFill>
                  <a:effectLst>
                    <a:outerShdw blurRad="38100" dist="38100" dir="2700000" algn="tl">
                      <a:srgbClr val="000000"/>
                    </a:outerShdw>
                  </a:effectLst>
                </a:rPr>
                <a:t>文件属性</a:t>
              </a:r>
            </a:p>
          </p:txBody>
        </p:sp>
        <p:sp>
          <p:nvSpPr>
            <p:cNvPr id="8231" name="Rectangle 50">
              <a:extLst>
                <a:ext uri="{FF2B5EF4-FFF2-40B4-BE49-F238E27FC236}">
                  <a16:creationId xmlns:a16="http://schemas.microsoft.com/office/drawing/2014/main" id="{8551E34C-69E4-4842-8233-BCB65F916519}"/>
                </a:ext>
              </a:extLst>
            </p:cNvPr>
            <p:cNvSpPr>
              <a:spLocks noChangeArrowheads="1"/>
            </p:cNvSpPr>
            <p:nvPr/>
          </p:nvSpPr>
          <p:spPr bwMode="auto">
            <a:xfrm>
              <a:off x="0" y="226"/>
              <a:ext cx="1043" cy="226"/>
            </a:xfrm>
            <a:prstGeom prst="rect">
              <a:avLst/>
            </a:prstGeom>
            <a:solidFill>
              <a:srgbClr val="CC0202"/>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p>
              <a:pPr algn="ctr" eaLnBrk="1" hangingPunct="1">
                <a:defRPr/>
              </a:pPr>
              <a:r>
                <a:rPr lang="zh-CN" altLang="en-US" b="1">
                  <a:solidFill>
                    <a:schemeClr val="bg1"/>
                  </a:solidFill>
                  <a:effectLst>
                    <a:outerShdw blurRad="38100" dist="38100" dir="2700000" algn="tl">
                      <a:srgbClr val="000000"/>
                    </a:outerShdw>
                  </a:effectLst>
                </a:rPr>
                <a:t>引用数</a:t>
              </a:r>
            </a:p>
          </p:txBody>
        </p:sp>
        <p:sp>
          <p:nvSpPr>
            <p:cNvPr id="8232" name="Rectangle 51">
              <a:extLst>
                <a:ext uri="{FF2B5EF4-FFF2-40B4-BE49-F238E27FC236}">
                  <a16:creationId xmlns:a16="http://schemas.microsoft.com/office/drawing/2014/main" id="{4C89A810-A727-E341-BFCE-DDC2786BF130}"/>
                </a:ext>
              </a:extLst>
            </p:cNvPr>
            <p:cNvSpPr>
              <a:spLocks noChangeArrowheads="1"/>
            </p:cNvSpPr>
            <p:nvPr/>
          </p:nvSpPr>
          <p:spPr bwMode="auto">
            <a:xfrm>
              <a:off x="0" y="453"/>
              <a:ext cx="1043" cy="226"/>
            </a:xfrm>
            <a:prstGeom prst="rect">
              <a:avLst/>
            </a:prstGeom>
            <a:solidFill>
              <a:srgbClr val="868563"/>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数据块位置</a:t>
              </a:r>
            </a:p>
          </p:txBody>
        </p:sp>
        <p:sp>
          <p:nvSpPr>
            <p:cNvPr id="8233" name="Rectangle 52">
              <a:extLst>
                <a:ext uri="{FF2B5EF4-FFF2-40B4-BE49-F238E27FC236}">
                  <a16:creationId xmlns:a16="http://schemas.microsoft.com/office/drawing/2014/main" id="{58272DD7-67A4-CB4F-99F9-1AEA0F1AAC4C}"/>
                </a:ext>
              </a:extLst>
            </p:cNvPr>
            <p:cNvSpPr>
              <a:spLocks noChangeArrowheads="1"/>
            </p:cNvSpPr>
            <p:nvPr/>
          </p:nvSpPr>
          <p:spPr bwMode="auto">
            <a:xfrm>
              <a:off x="0" y="680"/>
              <a:ext cx="1043" cy="226"/>
            </a:xfrm>
            <a:prstGeom prst="rect">
              <a:avLst/>
            </a:prstGeom>
            <a:solidFill>
              <a:schemeClr val="accent1"/>
            </a:solidFill>
            <a:ln w="9525">
              <a:solidFill>
                <a:schemeClr val="tx1"/>
              </a:solidFill>
              <a:miter lim="800000"/>
              <a:headEnd/>
              <a:tailEnd/>
            </a:ln>
            <a:effectLst>
              <a:outerShdw blurRad="63500" dist="71842" dir="2700000" algn="ctr" rotWithShape="0">
                <a:schemeClr val="bg2">
                  <a:alpha val="74998"/>
                </a:schemeClr>
              </a:outerShdw>
            </a:effectLst>
          </p:spPr>
          <p:txBody>
            <a:bodyPr wrap="none" lIns="73025" tIns="36512" rIns="73025" bIns="36512"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bg1"/>
                  </a:solidFill>
                  <a:effectLst>
                    <a:outerShdw blurRad="38100" dist="38100" dir="2700000" algn="tl">
                      <a:srgbClr val="000000"/>
                    </a:outerShdw>
                  </a:effectLst>
                  <a:ea typeface="宋体" panose="02010600030101010101" pitchFamily="2" charset="-122"/>
                </a:rPr>
                <a:t>当前文件长度</a:t>
              </a:r>
              <a:endParaRPr lang="en-US" altLang="zh-CN" sz="1800">
                <a:solidFill>
                  <a:schemeClr val="bg1"/>
                </a:solidFill>
                <a:effectLst>
                  <a:outerShdw blurRad="38100" dist="38100" dir="2700000" algn="tl">
                    <a:srgbClr val="000000"/>
                  </a:outerShdw>
                </a:effectLst>
                <a:ea typeface="宋体" panose="02010600030101010101" pitchFamily="2" charset="-122"/>
              </a:endParaRPr>
            </a:p>
          </p:txBody>
        </p:sp>
      </p:grpSp>
      <p:sp>
        <p:nvSpPr>
          <p:cNvPr id="29712" name="Line 53">
            <a:extLst>
              <a:ext uri="{FF2B5EF4-FFF2-40B4-BE49-F238E27FC236}">
                <a16:creationId xmlns:a16="http://schemas.microsoft.com/office/drawing/2014/main" id="{C9921EA5-7ED5-0C40-B28E-7F337DD56FC7}"/>
              </a:ext>
            </a:extLst>
          </p:cNvPr>
          <p:cNvSpPr>
            <a:spLocks noChangeShapeType="1"/>
          </p:cNvSpPr>
          <p:nvPr/>
        </p:nvSpPr>
        <p:spPr bwMode="auto">
          <a:xfrm flipV="1">
            <a:off x="6816725" y="4654550"/>
            <a:ext cx="1511300" cy="10810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29713" name="Text Box 54">
            <a:extLst>
              <a:ext uri="{FF2B5EF4-FFF2-40B4-BE49-F238E27FC236}">
                <a16:creationId xmlns:a16="http://schemas.microsoft.com/office/drawing/2014/main" id="{3C9C29E8-8E0D-274E-9E28-59122AF9E4EF}"/>
              </a:ext>
            </a:extLst>
          </p:cNvPr>
          <p:cNvSpPr txBox="1">
            <a:spLocks noChangeArrowheads="1"/>
          </p:cNvSpPr>
          <p:nvPr/>
        </p:nvSpPr>
        <p:spPr bwMode="auto">
          <a:xfrm>
            <a:off x="8898655" y="3717925"/>
            <a:ext cx="516808" cy="68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a:ea typeface="宋体" panose="02010600030101010101" pitchFamily="2" charset="-122"/>
              </a:rPr>
              <a:t>……</a:t>
            </a:r>
          </a:p>
        </p:txBody>
      </p:sp>
      <p:sp>
        <p:nvSpPr>
          <p:cNvPr id="29714" name="Text Box 55">
            <a:extLst>
              <a:ext uri="{FF2B5EF4-FFF2-40B4-BE49-F238E27FC236}">
                <a16:creationId xmlns:a16="http://schemas.microsoft.com/office/drawing/2014/main" id="{702D7009-136E-1544-92B8-082EEDAFC1CB}"/>
              </a:ext>
            </a:extLst>
          </p:cNvPr>
          <p:cNvSpPr txBox="1">
            <a:spLocks noChangeArrowheads="1"/>
          </p:cNvSpPr>
          <p:nvPr/>
        </p:nvSpPr>
        <p:spPr bwMode="auto">
          <a:xfrm>
            <a:off x="8382001" y="1500188"/>
            <a:ext cx="1438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索引节点表</a:t>
            </a:r>
          </a:p>
        </p:txBody>
      </p:sp>
      <p:sp>
        <p:nvSpPr>
          <p:cNvPr id="29715" name="Text Box 60">
            <a:extLst>
              <a:ext uri="{FF2B5EF4-FFF2-40B4-BE49-F238E27FC236}">
                <a16:creationId xmlns:a16="http://schemas.microsoft.com/office/drawing/2014/main" id="{2D458083-990B-EF41-B0F8-2A69B30AD153}"/>
              </a:ext>
            </a:extLst>
          </p:cNvPr>
          <p:cNvSpPr txBox="1">
            <a:spLocks noChangeArrowheads="1"/>
          </p:cNvSpPr>
          <p:nvPr/>
        </p:nvSpPr>
        <p:spPr bwMode="auto">
          <a:xfrm>
            <a:off x="2927350" y="2135188"/>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0">
                <a:ea typeface="宋体" panose="02010600030101010101" pitchFamily="2" charset="-122"/>
              </a:rPr>
              <a:t>[0]</a:t>
            </a:r>
          </a:p>
        </p:txBody>
      </p:sp>
      <p:sp>
        <p:nvSpPr>
          <p:cNvPr id="29716" name="Text Box 61">
            <a:extLst>
              <a:ext uri="{FF2B5EF4-FFF2-40B4-BE49-F238E27FC236}">
                <a16:creationId xmlns:a16="http://schemas.microsoft.com/office/drawing/2014/main" id="{372A363D-5F2F-E246-B7FB-3B9E56E3BF41}"/>
              </a:ext>
            </a:extLst>
          </p:cNvPr>
          <p:cNvSpPr txBox="1">
            <a:spLocks noChangeArrowheads="1"/>
          </p:cNvSpPr>
          <p:nvPr/>
        </p:nvSpPr>
        <p:spPr bwMode="auto">
          <a:xfrm>
            <a:off x="2927350" y="2506663"/>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0">
                <a:ea typeface="宋体" panose="02010600030101010101" pitchFamily="2" charset="-122"/>
              </a:rPr>
              <a:t>[1]</a:t>
            </a:r>
          </a:p>
        </p:txBody>
      </p:sp>
      <p:sp>
        <p:nvSpPr>
          <p:cNvPr id="29717" name="Text Box 62">
            <a:extLst>
              <a:ext uri="{FF2B5EF4-FFF2-40B4-BE49-F238E27FC236}">
                <a16:creationId xmlns:a16="http://schemas.microsoft.com/office/drawing/2014/main" id="{4CF67663-01DB-5A45-B737-B45C26B68161}"/>
              </a:ext>
            </a:extLst>
          </p:cNvPr>
          <p:cNvSpPr txBox="1">
            <a:spLocks noChangeArrowheads="1"/>
          </p:cNvSpPr>
          <p:nvPr/>
        </p:nvSpPr>
        <p:spPr bwMode="auto">
          <a:xfrm>
            <a:off x="2927351" y="2854326"/>
            <a:ext cx="5048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0">
                <a:ea typeface="宋体" panose="02010600030101010101" pitchFamily="2" charset="-122"/>
              </a:rPr>
              <a:t>[2]</a:t>
            </a:r>
          </a:p>
        </p:txBody>
      </p:sp>
      <p:sp>
        <p:nvSpPr>
          <p:cNvPr id="29718" name="Text Box 63">
            <a:extLst>
              <a:ext uri="{FF2B5EF4-FFF2-40B4-BE49-F238E27FC236}">
                <a16:creationId xmlns:a16="http://schemas.microsoft.com/office/drawing/2014/main" id="{AEB1D5DF-A2D2-EB42-882E-A44E84EA4C82}"/>
              </a:ext>
            </a:extLst>
          </p:cNvPr>
          <p:cNvSpPr txBox="1">
            <a:spLocks noChangeArrowheads="1"/>
          </p:cNvSpPr>
          <p:nvPr/>
        </p:nvSpPr>
        <p:spPr bwMode="auto">
          <a:xfrm>
            <a:off x="2927350" y="3214688"/>
            <a:ext cx="431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0">
                <a:ea typeface="宋体" panose="02010600030101010101" pitchFamily="2" charset="-122"/>
              </a:rPr>
              <a:t>[3]</a:t>
            </a:r>
          </a:p>
        </p:txBody>
      </p:sp>
      <p:sp>
        <p:nvSpPr>
          <p:cNvPr id="29719" name="Text Box 64">
            <a:extLst>
              <a:ext uri="{FF2B5EF4-FFF2-40B4-BE49-F238E27FC236}">
                <a16:creationId xmlns:a16="http://schemas.microsoft.com/office/drawing/2014/main" id="{A082E7A2-94A8-BE42-81EC-E15A01516291}"/>
              </a:ext>
            </a:extLst>
          </p:cNvPr>
          <p:cNvSpPr txBox="1">
            <a:spLocks noChangeArrowheads="1"/>
          </p:cNvSpPr>
          <p:nvPr/>
        </p:nvSpPr>
        <p:spPr bwMode="auto">
          <a:xfrm>
            <a:off x="2927351" y="3587751"/>
            <a:ext cx="5048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0">
                <a:ea typeface="宋体" panose="02010600030101010101" pitchFamily="2" charset="-122"/>
              </a:rPr>
              <a:t>[4]</a:t>
            </a:r>
          </a:p>
        </p:txBody>
      </p:sp>
    </p:spTree>
    <p:extLst>
      <p:ext uri="{BB962C8B-B14F-4D97-AF65-F5344CB8AC3E}">
        <p14:creationId xmlns:p14="http://schemas.microsoft.com/office/powerpoint/2010/main" val="4749779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55D5B0F-94F7-5647-A4AD-58579D2A3AC3}"/>
              </a:ext>
            </a:extLst>
          </p:cNvPr>
          <p:cNvSpPr>
            <a:spLocks noGrp="1" noChangeArrowheads="1"/>
          </p:cNvSpPr>
          <p:nvPr>
            <p:ph type="title"/>
          </p:nvPr>
        </p:nvSpPr>
        <p:spPr>
          <a:xfrm>
            <a:off x="2495551" y="188914"/>
            <a:ext cx="7331075" cy="549275"/>
          </a:xfrm>
        </p:spPr>
        <p:txBody>
          <a:bodyPr/>
          <a:lstStyle/>
          <a:p>
            <a:pPr defTabSz="685749">
              <a:defRPr/>
            </a:pPr>
            <a:r>
              <a:rPr lang="en-US" altLang="zh-CN" kern="1200" dirty="0">
                <a:solidFill>
                  <a:schemeClr val="accent1">
                    <a:lumMod val="25000"/>
                  </a:schemeClr>
                </a:solidFill>
              </a:rPr>
              <a:t>Linux</a:t>
            </a:r>
            <a:r>
              <a:rPr lang="zh-CN" altLang="en-US" kern="1200" dirty="0">
                <a:solidFill>
                  <a:schemeClr val="accent1">
                    <a:lumMod val="25000"/>
                  </a:schemeClr>
                </a:solidFill>
              </a:rPr>
              <a:t>内核文件表示</a:t>
            </a:r>
          </a:p>
        </p:txBody>
      </p:sp>
      <p:grpSp>
        <p:nvGrpSpPr>
          <p:cNvPr id="31747" name="Group 67">
            <a:extLst>
              <a:ext uri="{FF2B5EF4-FFF2-40B4-BE49-F238E27FC236}">
                <a16:creationId xmlns:a16="http://schemas.microsoft.com/office/drawing/2014/main" id="{BE0F9ABE-91CF-774C-A8DF-F8254B5593ED}"/>
              </a:ext>
            </a:extLst>
          </p:cNvPr>
          <p:cNvGrpSpPr>
            <a:grpSpLocks/>
          </p:cNvGrpSpPr>
          <p:nvPr/>
        </p:nvGrpSpPr>
        <p:grpSpPr bwMode="auto">
          <a:xfrm>
            <a:off x="2525713" y="908051"/>
            <a:ext cx="7499350" cy="6246813"/>
            <a:chOff x="1980" y="1128"/>
            <a:chExt cx="7920" cy="8268"/>
          </a:xfrm>
        </p:grpSpPr>
        <p:sp>
          <p:nvSpPr>
            <p:cNvPr id="31748" name="Text Box 68">
              <a:extLst>
                <a:ext uri="{FF2B5EF4-FFF2-40B4-BE49-F238E27FC236}">
                  <a16:creationId xmlns:a16="http://schemas.microsoft.com/office/drawing/2014/main" id="{0F57BBB8-C350-3342-BCC4-A4CDEBC53EDE}"/>
                </a:ext>
              </a:extLst>
            </p:cNvPr>
            <p:cNvSpPr txBox="1">
              <a:spLocks noChangeArrowheads="1"/>
            </p:cNvSpPr>
            <p:nvPr/>
          </p:nvSpPr>
          <p:spPr bwMode="auto">
            <a:xfrm>
              <a:off x="5220" y="4872"/>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    file</a:t>
              </a:r>
              <a:endParaRPr lang="zh-CN" altLang="zh-CN" sz="1400" b="0">
                <a:ea typeface="宋体" panose="02010600030101010101" pitchFamily="2" charset="-122"/>
              </a:endParaRPr>
            </a:p>
          </p:txBody>
        </p:sp>
        <p:sp>
          <p:nvSpPr>
            <p:cNvPr id="31749" name="Text Box 69">
              <a:extLst>
                <a:ext uri="{FF2B5EF4-FFF2-40B4-BE49-F238E27FC236}">
                  <a16:creationId xmlns:a16="http://schemas.microsoft.com/office/drawing/2014/main" id="{6AFEDC6F-B5E6-094B-ADC7-1C51E3C98BAA}"/>
                </a:ext>
              </a:extLst>
            </p:cNvPr>
            <p:cNvSpPr txBox="1">
              <a:spLocks noChangeArrowheads="1"/>
            </p:cNvSpPr>
            <p:nvPr/>
          </p:nvSpPr>
          <p:spPr bwMode="auto">
            <a:xfrm>
              <a:off x="5220" y="3000"/>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  dentry</a:t>
              </a:r>
              <a:endParaRPr lang="zh-CN" altLang="zh-CN" sz="1400" b="0">
                <a:ea typeface="宋体" panose="02010600030101010101" pitchFamily="2" charset="-122"/>
              </a:endParaRPr>
            </a:p>
          </p:txBody>
        </p:sp>
        <p:grpSp>
          <p:nvGrpSpPr>
            <p:cNvPr id="31750" name="Group 70">
              <a:extLst>
                <a:ext uri="{FF2B5EF4-FFF2-40B4-BE49-F238E27FC236}">
                  <a16:creationId xmlns:a16="http://schemas.microsoft.com/office/drawing/2014/main" id="{545121CC-C034-E04F-9E62-D9BAFBB9F311}"/>
                </a:ext>
              </a:extLst>
            </p:cNvPr>
            <p:cNvGrpSpPr>
              <a:grpSpLocks/>
            </p:cNvGrpSpPr>
            <p:nvPr/>
          </p:nvGrpSpPr>
          <p:grpSpPr bwMode="auto">
            <a:xfrm>
              <a:off x="2340" y="3312"/>
              <a:ext cx="720" cy="1872"/>
              <a:chOff x="2160" y="2532"/>
              <a:chExt cx="720" cy="1872"/>
            </a:xfrm>
          </p:grpSpPr>
          <p:sp>
            <p:nvSpPr>
              <p:cNvPr id="31809" name="Text Box 71">
                <a:extLst>
                  <a:ext uri="{FF2B5EF4-FFF2-40B4-BE49-F238E27FC236}">
                    <a16:creationId xmlns:a16="http://schemas.microsoft.com/office/drawing/2014/main" id="{7B8756AF-C3FB-E84A-9339-29EEC0F862E0}"/>
                  </a:ext>
                </a:extLst>
              </p:cNvPr>
              <p:cNvSpPr txBox="1">
                <a:spLocks noChangeArrowheads="1"/>
              </p:cNvSpPr>
              <p:nvPr/>
            </p:nvSpPr>
            <p:spPr bwMode="auto">
              <a:xfrm>
                <a:off x="2160" y="2532"/>
                <a:ext cx="72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a:t>
                </a:r>
                <a:endParaRPr lang="zh-CN" altLang="zh-CN" sz="1400" b="0">
                  <a:ea typeface="宋体" panose="02010600030101010101" pitchFamily="2" charset="-122"/>
                </a:endParaRPr>
              </a:p>
            </p:txBody>
          </p:sp>
          <p:sp>
            <p:nvSpPr>
              <p:cNvPr id="31810" name="Text Box 72">
                <a:extLst>
                  <a:ext uri="{FF2B5EF4-FFF2-40B4-BE49-F238E27FC236}">
                    <a16:creationId xmlns:a16="http://schemas.microsoft.com/office/drawing/2014/main" id="{1494B355-52F8-2F4B-BDA6-9401FF9ABAFA}"/>
                  </a:ext>
                </a:extLst>
              </p:cNvPr>
              <p:cNvSpPr txBox="1">
                <a:spLocks noChangeArrowheads="1"/>
              </p:cNvSpPr>
              <p:nvPr/>
            </p:nvSpPr>
            <p:spPr bwMode="auto">
              <a:xfrm>
                <a:off x="2160" y="3000"/>
                <a:ext cx="72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fs</a:t>
                </a:r>
                <a:endParaRPr lang="zh-CN" altLang="zh-CN" sz="1400" b="0">
                  <a:ea typeface="宋体" panose="02010600030101010101" pitchFamily="2" charset="-122"/>
                </a:endParaRPr>
              </a:p>
            </p:txBody>
          </p:sp>
          <p:sp>
            <p:nvSpPr>
              <p:cNvPr id="31811" name="Text Box 73">
                <a:extLst>
                  <a:ext uri="{FF2B5EF4-FFF2-40B4-BE49-F238E27FC236}">
                    <a16:creationId xmlns:a16="http://schemas.microsoft.com/office/drawing/2014/main" id="{F6C1265C-72E1-4B45-AD18-4D36F49FF4A9}"/>
                  </a:ext>
                </a:extLst>
              </p:cNvPr>
              <p:cNvSpPr txBox="1">
                <a:spLocks noChangeArrowheads="1"/>
              </p:cNvSpPr>
              <p:nvPr/>
            </p:nvSpPr>
            <p:spPr bwMode="auto">
              <a:xfrm>
                <a:off x="2160" y="3468"/>
                <a:ext cx="72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files</a:t>
                </a:r>
                <a:endParaRPr lang="zh-CN" altLang="zh-CN" sz="1400" b="0">
                  <a:ea typeface="宋体" panose="02010600030101010101" pitchFamily="2" charset="-122"/>
                </a:endParaRPr>
              </a:p>
            </p:txBody>
          </p:sp>
          <p:sp>
            <p:nvSpPr>
              <p:cNvPr id="31812" name="Text Box 74">
                <a:extLst>
                  <a:ext uri="{FF2B5EF4-FFF2-40B4-BE49-F238E27FC236}">
                    <a16:creationId xmlns:a16="http://schemas.microsoft.com/office/drawing/2014/main" id="{E5DFABE1-C156-B140-83D2-C73C62E018F2}"/>
                  </a:ext>
                </a:extLst>
              </p:cNvPr>
              <p:cNvSpPr txBox="1">
                <a:spLocks noChangeArrowheads="1"/>
              </p:cNvSpPr>
              <p:nvPr/>
            </p:nvSpPr>
            <p:spPr bwMode="auto">
              <a:xfrm>
                <a:off x="2160" y="3936"/>
                <a:ext cx="72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a:t>
                </a:r>
                <a:endParaRPr lang="zh-CN" altLang="zh-CN" sz="1400" b="0">
                  <a:ea typeface="宋体" panose="02010600030101010101" pitchFamily="2" charset="-122"/>
                </a:endParaRPr>
              </a:p>
            </p:txBody>
          </p:sp>
        </p:grpSp>
        <p:grpSp>
          <p:nvGrpSpPr>
            <p:cNvPr id="31751" name="Group 75">
              <a:extLst>
                <a:ext uri="{FF2B5EF4-FFF2-40B4-BE49-F238E27FC236}">
                  <a16:creationId xmlns:a16="http://schemas.microsoft.com/office/drawing/2014/main" id="{6F44BFE3-5A74-ED43-B3E8-7EE69030033F}"/>
                </a:ext>
              </a:extLst>
            </p:cNvPr>
            <p:cNvGrpSpPr>
              <a:grpSpLocks/>
            </p:cNvGrpSpPr>
            <p:nvPr/>
          </p:nvGrpSpPr>
          <p:grpSpPr bwMode="auto">
            <a:xfrm>
              <a:off x="3600" y="1596"/>
              <a:ext cx="1080" cy="2340"/>
              <a:chOff x="3780" y="1596"/>
              <a:chExt cx="1080" cy="2340"/>
            </a:xfrm>
          </p:grpSpPr>
          <p:sp>
            <p:nvSpPr>
              <p:cNvPr id="31804" name="Text Box 76">
                <a:extLst>
                  <a:ext uri="{FF2B5EF4-FFF2-40B4-BE49-F238E27FC236}">
                    <a16:creationId xmlns:a16="http://schemas.microsoft.com/office/drawing/2014/main" id="{86955FD6-266A-7447-802E-C52C940F9582}"/>
                  </a:ext>
                </a:extLst>
              </p:cNvPr>
              <p:cNvSpPr txBox="1">
                <a:spLocks noChangeArrowheads="1"/>
              </p:cNvSpPr>
              <p:nvPr/>
            </p:nvSpPr>
            <p:spPr bwMode="auto">
              <a:xfrm>
                <a:off x="3780" y="1596"/>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count</a:t>
                </a:r>
                <a:endParaRPr lang="zh-CN" altLang="zh-CN" sz="1400" b="0">
                  <a:ea typeface="宋体" panose="02010600030101010101" pitchFamily="2" charset="-122"/>
                </a:endParaRPr>
              </a:p>
            </p:txBody>
          </p:sp>
          <p:sp>
            <p:nvSpPr>
              <p:cNvPr id="31805" name="Text Box 77">
                <a:extLst>
                  <a:ext uri="{FF2B5EF4-FFF2-40B4-BE49-F238E27FC236}">
                    <a16:creationId xmlns:a16="http://schemas.microsoft.com/office/drawing/2014/main" id="{058BACDD-ECB7-544E-BC41-95F3CE2E4AAE}"/>
                  </a:ext>
                </a:extLst>
              </p:cNvPr>
              <p:cNvSpPr txBox="1">
                <a:spLocks noChangeArrowheads="1"/>
              </p:cNvSpPr>
              <p:nvPr/>
            </p:nvSpPr>
            <p:spPr bwMode="auto">
              <a:xfrm>
                <a:off x="3780" y="206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Times New Roman" panose="02020603050405020304" pitchFamily="18" charset="0"/>
                    <a:ea typeface="宋体" panose="02010600030101010101" pitchFamily="2" charset="-122"/>
                  </a:rPr>
                  <a:t>umask</a:t>
                </a:r>
                <a:endParaRPr lang="zh-CN" altLang="zh-CN" sz="1400" b="0">
                  <a:ea typeface="宋体" panose="02010600030101010101" pitchFamily="2" charset="-122"/>
                </a:endParaRPr>
              </a:p>
            </p:txBody>
          </p:sp>
          <p:sp>
            <p:nvSpPr>
              <p:cNvPr id="31806" name="Text Box 78">
                <a:extLst>
                  <a:ext uri="{FF2B5EF4-FFF2-40B4-BE49-F238E27FC236}">
                    <a16:creationId xmlns:a16="http://schemas.microsoft.com/office/drawing/2014/main" id="{E5A661D5-256A-D647-9A06-D910B6B0B8E3}"/>
                  </a:ext>
                </a:extLst>
              </p:cNvPr>
              <p:cNvSpPr txBox="1">
                <a:spLocks noChangeArrowheads="1"/>
              </p:cNvSpPr>
              <p:nvPr/>
            </p:nvSpPr>
            <p:spPr bwMode="auto">
              <a:xfrm>
                <a:off x="3780" y="253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*root</a:t>
                </a:r>
                <a:endParaRPr lang="zh-CN" altLang="zh-CN" sz="1400" b="0">
                  <a:ea typeface="宋体" panose="02010600030101010101" pitchFamily="2" charset="-122"/>
                </a:endParaRPr>
              </a:p>
            </p:txBody>
          </p:sp>
          <p:sp>
            <p:nvSpPr>
              <p:cNvPr id="31807" name="Text Box 79">
                <a:extLst>
                  <a:ext uri="{FF2B5EF4-FFF2-40B4-BE49-F238E27FC236}">
                    <a16:creationId xmlns:a16="http://schemas.microsoft.com/office/drawing/2014/main" id="{57FD9792-C4E9-1641-8D80-3E9E3F1E5811}"/>
                  </a:ext>
                </a:extLst>
              </p:cNvPr>
              <p:cNvSpPr txBox="1">
                <a:spLocks noChangeArrowheads="1"/>
              </p:cNvSpPr>
              <p:nvPr/>
            </p:nvSpPr>
            <p:spPr bwMode="auto">
              <a:xfrm>
                <a:off x="3780" y="300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*pwd</a:t>
                </a:r>
                <a:endParaRPr lang="zh-CN" altLang="zh-CN" sz="1400" b="0">
                  <a:ea typeface="宋体" panose="02010600030101010101" pitchFamily="2" charset="-122"/>
                </a:endParaRPr>
              </a:p>
            </p:txBody>
          </p:sp>
          <p:sp>
            <p:nvSpPr>
              <p:cNvPr id="31808" name="Text Box 80">
                <a:extLst>
                  <a:ext uri="{FF2B5EF4-FFF2-40B4-BE49-F238E27FC236}">
                    <a16:creationId xmlns:a16="http://schemas.microsoft.com/office/drawing/2014/main" id="{86C9440B-08D5-BC40-8AEC-FA369A0C068C}"/>
                  </a:ext>
                </a:extLst>
              </p:cNvPr>
              <p:cNvSpPr txBox="1">
                <a:spLocks noChangeArrowheads="1"/>
              </p:cNvSpPr>
              <p:nvPr/>
            </p:nvSpPr>
            <p:spPr bwMode="auto">
              <a:xfrm>
                <a:off x="3780" y="3468"/>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*altroot</a:t>
                </a:r>
                <a:endParaRPr lang="zh-CN" altLang="zh-CN" sz="1400" b="0">
                  <a:ea typeface="宋体" panose="02010600030101010101" pitchFamily="2" charset="-122"/>
                </a:endParaRPr>
              </a:p>
            </p:txBody>
          </p:sp>
        </p:grpSp>
        <p:grpSp>
          <p:nvGrpSpPr>
            <p:cNvPr id="31752" name="Group 81">
              <a:extLst>
                <a:ext uri="{FF2B5EF4-FFF2-40B4-BE49-F238E27FC236}">
                  <a16:creationId xmlns:a16="http://schemas.microsoft.com/office/drawing/2014/main" id="{1F55FC85-91EB-9B4C-AC5C-E884A0D33B0B}"/>
                </a:ext>
              </a:extLst>
            </p:cNvPr>
            <p:cNvGrpSpPr>
              <a:grpSpLocks/>
            </p:cNvGrpSpPr>
            <p:nvPr/>
          </p:nvGrpSpPr>
          <p:grpSpPr bwMode="auto">
            <a:xfrm>
              <a:off x="3600" y="4560"/>
              <a:ext cx="1080" cy="2964"/>
              <a:chOff x="3600" y="4872"/>
              <a:chExt cx="1080" cy="2964"/>
            </a:xfrm>
          </p:grpSpPr>
          <p:sp>
            <p:nvSpPr>
              <p:cNvPr id="31798" name="Text Box 82">
                <a:extLst>
                  <a:ext uri="{FF2B5EF4-FFF2-40B4-BE49-F238E27FC236}">
                    <a16:creationId xmlns:a16="http://schemas.microsoft.com/office/drawing/2014/main" id="{D85339C7-A72D-544F-880F-3CF6DF5B4E33}"/>
                  </a:ext>
                </a:extLst>
              </p:cNvPr>
              <p:cNvSpPr txBox="1">
                <a:spLocks noChangeArrowheads="1"/>
              </p:cNvSpPr>
              <p:nvPr/>
            </p:nvSpPr>
            <p:spPr bwMode="auto">
              <a:xfrm>
                <a:off x="3600" y="487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count</a:t>
                </a:r>
                <a:endParaRPr lang="zh-CN" altLang="zh-CN" sz="1400" b="0">
                  <a:ea typeface="宋体" panose="02010600030101010101" pitchFamily="2" charset="-122"/>
                </a:endParaRPr>
              </a:p>
            </p:txBody>
          </p:sp>
          <p:sp>
            <p:nvSpPr>
              <p:cNvPr id="31799" name="Text Box 83">
                <a:extLst>
                  <a:ext uri="{FF2B5EF4-FFF2-40B4-BE49-F238E27FC236}">
                    <a16:creationId xmlns:a16="http://schemas.microsoft.com/office/drawing/2014/main" id="{BBBA8997-B137-0C41-8635-D1842CC398DF}"/>
                  </a:ext>
                </a:extLst>
              </p:cNvPr>
              <p:cNvSpPr txBox="1">
                <a:spLocks noChangeArrowheads="1"/>
              </p:cNvSpPr>
              <p:nvPr/>
            </p:nvSpPr>
            <p:spPr bwMode="auto">
              <a:xfrm>
                <a:off x="3600" y="5340"/>
                <a:ext cx="1080" cy="624"/>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Times New Roman" panose="02020603050405020304" pitchFamily="18" charset="0"/>
                    <a:ea typeface="宋体" panose="02010600030101010101" pitchFamily="2" charset="-122"/>
                  </a:rPr>
                  <a:t>close_on_exec</a:t>
                </a:r>
                <a:endParaRPr lang="zh-CN" altLang="zh-CN" sz="1400" b="0">
                  <a:ea typeface="宋体" panose="02010600030101010101" pitchFamily="2" charset="-122"/>
                </a:endParaRPr>
              </a:p>
            </p:txBody>
          </p:sp>
          <p:sp>
            <p:nvSpPr>
              <p:cNvPr id="31800" name="Text Box 84">
                <a:extLst>
                  <a:ext uri="{FF2B5EF4-FFF2-40B4-BE49-F238E27FC236}">
                    <a16:creationId xmlns:a16="http://schemas.microsoft.com/office/drawing/2014/main" id="{028ED36B-78D7-0E40-BA69-9CC6AECDFFE5}"/>
                  </a:ext>
                </a:extLst>
              </p:cNvPr>
              <p:cNvSpPr txBox="1">
                <a:spLocks noChangeArrowheads="1"/>
              </p:cNvSpPr>
              <p:nvPr/>
            </p:nvSpPr>
            <p:spPr bwMode="auto">
              <a:xfrm>
                <a:off x="3600" y="596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fd[0]</a:t>
                </a:r>
                <a:endParaRPr lang="zh-CN" altLang="zh-CN" sz="1400" b="0">
                  <a:ea typeface="宋体" panose="02010600030101010101" pitchFamily="2" charset="-122"/>
                </a:endParaRPr>
              </a:p>
            </p:txBody>
          </p:sp>
          <p:sp>
            <p:nvSpPr>
              <p:cNvPr id="31801" name="Text Box 85">
                <a:extLst>
                  <a:ext uri="{FF2B5EF4-FFF2-40B4-BE49-F238E27FC236}">
                    <a16:creationId xmlns:a16="http://schemas.microsoft.com/office/drawing/2014/main" id="{74A848A0-E32B-2A47-A761-8F249EF0A038}"/>
                  </a:ext>
                </a:extLst>
              </p:cNvPr>
              <p:cNvSpPr txBox="1">
                <a:spLocks noChangeArrowheads="1"/>
              </p:cNvSpPr>
              <p:nvPr/>
            </p:nvSpPr>
            <p:spPr bwMode="auto">
              <a:xfrm>
                <a:off x="3600" y="643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fd[1]</a:t>
                </a:r>
                <a:endParaRPr lang="zh-CN" altLang="zh-CN" sz="1400" b="0">
                  <a:ea typeface="宋体" panose="02010600030101010101" pitchFamily="2" charset="-122"/>
                </a:endParaRPr>
              </a:p>
            </p:txBody>
          </p:sp>
          <p:sp>
            <p:nvSpPr>
              <p:cNvPr id="31802" name="Text Box 86">
                <a:extLst>
                  <a:ext uri="{FF2B5EF4-FFF2-40B4-BE49-F238E27FC236}">
                    <a16:creationId xmlns:a16="http://schemas.microsoft.com/office/drawing/2014/main" id="{DF23DEA4-C3C5-F546-B16A-97C056D604C1}"/>
                  </a:ext>
                </a:extLst>
              </p:cNvPr>
              <p:cNvSpPr txBox="1">
                <a:spLocks noChangeArrowheads="1"/>
              </p:cNvSpPr>
              <p:nvPr/>
            </p:nvSpPr>
            <p:spPr bwMode="auto">
              <a:xfrm>
                <a:off x="3600" y="690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a:t>
                </a:r>
                <a:endParaRPr lang="zh-CN" altLang="zh-CN" sz="1400" b="0">
                  <a:ea typeface="宋体" panose="02010600030101010101" pitchFamily="2" charset="-122"/>
                </a:endParaRPr>
              </a:p>
            </p:txBody>
          </p:sp>
          <p:sp>
            <p:nvSpPr>
              <p:cNvPr id="31803" name="Text Box 87">
                <a:extLst>
                  <a:ext uri="{FF2B5EF4-FFF2-40B4-BE49-F238E27FC236}">
                    <a16:creationId xmlns:a16="http://schemas.microsoft.com/office/drawing/2014/main" id="{75FC897E-4A42-0845-9BDB-DBFF5BC862A9}"/>
                  </a:ext>
                </a:extLst>
              </p:cNvPr>
              <p:cNvSpPr txBox="1">
                <a:spLocks noChangeArrowheads="1"/>
              </p:cNvSpPr>
              <p:nvPr/>
            </p:nvSpPr>
            <p:spPr bwMode="auto">
              <a:xfrm>
                <a:off x="3600" y="7368"/>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fd[255]</a:t>
                </a:r>
                <a:endParaRPr lang="zh-CN" altLang="zh-CN" sz="1400" b="0">
                  <a:ea typeface="宋体" panose="02010600030101010101" pitchFamily="2" charset="-122"/>
                </a:endParaRPr>
              </a:p>
            </p:txBody>
          </p:sp>
        </p:grpSp>
        <p:sp>
          <p:nvSpPr>
            <p:cNvPr id="31753" name="Text Box 88">
              <a:extLst>
                <a:ext uri="{FF2B5EF4-FFF2-40B4-BE49-F238E27FC236}">
                  <a16:creationId xmlns:a16="http://schemas.microsoft.com/office/drawing/2014/main" id="{887A346C-12EE-634B-AFF0-D8DC791736F5}"/>
                </a:ext>
              </a:extLst>
            </p:cNvPr>
            <p:cNvSpPr txBox="1">
              <a:spLocks noChangeArrowheads="1"/>
            </p:cNvSpPr>
            <p:nvPr/>
          </p:nvSpPr>
          <p:spPr bwMode="auto">
            <a:xfrm>
              <a:off x="5400" y="3468"/>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sp>
          <p:nvSpPr>
            <p:cNvPr id="31754" name="Text Box 89">
              <a:extLst>
                <a:ext uri="{FF2B5EF4-FFF2-40B4-BE49-F238E27FC236}">
                  <a16:creationId xmlns:a16="http://schemas.microsoft.com/office/drawing/2014/main" id="{1629EA7F-1F40-0A4A-9A55-D4FDDBE727CB}"/>
                </a:ext>
              </a:extLst>
            </p:cNvPr>
            <p:cNvSpPr txBox="1">
              <a:spLocks noChangeArrowheads="1"/>
            </p:cNvSpPr>
            <p:nvPr/>
          </p:nvSpPr>
          <p:spPr bwMode="auto">
            <a:xfrm>
              <a:off x="5400" y="3936"/>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d_inode</a:t>
              </a:r>
              <a:endParaRPr lang="zh-CN" altLang="zh-CN" sz="1400" b="0">
                <a:ea typeface="宋体" panose="02010600030101010101" pitchFamily="2" charset="-122"/>
              </a:endParaRPr>
            </a:p>
          </p:txBody>
        </p:sp>
        <p:sp>
          <p:nvSpPr>
            <p:cNvPr id="31755" name="Text Box 90">
              <a:extLst>
                <a:ext uri="{FF2B5EF4-FFF2-40B4-BE49-F238E27FC236}">
                  <a16:creationId xmlns:a16="http://schemas.microsoft.com/office/drawing/2014/main" id="{8E405E62-B357-C740-A2DB-E122155FE2CA}"/>
                </a:ext>
              </a:extLst>
            </p:cNvPr>
            <p:cNvSpPr txBox="1">
              <a:spLocks noChangeArrowheads="1"/>
            </p:cNvSpPr>
            <p:nvPr/>
          </p:nvSpPr>
          <p:spPr bwMode="auto">
            <a:xfrm>
              <a:off x="5400" y="440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sp>
          <p:nvSpPr>
            <p:cNvPr id="31756" name="Text Box 91">
              <a:extLst>
                <a:ext uri="{FF2B5EF4-FFF2-40B4-BE49-F238E27FC236}">
                  <a16:creationId xmlns:a16="http://schemas.microsoft.com/office/drawing/2014/main" id="{7893AEA9-1A04-EC41-A383-902917B63017}"/>
                </a:ext>
              </a:extLst>
            </p:cNvPr>
            <p:cNvSpPr txBox="1">
              <a:spLocks noChangeArrowheads="1"/>
            </p:cNvSpPr>
            <p:nvPr/>
          </p:nvSpPr>
          <p:spPr bwMode="auto">
            <a:xfrm>
              <a:off x="1980" y="2844"/>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task_struct</a:t>
              </a:r>
              <a:endParaRPr lang="zh-CN" altLang="zh-CN" sz="1400" b="0">
                <a:ea typeface="宋体" panose="02010600030101010101" pitchFamily="2" charset="-122"/>
              </a:endParaRPr>
            </a:p>
          </p:txBody>
        </p:sp>
        <p:sp>
          <p:nvSpPr>
            <p:cNvPr id="31757" name="Text Box 92">
              <a:extLst>
                <a:ext uri="{FF2B5EF4-FFF2-40B4-BE49-F238E27FC236}">
                  <a16:creationId xmlns:a16="http://schemas.microsoft.com/office/drawing/2014/main" id="{2CFF9DB1-C17C-0942-978E-153A8649963C}"/>
                </a:ext>
              </a:extLst>
            </p:cNvPr>
            <p:cNvSpPr txBox="1">
              <a:spLocks noChangeArrowheads="1"/>
            </p:cNvSpPr>
            <p:nvPr/>
          </p:nvSpPr>
          <p:spPr bwMode="auto">
            <a:xfrm>
              <a:off x="3420" y="1128"/>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fs_struct</a:t>
              </a:r>
              <a:endParaRPr lang="zh-CN" altLang="zh-CN" sz="1400" b="0">
                <a:ea typeface="宋体" panose="02010600030101010101" pitchFamily="2" charset="-122"/>
              </a:endParaRPr>
            </a:p>
          </p:txBody>
        </p:sp>
        <p:sp>
          <p:nvSpPr>
            <p:cNvPr id="31758" name="Text Box 93">
              <a:extLst>
                <a:ext uri="{FF2B5EF4-FFF2-40B4-BE49-F238E27FC236}">
                  <a16:creationId xmlns:a16="http://schemas.microsoft.com/office/drawing/2014/main" id="{426C4F02-C5DA-DB44-83C0-5ACB4263940A}"/>
                </a:ext>
              </a:extLst>
            </p:cNvPr>
            <p:cNvSpPr txBox="1">
              <a:spLocks noChangeArrowheads="1"/>
            </p:cNvSpPr>
            <p:nvPr/>
          </p:nvSpPr>
          <p:spPr bwMode="auto">
            <a:xfrm>
              <a:off x="3420" y="4092"/>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files_struct</a:t>
              </a:r>
              <a:endParaRPr lang="zh-CN" altLang="zh-CN" sz="1400" b="0">
                <a:ea typeface="宋体" panose="02010600030101010101" pitchFamily="2" charset="-122"/>
              </a:endParaRPr>
            </a:p>
          </p:txBody>
        </p:sp>
        <p:sp>
          <p:nvSpPr>
            <p:cNvPr id="31759" name="Text Box 94">
              <a:extLst>
                <a:ext uri="{FF2B5EF4-FFF2-40B4-BE49-F238E27FC236}">
                  <a16:creationId xmlns:a16="http://schemas.microsoft.com/office/drawing/2014/main" id="{E7C54A10-3F7C-254E-A590-5FBD1E9ADAD6}"/>
                </a:ext>
              </a:extLst>
            </p:cNvPr>
            <p:cNvSpPr txBox="1">
              <a:spLocks noChangeArrowheads="1"/>
            </p:cNvSpPr>
            <p:nvPr/>
          </p:nvSpPr>
          <p:spPr bwMode="auto">
            <a:xfrm>
              <a:off x="5400" y="534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f_mode</a:t>
              </a:r>
              <a:endParaRPr lang="zh-CN" altLang="zh-CN" sz="1400" b="0">
                <a:ea typeface="宋体" panose="02010600030101010101" pitchFamily="2" charset="-122"/>
              </a:endParaRPr>
            </a:p>
          </p:txBody>
        </p:sp>
        <p:sp>
          <p:nvSpPr>
            <p:cNvPr id="31760" name="Text Box 95">
              <a:extLst>
                <a:ext uri="{FF2B5EF4-FFF2-40B4-BE49-F238E27FC236}">
                  <a16:creationId xmlns:a16="http://schemas.microsoft.com/office/drawing/2014/main" id="{FE8C263E-CEE8-F04A-A8E4-3E67DC11F9C3}"/>
                </a:ext>
              </a:extLst>
            </p:cNvPr>
            <p:cNvSpPr txBox="1">
              <a:spLocks noChangeArrowheads="1"/>
            </p:cNvSpPr>
            <p:nvPr/>
          </p:nvSpPr>
          <p:spPr bwMode="auto">
            <a:xfrm>
              <a:off x="5400" y="5808"/>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f_pos</a:t>
              </a:r>
              <a:endParaRPr lang="zh-CN" altLang="zh-CN" sz="1400" b="0">
                <a:ea typeface="宋体" panose="02010600030101010101" pitchFamily="2" charset="-122"/>
              </a:endParaRPr>
            </a:p>
          </p:txBody>
        </p:sp>
        <p:sp>
          <p:nvSpPr>
            <p:cNvPr id="31761" name="Text Box 96">
              <a:extLst>
                <a:ext uri="{FF2B5EF4-FFF2-40B4-BE49-F238E27FC236}">
                  <a16:creationId xmlns:a16="http://schemas.microsoft.com/office/drawing/2014/main" id="{46C6A49C-9961-3B48-AF3A-637A0929F959}"/>
                </a:ext>
              </a:extLst>
            </p:cNvPr>
            <p:cNvSpPr txBox="1">
              <a:spLocks noChangeArrowheads="1"/>
            </p:cNvSpPr>
            <p:nvPr/>
          </p:nvSpPr>
          <p:spPr bwMode="auto">
            <a:xfrm>
              <a:off x="5400" y="6276"/>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f_flages</a:t>
              </a:r>
              <a:endParaRPr lang="zh-CN" altLang="zh-CN" sz="1400" b="0">
                <a:ea typeface="宋体" panose="02010600030101010101" pitchFamily="2" charset="-122"/>
              </a:endParaRPr>
            </a:p>
          </p:txBody>
        </p:sp>
        <p:sp>
          <p:nvSpPr>
            <p:cNvPr id="31762" name="Text Box 97">
              <a:extLst>
                <a:ext uri="{FF2B5EF4-FFF2-40B4-BE49-F238E27FC236}">
                  <a16:creationId xmlns:a16="http://schemas.microsoft.com/office/drawing/2014/main" id="{FA48B985-952E-F140-A32C-1CB034B21329}"/>
                </a:ext>
              </a:extLst>
            </p:cNvPr>
            <p:cNvSpPr txBox="1">
              <a:spLocks noChangeArrowheads="1"/>
            </p:cNvSpPr>
            <p:nvPr/>
          </p:nvSpPr>
          <p:spPr bwMode="auto">
            <a:xfrm>
              <a:off x="5400" y="674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f_count</a:t>
              </a:r>
              <a:endParaRPr lang="zh-CN" altLang="zh-CN" sz="1400" b="0">
                <a:ea typeface="宋体" panose="02010600030101010101" pitchFamily="2" charset="-122"/>
              </a:endParaRPr>
            </a:p>
          </p:txBody>
        </p:sp>
        <p:sp>
          <p:nvSpPr>
            <p:cNvPr id="31763" name="Text Box 98">
              <a:extLst>
                <a:ext uri="{FF2B5EF4-FFF2-40B4-BE49-F238E27FC236}">
                  <a16:creationId xmlns:a16="http://schemas.microsoft.com/office/drawing/2014/main" id="{A7558A3D-9EBE-DF47-9F8F-802AFE3B2EBA}"/>
                </a:ext>
              </a:extLst>
            </p:cNvPr>
            <p:cNvSpPr txBox="1">
              <a:spLocks noChangeArrowheads="1"/>
            </p:cNvSpPr>
            <p:nvPr/>
          </p:nvSpPr>
          <p:spPr bwMode="auto">
            <a:xfrm>
              <a:off x="5400" y="721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f_owner</a:t>
              </a:r>
              <a:endParaRPr lang="zh-CN" altLang="zh-CN" sz="1400" b="0">
                <a:ea typeface="宋体" panose="02010600030101010101" pitchFamily="2" charset="-122"/>
              </a:endParaRPr>
            </a:p>
          </p:txBody>
        </p:sp>
        <p:grpSp>
          <p:nvGrpSpPr>
            <p:cNvPr id="31764" name="Group 99">
              <a:extLst>
                <a:ext uri="{FF2B5EF4-FFF2-40B4-BE49-F238E27FC236}">
                  <a16:creationId xmlns:a16="http://schemas.microsoft.com/office/drawing/2014/main" id="{2E86C1BC-85DD-1740-BEF3-2D4A5C36072D}"/>
                </a:ext>
              </a:extLst>
            </p:cNvPr>
            <p:cNvGrpSpPr>
              <a:grpSpLocks/>
            </p:cNvGrpSpPr>
            <p:nvPr/>
          </p:nvGrpSpPr>
          <p:grpSpPr bwMode="auto">
            <a:xfrm>
              <a:off x="5220" y="1128"/>
              <a:ext cx="1440" cy="1872"/>
              <a:chOff x="5220" y="1128"/>
              <a:chExt cx="1440" cy="1872"/>
            </a:xfrm>
          </p:grpSpPr>
          <p:grpSp>
            <p:nvGrpSpPr>
              <p:cNvPr id="31793" name="Group 100">
                <a:extLst>
                  <a:ext uri="{FF2B5EF4-FFF2-40B4-BE49-F238E27FC236}">
                    <a16:creationId xmlns:a16="http://schemas.microsoft.com/office/drawing/2014/main" id="{0948C147-F0DD-A84E-8E4E-47F8CA4A6DD2}"/>
                  </a:ext>
                </a:extLst>
              </p:cNvPr>
              <p:cNvGrpSpPr>
                <a:grpSpLocks/>
              </p:cNvGrpSpPr>
              <p:nvPr/>
            </p:nvGrpSpPr>
            <p:grpSpPr bwMode="auto">
              <a:xfrm>
                <a:off x="5400" y="1596"/>
                <a:ext cx="1080" cy="1404"/>
                <a:chOff x="5400" y="2064"/>
                <a:chExt cx="1080" cy="1404"/>
              </a:xfrm>
            </p:grpSpPr>
            <p:sp>
              <p:nvSpPr>
                <p:cNvPr id="31795" name="Text Box 101">
                  <a:extLst>
                    <a:ext uri="{FF2B5EF4-FFF2-40B4-BE49-F238E27FC236}">
                      <a16:creationId xmlns:a16="http://schemas.microsoft.com/office/drawing/2014/main" id="{4DDC2DB3-04FA-F542-AD5C-5605672472FB}"/>
                    </a:ext>
                  </a:extLst>
                </p:cNvPr>
                <p:cNvSpPr txBox="1">
                  <a:spLocks noChangeArrowheads="1"/>
                </p:cNvSpPr>
                <p:nvPr/>
              </p:nvSpPr>
              <p:spPr bwMode="auto">
                <a:xfrm>
                  <a:off x="5400" y="206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sp>
              <p:nvSpPr>
                <p:cNvPr id="31796" name="Text Box 102">
                  <a:extLst>
                    <a:ext uri="{FF2B5EF4-FFF2-40B4-BE49-F238E27FC236}">
                      <a16:creationId xmlns:a16="http://schemas.microsoft.com/office/drawing/2014/main" id="{AC7DD4DE-9DA7-1145-80EB-D6ED9A9F11AD}"/>
                    </a:ext>
                  </a:extLst>
                </p:cNvPr>
                <p:cNvSpPr txBox="1">
                  <a:spLocks noChangeArrowheads="1"/>
                </p:cNvSpPr>
                <p:nvPr/>
              </p:nvSpPr>
              <p:spPr bwMode="auto">
                <a:xfrm>
                  <a:off x="5400" y="253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d_inode</a:t>
                  </a:r>
                  <a:endParaRPr lang="zh-CN" altLang="zh-CN" sz="1400" b="0">
                    <a:ea typeface="宋体" panose="02010600030101010101" pitchFamily="2" charset="-122"/>
                  </a:endParaRPr>
                </a:p>
              </p:txBody>
            </p:sp>
            <p:sp>
              <p:nvSpPr>
                <p:cNvPr id="31797" name="Text Box 103">
                  <a:extLst>
                    <a:ext uri="{FF2B5EF4-FFF2-40B4-BE49-F238E27FC236}">
                      <a16:creationId xmlns:a16="http://schemas.microsoft.com/office/drawing/2014/main" id="{095F2FF4-D101-564D-9DCF-AADCCD6E5E25}"/>
                    </a:ext>
                  </a:extLst>
                </p:cNvPr>
                <p:cNvSpPr txBox="1">
                  <a:spLocks noChangeArrowheads="1"/>
                </p:cNvSpPr>
                <p:nvPr/>
              </p:nvSpPr>
              <p:spPr bwMode="auto">
                <a:xfrm>
                  <a:off x="5400" y="300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grpSp>
          <p:sp>
            <p:nvSpPr>
              <p:cNvPr id="31794" name="Text Box 104">
                <a:extLst>
                  <a:ext uri="{FF2B5EF4-FFF2-40B4-BE49-F238E27FC236}">
                    <a16:creationId xmlns:a16="http://schemas.microsoft.com/office/drawing/2014/main" id="{EC443A9F-1CBE-C24D-900E-6727753BE7F7}"/>
                  </a:ext>
                </a:extLst>
              </p:cNvPr>
              <p:cNvSpPr txBox="1">
                <a:spLocks noChangeArrowheads="1"/>
              </p:cNvSpPr>
              <p:nvPr/>
            </p:nvSpPr>
            <p:spPr bwMode="auto">
              <a:xfrm>
                <a:off x="5220" y="1128"/>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  dentry</a:t>
                </a:r>
                <a:endParaRPr lang="zh-CN" altLang="zh-CN" sz="1400" b="0">
                  <a:ea typeface="宋体" panose="02010600030101010101" pitchFamily="2" charset="-122"/>
                </a:endParaRPr>
              </a:p>
            </p:txBody>
          </p:sp>
        </p:grpSp>
        <p:sp>
          <p:nvSpPr>
            <p:cNvPr id="31765" name="Text Box 105">
              <a:extLst>
                <a:ext uri="{FF2B5EF4-FFF2-40B4-BE49-F238E27FC236}">
                  <a16:creationId xmlns:a16="http://schemas.microsoft.com/office/drawing/2014/main" id="{39AAD841-F65F-0D40-92AF-03E0D1523B86}"/>
                </a:ext>
              </a:extLst>
            </p:cNvPr>
            <p:cNvSpPr txBox="1">
              <a:spLocks noChangeArrowheads="1"/>
            </p:cNvSpPr>
            <p:nvPr/>
          </p:nvSpPr>
          <p:spPr bwMode="auto">
            <a:xfrm>
              <a:off x="5400" y="768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f_dentry</a:t>
              </a:r>
              <a:endParaRPr lang="zh-CN" altLang="zh-CN" sz="1400" b="0">
                <a:ea typeface="宋体" panose="02010600030101010101" pitchFamily="2" charset="-122"/>
              </a:endParaRPr>
            </a:p>
          </p:txBody>
        </p:sp>
        <p:sp>
          <p:nvSpPr>
            <p:cNvPr id="31766" name="Text Box 106">
              <a:extLst>
                <a:ext uri="{FF2B5EF4-FFF2-40B4-BE49-F238E27FC236}">
                  <a16:creationId xmlns:a16="http://schemas.microsoft.com/office/drawing/2014/main" id="{F8C164B0-4742-6D48-AFF1-B58FBA7047B3}"/>
                </a:ext>
              </a:extLst>
            </p:cNvPr>
            <p:cNvSpPr txBox="1">
              <a:spLocks noChangeArrowheads="1"/>
            </p:cNvSpPr>
            <p:nvPr/>
          </p:nvSpPr>
          <p:spPr bwMode="auto">
            <a:xfrm>
              <a:off x="5400" y="8148"/>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f_op</a:t>
              </a:r>
              <a:endParaRPr lang="zh-CN" altLang="zh-CN" sz="1400" b="0">
                <a:ea typeface="宋体" panose="02010600030101010101" pitchFamily="2" charset="-122"/>
              </a:endParaRPr>
            </a:p>
          </p:txBody>
        </p:sp>
        <p:grpSp>
          <p:nvGrpSpPr>
            <p:cNvPr id="31767" name="Group 107">
              <a:extLst>
                <a:ext uri="{FF2B5EF4-FFF2-40B4-BE49-F238E27FC236}">
                  <a16:creationId xmlns:a16="http://schemas.microsoft.com/office/drawing/2014/main" id="{96453841-B223-3149-9CA6-24ACB035CF2F}"/>
                </a:ext>
              </a:extLst>
            </p:cNvPr>
            <p:cNvGrpSpPr>
              <a:grpSpLocks/>
            </p:cNvGrpSpPr>
            <p:nvPr/>
          </p:nvGrpSpPr>
          <p:grpSpPr bwMode="auto">
            <a:xfrm>
              <a:off x="6840" y="4716"/>
              <a:ext cx="1440" cy="1872"/>
              <a:chOff x="5220" y="1128"/>
              <a:chExt cx="1440" cy="1872"/>
            </a:xfrm>
          </p:grpSpPr>
          <p:grpSp>
            <p:nvGrpSpPr>
              <p:cNvPr id="31788" name="Group 108">
                <a:extLst>
                  <a:ext uri="{FF2B5EF4-FFF2-40B4-BE49-F238E27FC236}">
                    <a16:creationId xmlns:a16="http://schemas.microsoft.com/office/drawing/2014/main" id="{8509712C-0BD8-844D-8A90-69D1AD83677E}"/>
                  </a:ext>
                </a:extLst>
              </p:cNvPr>
              <p:cNvGrpSpPr>
                <a:grpSpLocks/>
              </p:cNvGrpSpPr>
              <p:nvPr/>
            </p:nvGrpSpPr>
            <p:grpSpPr bwMode="auto">
              <a:xfrm>
                <a:off x="5400" y="1596"/>
                <a:ext cx="1080" cy="1404"/>
                <a:chOff x="5400" y="2064"/>
                <a:chExt cx="1080" cy="1404"/>
              </a:xfrm>
            </p:grpSpPr>
            <p:sp>
              <p:nvSpPr>
                <p:cNvPr id="31790" name="Text Box 109">
                  <a:extLst>
                    <a:ext uri="{FF2B5EF4-FFF2-40B4-BE49-F238E27FC236}">
                      <a16:creationId xmlns:a16="http://schemas.microsoft.com/office/drawing/2014/main" id="{0DE637BB-ACC0-3444-BA86-EC51BFED3E06}"/>
                    </a:ext>
                  </a:extLst>
                </p:cNvPr>
                <p:cNvSpPr txBox="1">
                  <a:spLocks noChangeArrowheads="1"/>
                </p:cNvSpPr>
                <p:nvPr/>
              </p:nvSpPr>
              <p:spPr bwMode="auto">
                <a:xfrm>
                  <a:off x="5400" y="206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sp>
              <p:nvSpPr>
                <p:cNvPr id="31791" name="Text Box 110">
                  <a:extLst>
                    <a:ext uri="{FF2B5EF4-FFF2-40B4-BE49-F238E27FC236}">
                      <a16:creationId xmlns:a16="http://schemas.microsoft.com/office/drawing/2014/main" id="{F8A2D6FC-C4C8-0D40-B72A-43728139EBDE}"/>
                    </a:ext>
                  </a:extLst>
                </p:cNvPr>
                <p:cNvSpPr txBox="1">
                  <a:spLocks noChangeArrowheads="1"/>
                </p:cNvSpPr>
                <p:nvPr/>
              </p:nvSpPr>
              <p:spPr bwMode="auto">
                <a:xfrm>
                  <a:off x="5400" y="253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d_inode</a:t>
                  </a:r>
                  <a:endParaRPr lang="zh-CN" altLang="zh-CN" sz="1400" b="0">
                    <a:ea typeface="宋体" panose="02010600030101010101" pitchFamily="2" charset="-122"/>
                  </a:endParaRPr>
                </a:p>
              </p:txBody>
            </p:sp>
            <p:sp>
              <p:nvSpPr>
                <p:cNvPr id="31792" name="Text Box 111">
                  <a:extLst>
                    <a:ext uri="{FF2B5EF4-FFF2-40B4-BE49-F238E27FC236}">
                      <a16:creationId xmlns:a16="http://schemas.microsoft.com/office/drawing/2014/main" id="{F41D3B6C-AFE8-3241-B424-05D7F85C4724}"/>
                    </a:ext>
                  </a:extLst>
                </p:cNvPr>
                <p:cNvSpPr txBox="1">
                  <a:spLocks noChangeArrowheads="1"/>
                </p:cNvSpPr>
                <p:nvPr/>
              </p:nvSpPr>
              <p:spPr bwMode="auto">
                <a:xfrm>
                  <a:off x="5400" y="300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d_op</a:t>
                  </a:r>
                  <a:endParaRPr lang="zh-CN" altLang="zh-CN" sz="1400" b="0">
                    <a:ea typeface="宋体" panose="02010600030101010101" pitchFamily="2" charset="-122"/>
                  </a:endParaRPr>
                </a:p>
              </p:txBody>
            </p:sp>
          </p:grpSp>
          <p:sp>
            <p:nvSpPr>
              <p:cNvPr id="31789" name="Text Box 112">
                <a:extLst>
                  <a:ext uri="{FF2B5EF4-FFF2-40B4-BE49-F238E27FC236}">
                    <a16:creationId xmlns:a16="http://schemas.microsoft.com/office/drawing/2014/main" id="{311D997E-746B-474E-82A4-25246A27A3AE}"/>
                  </a:ext>
                </a:extLst>
              </p:cNvPr>
              <p:cNvSpPr txBox="1">
                <a:spLocks noChangeArrowheads="1"/>
              </p:cNvSpPr>
              <p:nvPr/>
            </p:nvSpPr>
            <p:spPr bwMode="auto">
              <a:xfrm>
                <a:off x="5220" y="1128"/>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  dentry</a:t>
                </a:r>
                <a:endParaRPr lang="zh-CN" altLang="zh-CN" sz="1400" b="0">
                  <a:ea typeface="宋体" panose="02010600030101010101" pitchFamily="2" charset="-122"/>
                </a:endParaRPr>
              </a:p>
            </p:txBody>
          </p:sp>
        </p:grpSp>
        <p:grpSp>
          <p:nvGrpSpPr>
            <p:cNvPr id="31768" name="Group 113">
              <a:extLst>
                <a:ext uri="{FF2B5EF4-FFF2-40B4-BE49-F238E27FC236}">
                  <a16:creationId xmlns:a16="http://schemas.microsoft.com/office/drawing/2014/main" id="{2D8B3A4D-FA3A-D249-88D0-925F82B6EC07}"/>
                </a:ext>
              </a:extLst>
            </p:cNvPr>
            <p:cNvGrpSpPr>
              <a:grpSpLocks/>
            </p:cNvGrpSpPr>
            <p:nvPr/>
          </p:nvGrpSpPr>
          <p:grpSpPr bwMode="auto">
            <a:xfrm>
              <a:off x="7020" y="7212"/>
              <a:ext cx="1080" cy="1404"/>
              <a:chOff x="5400" y="2064"/>
              <a:chExt cx="1080" cy="1404"/>
            </a:xfrm>
          </p:grpSpPr>
          <p:sp>
            <p:nvSpPr>
              <p:cNvPr id="31785" name="Text Box 114">
                <a:extLst>
                  <a:ext uri="{FF2B5EF4-FFF2-40B4-BE49-F238E27FC236}">
                    <a16:creationId xmlns:a16="http://schemas.microsoft.com/office/drawing/2014/main" id="{11FBFE3C-4F0C-9042-BFB3-DCE758CD310A}"/>
                  </a:ext>
                </a:extLst>
              </p:cNvPr>
              <p:cNvSpPr txBox="1">
                <a:spLocks noChangeArrowheads="1"/>
              </p:cNvSpPr>
              <p:nvPr/>
            </p:nvSpPr>
            <p:spPr bwMode="auto">
              <a:xfrm>
                <a:off x="5400" y="206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sp>
            <p:nvSpPr>
              <p:cNvPr id="31786" name="Text Box 115">
                <a:extLst>
                  <a:ext uri="{FF2B5EF4-FFF2-40B4-BE49-F238E27FC236}">
                    <a16:creationId xmlns:a16="http://schemas.microsoft.com/office/drawing/2014/main" id="{5AB3AEDD-4A11-3E40-AF0E-F4E1B77B5202}"/>
                  </a:ext>
                </a:extLst>
              </p:cNvPr>
              <p:cNvSpPr txBox="1">
                <a:spLocks noChangeArrowheads="1"/>
              </p:cNvSpPr>
              <p:nvPr/>
            </p:nvSpPr>
            <p:spPr bwMode="auto">
              <a:xfrm>
                <a:off x="5400" y="253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d_inode</a:t>
                </a:r>
                <a:endParaRPr lang="zh-CN" altLang="zh-CN" sz="1400" b="0">
                  <a:ea typeface="宋体" panose="02010600030101010101" pitchFamily="2" charset="-122"/>
                </a:endParaRPr>
              </a:p>
            </p:txBody>
          </p:sp>
          <p:sp>
            <p:nvSpPr>
              <p:cNvPr id="31787" name="Text Box 116">
                <a:extLst>
                  <a:ext uri="{FF2B5EF4-FFF2-40B4-BE49-F238E27FC236}">
                    <a16:creationId xmlns:a16="http://schemas.microsoft.com/office/drawing/2014/main" id="{04454661-DF26-884B-87ED-D9CC3B35E94F}"/>
                  </a:ext>
                </a:extLst>
              </p:cNvPr>
              <p:cNvSpPr txBox="1">
                <a:spLocks noChangeArrowheads="1"/>
              </p:cNvSpPr>
              <p:nvPr/>
            </p:nvSpPr>
            <p:spPr bwMode="auto">
              <a:xfrm>
                <a:off x="5400" y="300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grpSp>
        <p:sp>
          <p:nvSpPr>
            <p:cNvPr id="31769" name="Text Box 117">
              <a:extLst>
                <a:ext uri="{FF2B5EF4-FFF2-40B4-BE49-F238E27FC236}">
                  <a16:creationId xmlns:a16="http://schemas.microsoft.com/office/drawing/2014/main" id="{9E20AEEB-5983-2941-B37A-D309751E31D1}"/>
                </a:ext>
              </a:extLst>
            </p:cNvPr>
            <p:cNvSpPr txBox="1">
              <a:spLocks noChangeArrowheads="1"/>
            </p:cNvSpPr>
            <p:nvPr/>
          </p:nvSpPr>
          <p:spPr bwMode="auto">
            <a:xfrm>
              <a:off x="6840" y="6744"/>
              <a:ext cx="16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 file_operation</a:t>
              </a:r>
              <a:endParaRPr lang="zh-CN" altLang="zh-CN" sz="1400" b="0">
                <a:ea typeface="宋体" panose="02010600030101010101" pitchFamily="2" charset="-122"/>
              </a:endParaRPr>
            </a:p>
          </p:txBody>
        </p:sp>
        <p:grpSp>
          <p:nvGrpSpPr>
            <p:cNvPr id="31770" name="Group 118">
              <a:extLst>
                <a:ext uri="{FF2B5EF4-FFF2-40B4-BE49-F238E27FC236}">
                  <a16:creationId xmlns:a16="http://schemas.microsoft.com/office/drawing/2014/main" id="{FC2476E4-F6BC-DE4B-95A6-F7E506938187}"/>
                </a:ext>
              </a:extLst>
            </p:cNvPr>
            <p:cNvGrpSpPr>
              <a:grpSpLocks/>
            </p:cNvGrpSpPr>
            <p:nvPr/>
          </p:nvGrpSpPr>
          <p:grpSpPr bwMode="auto">
            <a:xfrm>
              <a:off x="8460" y="4404"/>
              <a:ext cx="1440" cy="1872"/>
              <a:chOff x="5220" y="1128"/>
              <a:chExt cx="1440" cy="1872"/>
            </a:xfrm>
          </p:grpSpPr>
          <p:grpSp>
            <p:nvGrpSpPr>
              <p:cNvPr id="31780" name="Group 119">
                <a:extLst>
                  <a:ext uri="{FF2B5EF4-FFF2-40B4-BE49-F238E27FC236}">
                    <a16:creationId xmlns:a16="http://schemas.microsoft.com/office/drawing/2014/main" id="{4EDD6182-711E-264F-902E-E89CA07755B9}"/>
                  </a:ext>
                </a:extLst>
              </p:cNvPr>
              <p:cNvGrpSpPr>
                <a:grpSpLocks/>
              </p:cNvGrpSpPr>
              <p:nvPr/>
            </p:nvGrpSpPr>
            <p:grpSpPr bwMode="auto">
              <a:xfrm>
                <a:off x="5400" y="1596"/>
                <a:ext cx="1080" cy="1404"/>
                <a:chOff x="5400" y="2064"/>
                <a:chExt cx="1080" cy="1404"/>
              </a:xfrm>
            </p:grpSpPr>
            <p:sp>
              <p:nvSpPr>
                <p:cNvPr id="31782" name="Text Box 120">
                  <a:extLst>
                    <a:ext uri="{FF2B5EF4-FFF2-40B4-BE49-F238E27FC236}">
                      <a16:creationId xmlns:a16="http://schemas.microsoft.com/office/drawing/2014/main" id="{B477FBBE-5F72-6A47-9A30-A1CB11A0CE5D}"/>
                    </a:ext>
                  </a:extLst>
                </p:cNvPr>
                <p:cNvSpPr txBox="1">
                  <a:spLocks noChangeArrowheads="1"/>
                </p:cNvSpPr>
                <p:nvPr/>
              </p:nvSpPr>
              <p:spPr bwMode="auto">
                <a:xfrm>
                  <a:off x="5400" y="2064"/>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sp>
              <p:nvSpPr>
                <p:cNvPr id="31783" name="Text Box 121">
                  <a:extLst>
                    <a:ext uri="{FF2B5EF4-FFF2-40B4-BE49-F238E27FC236}">
                      <a16:creationId xmlns:a16="http://schemas.microsoft.com/office/drawing/2014/main" id="{242669D5-8EAB-224B-A2D1-5EB0741F2392}"/>
                    </a:ext>
                  </a:extLst>
                </p:cNvPr>
                <p:cNvSpPr txBox="1">
                  <a:spLocks noChangeArrowheads="1"/>
                </p:cNvSpPr>
                <p:nvPr/>
              </p:nvSpPr>
              <p:spPr bwMode="auto">
                <a:xfrm>
                  <a:off x="5400" y="2532"/>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union</a:t>
                  </a:r>
                  <a:endParaRPr lang="zh-CN" altLang="zh-CN" sz="1400" b="0">
                    <a:ea typeface="宋体" panose="02010600030101010101" pitchFamily="2" charset="-122"/>
                  </a:endParaRPr>
                </a:p>
              </p:txBody>
            </p:sp>
            <p:sp>
              <p:nvSpPr>
                <p:cNvPr id="31784" name="Text Box 122">
                  <a:extLst>
                    <a:ext uri="{FF2B5EF4-FFF2-40B4-BE49-F238E27FC236}">
                      <a16:creationId xmlns:a16="http://schemas.microsoft.com/office/drawing/2014/main" id="{CDEF5D24-8854-0E44-9AAA-C9AEC1836C7C}"/>
                    </a:ext>
                  </a:extLst>
                </p:cNvPr>
                <p:cNvSpPr txBox="1">
                  <a:spLocks noChangeArrowheads="1"/>
                </p:cNvSpPr>
                <p:nvPr/>
              </p:nvSpPr>
              <p:spPr bwMode="auto">
                <a:xfrm>
                  <a:off x="5400" y="3000"/>
                  <a:ext cx="1080" cy="468"/>
                </a:xfrm>
                <a:prstGeom prst="rect">
                  <a:avLst/>
                </a:prstGeom>
                <a:solidFill>
                  <a:srgbClr val="FFFFFF"/>
                </a:solidFill>
                <a:ln w="9525">
                  <a:solidFill>
                    <a:srgbClr val="000000"/>
                  </a:solidFill>
                  <a:miter lim="800000"/>
                  <a:headEnd/>
                  <a:tailEnd/>
                </a:ln>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0">
                      <a:latin typeface="Calibri" panose="020F0502020204030204" pitchFamily="34" charset="0"/>
                      <a:ea typeface="宋体" panose="02010600030101010101" pitchFamily="2" charset="-122"/>
                    </a:rPr>
                    <a:t>i_op</a:t>
                  </a:r>
                  <a:endParaRPr lang="zh-CN" altLang="zh-CN" sz="1400" b="0">
                    <a:ea typeface="宋体" panose="02010600030101010101" pitchFamily="2" charset="-122"/>
                  </a:endParaRPr>
                </a:p>
              </p:txBody>
            </p:sp>
          </p:grpSp>
          <p:sp>
            <p:nvSpPr>
              <p:cNvPr id="31781" name="Text Box 123">
                <a:extLst>
                  <a:ext uri="{FF2B5EF4-FFF2-40B4-BE49-F238E27FC236}">
                    <a16:creationId xmlns:a16="http://schemas.microsoft.com/office/drawing/2014/main" id="{EEBEC099-44CE-D44D-A204-E9A12CA53376}"/>
                  </a:ext>
                </a:extLst>
              </p:cNvPr>
              <p:cNvSpPr txBox="1">
                <a:spLocks noChangeArrowheads="1"/>
              </p:cNvSpPr>
              <p:nvPr/>
            </p:nvSpPr>
            <p:spPr bwMode="auto">
              <a:xfrm>
                <a:off x="5220" y="1128"/>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400" b="0">
                    <a:latin typeface="Calibri" panose="020F0502020204030204" pitchFamily="34" charset="0"/>
                    <a:ea typeface="宋体" panose="02010600030101010101" pitchFamily="2" charset="-122"/>
                  </a:rPr>
                  <a:t>  inode</a:t>
                </a:r>
                <a:endParaRPr lang="zh-CN" altLang="zh-CN" sz="1400" b="0">
                  <a:ea typeface="宋体" panose="02010600030101010101" pitchFamily="2" charset="-122"/>
                </a:endParaRPr>
              </a:p>
            </p:txBody>
          </p:sp>
        </p:grpSp>
        <p:sp>
          <p:nvSpPr>
            <p:cNvPr id="31771" name="Line 124">
              <a:extLst>
                <a:ext uri="{FF2B5EF4-FFF2-40B4-BE49-F238E27FC236}">
                  <a16:creationId xmlns:a16="http://schemas.microsoft.com/office/drawing/2014/main" id="{50CDBE44-79C9-5F44-BE0E-308E15C18F35}"/>
                </a:ext>
              </a:extLst>
            </p:cNvPr>
            <p:cNvSpPr>
              <a:spLocks noChangeShapeType="1"/>
            </p:cNvSpPr>
            <p:nvPr/>
          </p:nvSpPr>
          <p:spPr bwMode="auto">
            <a:xfrm flipV="1">
              <a:off x="8100" y="4872"/>
              <a:ext cx="54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2" name="Line 125">
              <a:extLst>
                <a:ext uri="{FF2B5EF4-FFF2-40B4-BE49-F238E27FC236}">
                  <a16:creationId xmlns:a16="http://schemas.microsoft.com/office/drawing/2014/main" id="{C2F875EB-A231-DD49-BF68-78B9AC5A6EB4}"/>
                </a:ext>
              </a:extLst>
            </p:cNvPr>
            <p:cNvSpPr>
              <a:spLocks noChangeShapeType="1"/>
            </p:cNvSpPr>
            <p:nvPr/>
          </p:nvSpPr>
          <p:spPr bwMode="auto">
            <a:xfrm flipV="1">
              <a:off x="6480" y="7212"/>
              <a:ext cx="54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3" name="Line 126">
              <a:extLst>
                <a:ext uri="{FF2B5EF4-FFF2-40B4-BE49-F238E27FC236}">
                  <a16:creationId xmlns:a16="http://schemas.microsoft.com/office/drawing/2014/main" id="{12CA3478-F444-E84F-881C-2F4907B0FC03}"/>
                </a:ext>
              </a:extLst>
            </p:cNvPr>
            <p:cNvSpPr>
              <a:spLocks noChangeShapeType="1"/>
            </p:cNvSpPr>
            <p:nvPr/>
          </p:nvSpPr>
          <p:spPr bwMode="auto">
            <a:xfrm flipV="1">
              <a:off x="6480" y="5184"/>
              <a:ext cx="540" cy="26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4" name="Line 127">
              <a:extLst>
                <a:ext uri="{FF2B5EF4-FFF2-40B4-BE49-F238E27FC236}">
                  <a16:creationId xmlns:a16="http://schemas.microsoft.com/office/drawing/2014/main" id="{5EA6B7F5-A954-5D4F-963D-876AA41B4C88}"/>
                </a:ext>
              </a:extLst>
            </p:cNvPr>
            <p:cNvSpPr>
              <a:spLocks noChangeShapeType="1"/>
            </p:cNvSpPr>
            <p:nvPr/>
          </p:nvSpPr>
          <p:spPr bwMode="auto">
            <a:xfrm flipV="1">
              <a:off x="4680" y="5340"/>
              <a:ext cx="72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5" name="Line 128">
              <a:extLst>
                <a:ext uri="{FF2B5EF4-FFF2-40B4-BE49-F238E27FC236}">
                  <a16:creationId xmlns:a16="http://schemas.microsoft.com/office/drawing/2014/main" id="{232B9401-D17C-E44A-990F-136533E50D5D}"/>
                </a:ext>
              </a:extLst>
            </p:cNvPr>
            <p:cNvSpPr>
              <a:spLocks noChangeShapeType="1"/>
            </p:cNvSpPr>
            <p:nvPr/>
          </p:nvSpPr>
          <p:spPr bwMode="auto">
            <a:xfrm>
              <a:off x="4680" y="3156"/>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6" name="Line 129">
              <a:extLst>
                <a:ext uri="{FF2B5EF4-FFF2-40B4-BE49-F238E27FC236}">
                  <a16:creationId xmlns:a16="http://schemas.microsoft.com/office/drawing/2014/main" id="{5267D5E1-F2E1-3641-ABCE-3FAB72695CD6}"/>
                </a:ext>
              </a:extLst>
            </p:cNvPr>
            <p:cNvSpPr>
              <a:spLocks noChangeShapeType="1"/>
            </p:cNvSpPr>
            <p:nvPr/>
          </p:nvSpPr>
          <p:spPr bwMode="auto">
            <a:xfrm flipV="1">
              <a:off x="4680" y="1596"/>
              <a:ext cx="72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7" name="Line 130">
              <a:extLst>
                <a:ext uri="{FF2B5EF4-FFF2-40B4-BE49-F238E27FC236}">
                  <a16:creationId xmlns:a16="http://schemas.microsoft.com/office/drawing/2014/main" id="{9E046A9A-A3BB-E945-A4C3-AC145E42ECE9}"/>
                </a:ext>
              </a:extLst>
            </p:cNvPr>
            <p:cNvSpPr>
              <a:spLocks noChangeShapeType="1"/>
            </p:cNvSpPr>
            <p:nvPr/>
          </p:nvSpPr>
          <p:spPr bwMode="auto">
            <a:xfrm>
              <a:off x="3060" y="4404"/>
              <a:ext cx="54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8" name="Line 131">
              <a:extLst>
                <a:ext uri="{FF2B5EF4-FFF2-40B4-BE49-F238E27FC236}">
                  <a16:creationId xmlns:a16="http://schemas.microsoft.com/office/drawing/2014/main" id="{67A47F98-FC08-754F-B305-47E98BF4F17C}"/>
                </a:ext>
              </a:extLst>
            </p:cNvPr>
            <p:cNvSpPr>
              <a:spLocks noChangeShapeType="1"/>
            </p:cNvSpPr>
            <p:nvPr/>
          </p:nvSpPr>
          <p:spPr bwMode="auto">
            <a:xfrm flipV="1">
              <a:off x="3060" y="1596"/>
              <a:ext cx="540" cy="24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9" name="Text Box 132">
              <a:extLst>
                <a:ext uri="{FF2B5EF4-FFF2-40B4-BE49-F238E27FC236}">
                  <a16:creationId xmlns:a16="http://schemas.microsoft.com/office/drawing/2014/main" id="{699AC70D-7893-8B4A-A58F-4D15A28548D5}"/>
                </a:ext>
              </a:extLst>
            </p:cNvPr>
            <p:cNvSpPr txBox="1">
              <a:spLocks noChangeArrowheads="1"/>
            </p:cNvSpPr>
            <p:nvPr/>
          </p:nvSpPr>
          <p:spPr bwMode="auto">
            <a:xfrm>
              <a:off x="2880" y="8928"/>
              <a:ext cx="48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b="0">
                <a:ea typeface="宋体" panose="02010600030101010101" pitchFamily="2" charset="-122"/>
              </a:endParaRPr>
            </a:p>
          </p:txBody>
        </p:sp>
      </p:grpSp>
    </p:spTree>
    <p:extLst>
      <p:ext uri="{BB962C8B-B14F-4D97-AF65-F5344CB8AC3E}">
        <p14:creationId xmlns:p14="http://schemas.microsoft.com/office/powerpoint/2010/main" val="289443181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7">
            <a:extLst>
              <a:ext uri="{FF2B5EF4-FFF2-40B4-BE49-F238E27FC236}">
                <a16:creationId xmlns:a16="http://schemas.microsoft.com/office/drawing/2014/main" id="{27EFB143-D2B1-5240-B4BE-891E503BE355}"/>
              </a:ext>
            </a:extLst>
          </p:cNvPr>
          <p:cNvSpPr>
            <a:spLocks noGrp="1" noChangeArrowheads="1"/>
          </p:cNvSpPr>
          <p:nvPr>
            <p:ph idx="1"/>
          </p:nvPr>
        </p:nvSpPr>
        <p:spPr>
          <a:xfrm>
            <a:off x="2236788" y="1311275"/>
            <a:ext cx="8077200" cy="5157788"/>
          </a:xfrm>
        </p:spPr>
        <p:txBody>
          <a:bodyPr/>
          <a:lstStyle/>
          <a:p>
            <a:r>
              <a:rPr lang="zh-CN" altLang="en-US"/>
              <a:t>每个进程用一个</a:t>
            </a:r>
            <a:r>
              <a:rPr lang="en-US" altLang="zh-CN"/>
              <a:t>files_struct</a:t>
            </a:r>
            <a:r>
              <a:rPr lang="zh-CN" altLang="en-US"/>
              <a:t>结构来记录其文件使用情况</a:t>
            </a:r>
            <a:endParaRPr lang="en-US" altLang="zh-CN"/>
          </a:p>
          <a:p>
            <a:r>
              <a:rPr lang="zh-CN" altLang="en-US" b="0"/>
              <a:t>主要结构成员：</a:t>
            </a:r>
          </a:p>
          <a:p>
            <a:pPr lvl="1"/>
            <a:r>
              <a:rPr lang="en-US" altLang="zh-CN"/>
              <a:t>atomic_t count;         </a:t>
            </a:r>
            <a:r>
              <a:rPr lang="zh-CN" altLang="en-US"/>
              <a:t>共享该表的进程数 </a:t>
            </a:r>
          </a:p>
          <a:p>
            <a:pPr lvl="1"/>
            <a:r>
              <a:rPr lang="en-US" altLang="zh-CN"/>
              <a:t>int max_fds;              </a:t>
            </a:r>
            <a:r>
              <a:rPr lang="zh-CN" altLang="en-US"/>
              <a:t>当前文件对象的最大数</a:t>
            </a:r>
          </a:p>
          <a:p>
            <a:pPr lvl="1"/>
            <a:r>
              <a:rPr lang="en-US" altLang="zh-CN"/>
              <a:t>int max_fdset;           </a:t>
            </a:r>
            <a:r>
              <a:rPr lang="zh-CN" altLang="en-US"/>
              <a:t>当前文件描述符的最大数</a:t>
            </a:r>
          </a:p>
          <a:p>
            <a:pPr lvl="1"/>
            <a:r>
              <a:rPr lang="en-US" altLang="zh-CN"/>
              <a:t>int next_fd;                </a:t>
            </a:r>
            <a:r>
              <a:rPr lang="zh-CN" altLang="en-US"/>
              <a:t>已分配的文件描述符加</a:t>
            </a:r>
            <a:r>
              <a:rPr lang="en-US" altLang="zh-CN"/>
              <a:t>1</a:t>
            </a:r>
            <a:endParaRPr lang="zh-CN" altLang="en-US"/>
          </a:p>
          <a:p>
            <a:pPr lvl="1"/>
            <a:r>
              <a:rPr lang="en-US" altLang="zh-CN">
                <a:solidFill>
                  <a:srgbClr val="FF0000"/>
                </a:solidFill>
              </a:rPr>
              <a:t>struct file ** fd; </a:t>
            </a:r>
            <a:r>
              <a:rPr lang="en-US" altLang="zh-CN"/>
              <a:t>         </a:t>
            </a:r>
            <a:r>
              <a:rPr lang="zh-CN" altLang="en-US"/>
              <a:t>指向文件表（文件对象）指针数组</a:t>
            </a:r>
          </a:p>
          <a:p>
            <a:pPr lvl="1"/>
            <a:r>
              <a:rPr lang="en-US" altLang="zh-CN"/>
              <a:t>fd_set *close_on_exec;  </a:t>
            </a:r>
            <a:r>
              <a:rPr lang="zh-CN" altLang="en-US"/>
              <a:t>执行</a:t>
            </a:r>
            <a:r>
              <a:rPr lang="en-US" altLang="zh-CN"/>
              <a:t>exec</a:t>
            </a:r>
            <a:r>
              <a:rPr lang="zh-CN" altLang="en-US"/>
              <a:t>时需要关闭的文件描述符</a:t>
            </a:r>
          </a:p>
          <a:p>
            <a:pPr lvl="1"/>
            <a:r>
              <a:rPr lang="en-US" altLang="zh-CN">
                <a:solidFill>
                  <a:srgbClr val="FF0000"/>
                </a:solidFill>
              </a:rPr>
              <a:t>struct file * fd_array[32]; </a:t>
            </a:r>
            <a:r>
              <a:rPr lang="zh-CN" altLang="en-US"/>
              <a:t>文件表（文件对象）指针的初始化数组</a:t>
            </a:r>
          </a:p>
          <a:p>
            <a:endParaRPr lang="zh-CN" altLang="en-US">
              <a:latin typeface="隶书" pitchFamily="49" charset="-122"/>
            </a:endParaRPr>
          </a:p>
        </p:txBody>
      </p:sp>
      <p:sp>
        <p:nvSpPr>
          <p:cNvPr id="33795" name="Rectangle 1029">
            <a:extLst>
              <a:ext uri="{FF2B5EF4-FFF2-40B4-BE49-F238E27FC236}">
                <a16:creationId xmlns:a16="http://schemas.microsoft.com/office/drawing/2014/main" id="{28942435-56F8-7145-B5CD-6D10D7AA275A}"/>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文件描述符表：</a:t>
            </a:r>
            <a:r>
              <a:rPr lang="en-US" altLang="zh-CN">
                <a:solidFill>
                  <a:srgbClr val="1E4649"/>
                </a:solidFill>
              </a:rPr>
              <a:t>files_struct</a:t>
            </a:r>
            <a:r>
              <a:rPr lang="zh-CN" altLang="en-US">
                <a:solidFill>
                  <a:srgbClr val="1E4649"/>
                </a:solidFill>
              </a:rPr>
              <a:t>结构</a:t>
            </a:r>
          </a:p>
        </p:txBody>
      </p:sp>
      <p:sp>
        <p:nvSpPr>
          <p:cNvPr id="33796" name="页脚占位符 3">
            <a:extLst>
              <a:ext uri="{FF2B5EF4-FFF2-40B4-BE49-F238E27FC236}">
                <a16:creationId xmlns:a16="http://schemas.microsoft.com/office/drawing/2014/main" id="{1664181E-A75E-5847-A784-04DF78E0A018}"/>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BD82B180-13AE-694B-8AEC-2E954815F1E4}" type="slidenum">
              <a:rPr lang="zh-CN" altLang="en-US" sz="1400" b="0">
                <a:ea typeface="宋体" panose="02010600030101010101" pitchFamily="2" charset="-122"/>
              </a:rPr>
              <a:pPr algn="l" eaLnBrk="0" hangingPunct="0">
                <a:spcBef>
                  <a:spcPct val="0"/>
                </a:spcBef>
                <a:buFontTx/>
                <a:buNone/>
              </a:pPr>
              <a:t>39</a:t>
            </a:fld>
            <a:endParaRPr lang="en-US" altLang="zh-CN" sz="1400" b="0">
              <a:ea typeface="宋体" panose="02010600030101010101" pitchFamily="2" charset="-122"/>
            </a:endParaRPr>
          </a:p>
        </p:txBody>
      </p:sp>
    </p:spTree>
    <p:extLst>
      <p:ext uri="{BB962C8B-B14F-4D97-AF65-F5344CB8AC3E}">
        <p14:creationId xmlns:p14="http://schemas.microsoft.com/office/powerpoint/2010/main" val="3137242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3">
            <a:extLst>
              <a:ext uri="{FF2B5EF4-FFF2-40B4-BE49-F238E27FC236}">
                <a16:creationId xmlns:a16="http://schemas.microsoft.com/office/drawing/2014/main" id="{3866AD0B-54A4-4328-9B5E-D897C7F888E4}"/>
              </a:ext>
            </a:extLst>
          </p:cNvPr>
          <p:cNvSpPr>
            <a:spLocks noGrp="1" noChangeArrowheads="1"/>
          </p:cNvSpPr>
          <p:nvPr>
            <p:ph idx="1"/>
          </p:nvPr>
        </p:nvSpPr>
        <p:spPr/>
        <p:txBody>
          <a:bodyPr/>
          <a:lstStyle/>
          <a:p>
            <a:pPr marL="0" algn="just">
              <a:spcBef>
                <a:spcPts val="0"/>
              </a:spcBef>
            </a:pPr>
            <a:r>
              <a:rPr lang="en-US" altLang="zh-CN" kern="100" dirty="0">
                <a:solidFill>
                  <a:srgbClr val="000000"/>
                </a:solidFill>
                <a:latin typeface="+mj-ea"/>
                <a:ea typeface="+mj-ea"/>
                <a:cs typeface="Times New Roman" panose="02020603050405020304" pitchFamily="18" charset="0"/>
              </a:rPr>
              <a:t>Linux</a:t>
            </a:r>
            <a:r>
              <a:rPr lang="zh-CN" altLang="en-US" kern="100" dirty="0">
                <a:solidFill>
                  <a:srgbClr val="000000"/>
                </a:solidFill>
                <a:latin typeface="+mj-ea"/>
                <a:ea typeface="+mj-ea"/>
                <a:cs typeface="Times New Roman" panose="02020603050405020304" pitchFamily="18" charset="0"/>
              </a:rPr>
              <a:t>是一套免费使用和自由传播的类</a:t>
            </a:r>
            <a:r>
              <a:rPr lang="en-US" altLang="zh-CN" kern="100" dirty="0">
                <a:solidFill>
                  <a:srgbClr val="000000"/>
                </a:solidFill>
                <a:latin typeface="+mj-ea"/>
                <a:ea typeface="+mj-ea"/>
                <a:cs typeface="Times New Roman" panose="02020603050405020304" pitchFamily="18" charset="0"/>
              </a:rPr>
              <a:t>Unix</a:t>
            </a:r>
            <a:r>
              <a:rPr lang="zh-CN" altLang="en-US" kern="100" dirty="0">
                <a:solidFill>
                  <a:srgbClr val="000000"/>
                </a:solidFill>
                <a:latin typeface="+mj-ea"/>
                <a:ea typeface="+mj-ea"/>
                <a:cs typeface="Times New Roman" panose="02020603050405020304" pitchFamily="18" charset="0"/>
              </a:rPr>
              <a:t>操作系统，是一个基于</a:t>
            </a:r>
            <a:r>
              <a:rPr lang="en-US" altLang="zh-CN" kern="100" dirty="0">
                <a:solidFill>
                  <a:srgbClr val="000000"/>
                </a:solidFill>
                <a:latin typeface="+mj-ea"/>
                <a:ea typeface="+mj-ea"/>
                <a:cs typeface="Times New Roman" panose="02020603050405020304" pitchFamily="18" charset="0"/>
              </a:rPr>
              <a:t>POSIX</a:t>
            </a:r>
            <a:r>
              <a:rPr lang="zh-CN" altLang="en-US" kern="100" dirty="0">
                <a:solidFill>
                  <a:srgbClr val="000000"/>
                </a:solidFill>
                <a:latin typeface="+mj-ea"/>
                <a:ea typeface="+mj-ea"/>
                <a:cs typeface="Times New Roman" panose="02020603050405020304" pitchFamily="18" charset="0"/>
              </a:rPr>
              <a:t>和</a:t>
            </a:r>
            <a:r>
              <a:rPr lang="en-US" altLang="zh-CN" kern="100" dirty="0">
                <a:solidFill>
                  <a:srgbClr val="000000"/>
                </a:solidFill>
                <a:latin typeface="+mj-ea"/>
                <a:ea typeface="+mj-ea"/>
                <a:cs typeface="Times New Roman" panose="02020603050405020304" pitchFamily="18" charset="0"/>
              </a:rPr>
              <a:t>UNIX</a:t>
            </a:r>
            <a:r>
              <a:rPr lang="zh-CN" altLang="en-US" kern="100" dirty="0">
                <a:solidFill>
                  <a:srgbClr val="000000"/>
                </a:solidFill>
                <a:latin typeface="+mj-ea"/>
                <a:ea typeface="+mj-ea"/>
                <a:cs typeface="Times New Roman" panose="02020603050405020304" pitchFamily="18" charset="0"/>
              </a:rPr>
              <a:t>的</a:t>
            </a:r>
            <a:r>
              <a:rPr lang="zh-CN" altLang="en-US" kern="100" dirty="0">
                <a:solidFill>
                  <a:srgbClr val="FF0000"/>
                </a:solidFill>
                <a:latin typeface="+mj-ea"/>
                <a:ea typeface="+mj-ea"/>
                <a:cs typeface="Times New Roman" panose="02020603050405020304" pitchFamily="18" charset="0"/>
              </a:rPr>
              <a:t>多用户、多任务、支持多线程和多</a:t>
            </a:r>
            <a:r>
              <a:rPr lang="en-US" altLang="zh-CN" kern="100" dirty="0">
                <a:solidFill>
                  <a:srgbClr val="FF0000"/>
                </a:solidFill>
                <a:latin typeface="+mj-ea"/>
                <a:ea typeface="+mj-ea"/>
                <a:cs typeface="Times New Roman" panose="02020603050405020304" pitchFamily="18" charset="0"/>
              </a:rPr>
              <a:t>CPU</a:t>
            </a:r>
            <a:r>
              <a:rPr lang="zh-CN" altLang="en-US" kern="100" dirty="0">
                <a:solidFill>
                  <a:srgbClr val="000000"/>
                </a:solidFill>
                <a:latin typeface="+mj-ea"/>
                <a:ea typeface="+mj-ea"/>
                <a:cs typeface="Times New Roman" panose="02020603050405020304" pitchFamily="18" charset="0"/>
              </a:rPr>
              <a:t>的操作系统</a:t>
            </a:r>
            <a:endParaRPr lang="zh-CN" altLang="en-US" kern="100" dirty="0">
              <a:latin typeface="+mj-ea"/>
              <a:ea typeface="+mj-ea"/>
              <a:cs typeface="Times New Roman" panose="02020603050405020304" pitchFamily="18" charset="0"/>
            </a:endParaRPr>
          </a:p>
          <a:p>
            <a:pPr marL="0" algn="just">
              <a:spcBef>
                <a:spcPts val="0"/>
              </a:spcBef>
            </a:pPr>
            <a:endParaRPr lang="zh-CN" altLang="en-US" kern="100" dirty="0">
              <a:latin typeface="+mj-ea"/>
              <a:ea typeface="+mj-ea"/>
              <a:cs typeface="Times New Roman" panose="02020603050405020304" pitchFamily="18" charset="0"/>
            </a:endParaRPr>
          </a:p>
          <a:p>
            <a:pPr marL="0" algn="just">
              <a:spcBef>
                <a:spcPts val="0"/>
              </a:spcBef>
            </a:pPr>
            <a:r>
              <a:rPr lang="en-US" altLang="zh-CN" kern="100" dirty="0">
                <a:solidFill>
                  <a:srgbClr val="000000"/>
                </a:solidFill>
                <a:latin typeface="+mj-ea"/>
                <a:ea typeface="+mj-ea"/>
                <a:cs typeface="Times New Roman" panose="02020603050405020304" pitchFamily="18" charset="0"/>
              </a:rPr>
              <a:t>Linux</a:t>
            </a:r>
            <a:r>
              <a:rPr lang="zh-CN" altLang="en-US" kern="100" dirty="0">
                <a:solidFill>
                  <a:srgbClr val="000000"/>
                </a:solidFill>
                <a:latin typeface="+mj-ea"/>
                <a:ea typeface="+mj-ea"/>
                <a:cs typeface="Times New Roman" panose="02020603050405020304" pitchFamily="18" charset="0"/>
              </a:rPr>
              <a:t>继承了</a:t>
            </a:r>
            <a:r>
              <a:rPr lang="en-US" altLang="zh-CN" kern="100" dirty="0">
                <a:solidFill>
                  <a:srgbClr val="000000"/>
                </a:solidFill>
                <a:latin typeface="+mj-ea"/>
                <a:ea typeface="+mj-ea"/>
                <a:cs typeface="Times New Roman" panose="02020603050405020304" pitchFamily="18" charset="0"/>
              </a:rPr>
              <a:t>Unix</a:t>
            </a:r>
            <a:r>
              <a:rPr lang="zh-CN" altLang="en-US" kern="100" dirty="0">
                <a:solidFill>
                  <a:srgbClr val="000000"/>
                </a:solidFill>
                <a:latin typeface="+mj-ea"/>
                <a:ea typeface="+mj-ea"/>
                <a:cs typeface="Times New Roman" panose="02020603050405020304" pitchFamily="18" charset="0"/>
              </a:rPr>
              <a:t>以网络为核心的设计思想，是一个性能稳定的多用户网络操作系统。</a:t>
            </a:r>
            <a:endParaRPr lang="zh-CN" altLang="en-US" kern="100" dirty="0">
              <a:latin typeface="+mj-ea"/>
              <a:ea typeface="+mj-ea"/>
              <a:cs typeface="Times New Roman" panose="02020603050405020304" pitchFamily="18" charset="0"/>
            </a:endParaRPr>
          </a:p>
        </p:txBody>
      </p:sp>
      <p:sp>
        <p:nvSpPr>
          <p:cNvPr id="14338" name="Rectangle 9">
            <a:extLst>
              <a:ext uri="{FF2B5EF4-FFF2-40B4-BE49-F238E27FC236}">
                <a16:creationId xmlns:a16="http://schemas.microsoft.com/office/drawing/2014/main" id="{92A53689-D5E0-44F2-BC1D-F8A811B793D0}"/>
              </a:ext>
            </a:extLst>
          </p:cNvPr>
          <p:cNvSpPr>
            <a:spLocks noGrp="1" noRot="1" noChangeArrowheads="1"/>
          </p:cNvSpPr>
          <p:nvPr>
            <p:ph type="title"/>
          </p:nvPr>
        </p:nvSpPr>
        <p:spPr>
          <a:xfrm>
            <a:off x="1295469" y="267575"/>
            <a:ext cx="9774049" cy="549275"/>
          </a:xfrm>
        </p:spPr>
        <p:txBody>
          <a:bodyPr/>
          <a:lstStyle/>
          <a:p>
            <a:pPr algn="l">
              <a:defRPr/>
            </a:pPr>
            <a:r>
              <a:rPr lang="en-US" altLang="zh-CN" dirty="0"/>
              <a:t>1.1 Linux</a:t>
            </a:r>
            <a:r>
              <a:rPr lang="zh-CN" altLang="en-US" dirty="0"/>
              <a:t>操作系统的概念</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7">
            <a:extLst>
              <a:ext uri="{FF2B5EF4-FFF2-40B4-BE49-F238E27FC236}">
                <a16:creationId xmlns:a16="http://schemas.microsoft.com/office/drawing/2014/main" id="{D5CD261B-1A62-5141-8CAC-21733A6D17CF}"/>
              </a:ext>
            </a:extLst>
          </p:cNvPr>
          <p:cNvSpPr>
            <a:spLocks noGrp="1" noChangeArrowheads="1"/>
          </p:cNvSpPr>
          <p:nvPr>
            <p:ph idx="1"/>
          </p:nvPr>
        </p:nvSpPr>
        <p:spPr>
          <a:xfrm>
            <a:off x="2236788" y="1311275"/>
            <a:ext cx="8077200" cy="5157788"/>
          </a:xfrm>
        </p:spPr>
        <p:txBody>
          <a:bodyPr/>
          <a:lstStyle/>
          <a:p>
            <a:r>
              <a:rPr lang="zh-CN" altLang="en-US" sz="3200" b="0"/>
              <a:t>文件表（文件对象）是已打开的文件在内核中的表示，主要用于建立进程和磁盘上的文件的对应关系</a:t>
            </a:r>
            <a:endParaRPr lang="en-US" altLang="zh-CN" sz="3200" b="0"/>
          </a:p>
          <a:p>
            <a:r>
              <a:rPr lang="zh-CN" altLang="en-US" sz="3200" b="0"/>
              <a:t>文件表和物理文件的关系类似进程和程序的关系，一个物理文件可能存在多个对应的文件表（打开多次）</a:t>
            </a:r>
            <a:endParaRPr lang="en-US" altLang="zh-CN" sz="3200" b="0"/>
          </a:p>
          <a:p>
            <a:r>
              <a:rPr lang="zh-CN" altLang="en-US" sz="3200" b="0"/>
              <a:t>一个物理文件对应的索引节点是唯一的</a:t>
            </a:r>
            <a:endParaRPr lang="en-US" altLang="zh-CN" sz="3200" b="0"/>
          </a:p>
        </p:txBody>
      </p:sp>
      <p:sp>
        <p:nvSpPr>
          <p:cNvPr id="35843" name="Rectangle 1029">
            <a:extLst>
              <a:ext uri="{FF2B5EF4-FFF2-40B4-BE49-F238E27FC236}">
                <a16:creationId xmlns:a16="http://schemas.microsoft.com/office/drawing/2014/main" id="{C142DE2B-67F3-CD4A-9046-8BA110B4658C}"/>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文件表：</a:t>
            </a:r>
            <a:r>
              <a:rPr lang="en-US" altLang="zh-CN">
                <a:solidFill>
                  <a:srgbClr val="1E4649"/>
                </a:solidFill>
              </a:rPr>
              <a:t>file</a:t>
            </a:r>
            <a:r>
              <a:rPr lang="zh-CN" altLang="en-US">
                <a:solidFill>
                  <a:srgbClr val="1E4649"/>
                </a:solidFill>
              </a:rPr>
              <a:t>结构</a:t>
            </a:r>
          </a:p>
        </p:txBody>
      </p:sp>
      <p:sp>
        <p:nvSpPr>
          <p:cNvPr id="35844" name="页脚占位符 3">
            <a:extLst>
              <a:ext uri="{FF2B5EF4-FFF2-40B4-BE49-F238E27FC236}">
                <a16:creationId xmlns:a16="http://schemas.microsoft.com/office/drawing/2014/main" id="{872AA160-1DF7-814B-AF4C-B487A59084F6}"/>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0E4562E0-9DBB-C946-943C-C26FF7B2D29D}" type="slidenum">
              <a:rPr lang="zh-CN" altLang="en-US" sz="1400" b="0">
                <a:ea typeface="宋体" panose="02010600030101010101" pitchFamily="2" charset="-122"/>
              </a:rPr>
              <a:pPr algn="l" eaLnBrk="0" hangingPunct="0">
                <a:spcBef>
                  <a:spcPct val="0"/>
                </a:spcBef>
                <a:buFontTx/>
                <a:buNone/>
              </a:pPr>
              <a:t>40</a:t>
            </a:fld>
            <a:endParaRPr lang="en-US" altLang="zh-CN" sz="1400" b="0">
              <a:ea typeface="宋体" panose="02010600030101010101" pitchFamily="2" charset="-122"/>
            </a:endParaRPr>
          </a:p>
        </p:txBody>
      </p:sp>
    </p:spTree>
    <p:extLst>
      <p:ext uri="{BB962C8B-B14F-4D97-AF65-F5344CB8AC3E}">
        <p14:creationId xmlns:p14="http://schemas.microsoft.com/office/powerpoint/2010/main" val="154618368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475063E2-CC8D-8F44-8A3E-9A382B3363C9}"/>
              </a:ext>
            </a:extLst>
          </p:cNvPr>
          <p:cNvSpPr>
            <a:spLocks noGrp="1" noChangeArrowheads="1"/>
          </p:cNvSpPr>
          <p:nvPr>
            <p:ph idx="1"/>
          </p:nvPr>
        </p:nvSpPr>
        <p:spPr>
          <a:xfrm>
            <a:off x="1919288" y="1341439"/>
            <a:ext cx="8424862" cy="5157787"/>
          </a:xfrm>
        </p:spPr>
        <p:txBody>
          <a:bodyPr/>
          <a:lstStyle/>
          <a:p>
            <a:r>
              <a:rPr lang="zh-CN" altLang="en-US" b="0"/>
              <a:t>主要结构成员：</a:t>
            </a:r>
          </a:p>
          <a:p>
            <a:pPr lvl="1"/>
            <a:r>
              <a:rPr lang="en-US" altLang="zh-CN"/>
              <a:t>struct list_head    f_list;             </a:t>
            </a:r>
            <a:r>
              <a:rPr lang="zh-CN" altLang="en-US"/>
              <a:t>所有打开的文件形成链表</a:t>
            </a:r>
          </a:p>
          <a:p>
            <a:pPr lvl="1"/>
            <a:r>
              <a:rPr lang="en-US" altLang="zh-CN"/>
              <a:t>struct dentry    </a:t>
            </a:r>
            <a:r>
              <a:rPr lang="en-US" altLang="zh-CN">
                <a:solidFill>
                  <a:srgbClr val="FF0000"/>
                </a:solidFill>
              </a:rPr>
              <a:t>*f_dentry</a:t>
            </a:r>
            <a:r>
              <a:rPr lang="en-US" altLang="zh-CN"/>
              <a:t>;         </a:t>
            </a:r>
            <a:r>
              <a:rPr lang="zh-CN" altLang="en-US"/>
              <a:t>指向对应目录项的指针</a:t>
            </a:r>
          </a:p>
          <a:p>
            <a:pPr lvl="1"/>
            <a:r>
              <a:rPr lang="en-US" altLang="zh-CN"/>
              <a:t>struct file_operations  </a:t>
            </a:r>
            <a:r>
              <a:rPr lang="en-US" altLang="zh-CN">
                <a:solidFill>
                  <a:srgbClr val="FF0000"/>
                </a:solidFill>
              </a:rPr>
              <a:t>*f_op</a:t>
            </a:r>
            <a:r>
              <a:rPr lang="en-US" altLang="zh-CN"/>
              <a:t>;     </a:t>
            </a:r>
            <a:r>
              <a:rPr lang="zh-CN" altLang="en-US"/>
              <a:t>指向文件操作表的指针</a:t>
            </a:r>
          </a:p>
          <a:p>
            <a:pPr lvl="1"/>
            <a:r>
              <a:rPr lang="en-US" altLang="zh-CN"/>
              <a:t>mode_t f_mode;                          </a:t>
            </a:r>
            <a:r>
              <a:rPr lang="zh-CN" altLang="en-US"/>
              <a:t>文件的状态标志</a:t>
            </a:r>
            <a:r>
              <a:rPr lang="en-US" altLang="zh-CN"/>
              <a:t>/</a:t>
            </a:r>
            <a:r>
              <a:rPr lang="zh-CN" altLang="en-US"/>
              <a:t>打开模式</a:t>
            </a:r>
          </a:p>
          <a:p>
            <a:pPr lvl="1"/>
            <a:r>
              <a:rPr lang="en-US" altLang="zh-CN"/>
              <a:t>loff_t f_pos;                                 </a:t>
            </a:r>
            <a:r>
              <a:rPr lang="zh-CN" altLang="en-US"/>
              <a:t>文件的当前位置</a:t>
            </a:r>
          </a:p>
          <a:p>
            <a:pPr lvl="1"/>
            <a:r>
              <a:rPr lang="en-US" altLang="zh-CN"/>
              <a:t>unsigned short f_flags;              </a:t>
            </a:r>
            <a:r>
              <a:rPr lang="zh-CN" altLang="en-US"/>
              <a:t>打开文件时所指定的标志</a:t>
            </a:r>
            <a:endParaRPr lang="en-US" altLang="zh-CN"/>
          </a:p>
          <a:p>
            <a:pPr lvl="1"/>
            <a:r>
              <a:rPr lang="en-US" altLang="zh-CN"/>
              <a:t>unsigned short f_count;             </a:t>
            </a:r>
            <a:r>
              <a:rPr lang="zh-CN" altLang="en-US"/>
              <a:t>使用该结构的进程数</a:t>
            </a:r>
          </a:p>
          <a:p>
            <a:pPr lvl="1"/>
            <a:r>
              <a:rPr lang="en-US" altLang="zh-CN"/>
              <a:t>unsigned int     f_uid, f_gid;       </a:t>
            </a:r>
            <a:r>
              <a:rPr lang="zh-CN" altLang="en-US"/>
              <a:t>用户的</a:t>
            </a:r>
            <a:r>
              <a:rPr lang="en-US" altLang="zh-CN"/>
              <a:t>UID</a:t>
            </a:r>
            <a:r>
              <a:rPr lang="zh-CN" altLang="en-US"/>
              <a:t>和</a:t>
            </a:r>
            <a:r>
              <a:rPr lang="en-US" altLang="zh-CN"/>
              <a:t>GID</a:t>
            </a:r>
          </a:p>
          <a:p>
            <a:endParaRPr lang="zh-CN" altLang="en-US"/>
          </a:p>
        </p:txBody>
      </p:sp>
      <p:sp>
        <p:nvSpPr>
          <p:cNvPr id="36867" name="标题 1">
            <a:extLst>
              <a:ext uri="{FF2B5EF4-FFF2-40B4-BE49-F238E27FC236}">
                <a16:creationId xmlns:a16="http://schemas.microsoft.com/office/drawing/2014/main" id="{5C77AD17-E63B-EE4C-B3B5-1ADDA6D7D8B8}"/>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文件表：</a:t>
            </a:r>
            <a:r>
              <a:rPr lang="en-US" altLang="zh-CN">
                <a:solidFill>
                  <a:srgbClr val="1E4649"/>
                </a:solidFill>
              </a:rPr>
              <a:t>file</a:t>
            </a:r>
            <a:r>
              <a:rPr lang="zh-CN" altLang="en-US">
                <a:solidFill>
                  <a:srgbClr val="1E4649"/>
                </a:solidFill>
              </a:rPr>
              <a:t>结构</a:t>
            </a:r>
          </a:p>
        </p:txBody>
      </p:sp>
    </p:spTree>
    <p:extLst>
      <p:ext uri="{BB962C8B-B14F-4D97-AF65-F5344CB8AC3E}">
        <p14:creationId xmlns:p14="http://schemas.microsoft.com/office/powerpoint/2010/main" val="13034605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F0C251B1-37EC-5044-9C67-43423B4EBC6D}"/>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5F27F03E-9F03-6444-B7BA-E5AD6312EC57}" type="slidenum">
              <a:rPr lang="zh-CN" altLang="en-US" sz="1400" b="0">
                <a:ea typeface="宋体" panose="02010600030101010101" pitchFamily="2" charset="-122"/>
              </a:rPr>
              <a:pPr algn="r" eaLnBrk="1" hangingPunct="1">
                <a:spcBef>
                  <a:spcPct val="0"/>
                </a:spcBef>
                <a:buFontTx/>
                <a:buNone/>
              </a:pPr>
              <a:t>42</a:t>
            </a:fld>
            <a:endParaRPr lang="en-US" altLang="zh-CN" sz="1400" b="0">
              <a:ea typeface="宋体" panose="02010600030101010101" pitchFamily="2" charset="-122"/>
            </a:endParaRPr>
          </a:p>
        </p:txBody>
      </p:sp>
      <p:sp>
        <p:nvSpPr>
          <p:cNvPr id="38915" name="Rectangle 3">
            <a:extLst>
              <a:ext uri="{FF2B5EF4-FFF2-40B4-BE49-F238E27FC236}">
                <a16:creationId xmlns:a16="http://schemas.microsoft.com/office/drawing/2014/main" id="{65128733-03AB-8E43-B2FC-26E8081E64D3}"/>
              </a:ext>
            </a:extLst>
          </p:cNvPr>
          <p:cNvSpPr>
            <a:spLocks noGrp="1" noChangeArrowheads="1"/>
          </p:cNvSpPr>
          <p:nvPr>
            <p:ph idx="1"/>
          </p:nvPr>
        </p:nvSpPr>
        <p:spPr>
          <a:xfrm>
            <a:off x="2236788" y="1311275"/>
            <a:ext cx="8077200" cy="5157788"/>
          </a:xfrm>
        </p:spPr>
        <p:txBody>
          <a:bodyPr/>
          <a:lstStyle/>
          <a:p>
            <a:pPr>
              <a:lnSpc>
                <a:spcPct val="120000"/>
              </a:lnSpc>
            </a:pPr>
            <a:r>
              <a:rPr lang="zh-CN" altLang="en-US">
                <a:latin typeface="微软雅黑" panose="020B0503020204020204" pitchFamily="34" charset="-122"/>
                <a:ea typeface="微软雅黑" panose="020B0503020204020204" pitchFamily="34" charset="-122"/>
              </a:rPr>
              <a:t>对于内核而言，所有打开文件都用文件描述符标识</a:t>
            </a:r>
            <a:endParaRPr lang="en-US" altLang="zh-CN">
              <a:latin typeface="微软雅黑" panose="020B0503020204020204" pitchFamily="34" charset="-122"/>
              <a:ea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rPr>
              <a:t>文件描述符是一个非负整数。当打开一个现存文件或创建一个新文件时，内核向进程返回一个文件描述符（打开文件的计数）</a:t>
            </a:r>
          </a:p>
          <a:p>
            <a:pPr>
              <a:lnSpc>
                <a:spcPct val="120000"/>
              </a:lnSpc>
            </a:pPr>
            <a:r>
              <a:rPr lang="zh-CN" altLang="en-US">
                <a:latin typeface="微软雅黑" panose="020B0503020204020204" pitchFamily="34" charset="-122"/>
                <a:ea typeface="微软雅黑" panose="020B0503020204020204" pitchFamily="34" charset="-122"/>
              </a:rPr>
              <a:t>通常情况下，文件描述符</a:t>
            </a:r>
            <a:r>
              <a:rPr lang="en-US" altLang="zh-CN">
                <a:latin typeface="微软雅黑" panose="020B0503020204020204" pitchFamily="34" charset="-122"/>
                <a:ea typeface="微软雅黑" panose="020B0503020204020204" pitchFamily="34" charset="-122"/>
              </a:rPr>
              <a:t>0</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特指标准输入、标准输出、标准错误（用户程序可直接使用而不需要打开）。它们也可以由常数代替（在头文件中</a:t>
            </a:r>
            <a:r>
              <a:rPr lang="en-US" altLang="zh-CN">
                <a:latin typeface="微软雅黑" panose="020B0503020204020204" pitchFamily="34" charset="-122"/>
                <a:ea typeface="微软雅黑" panose="020B0503020204020204" pitchFamily="34" charset="-122"/>
              </a:rPr>
              <a:t>unistd.h</a:t>
            </a:r>
            <a:r>
              <a:rPr lang="zh-CN" altLang="en-US">
                <a:latin typeface="微软雅黑" panose="020B0503020204020204" pitchFamily="34" charset="-122"/>
                <a:ea typeface="微软雅黑" panose="020B0503020204020204" pitchFamily="34" charset="-122"/>
              </a:rPr>
              <a:t>定义） ：</a:t>
            </a:r>
            <a:endParaRPr lang="en-US" altLang="zh-CN">
              <a:latin typeface="微软雅黑" panose="020B0503020204020204" pitchFamily="34" charset="-122"/>
              <a:ea typeface="微软雅黑" panose="020B0503020204020204" pitchFamily="34" charset="-122"/>
            </a:endParaRPr>
          </a:p>
          <a:p>
            <a:pPr lvl="1"/>
            <a:r>
              <a:rPr lang="en-US" altLang="zh-CN"/>
              <a:t>STDIN_FILENO</a:t>
            </a:r>
          </a:p>
          <a:p>
            <a:pPr lvl="1"/>
            <a:r>
              <a:rPr lang="en-US" altLang="zh-CN"/>
              <a:t>STDOUT_FILENO</a:t>
            </a:r>
          </a:p>
          <a:p>
            <a:pPr lvl="1"/>
            <a:r>
              <a:rPr lang="en-US" altLang="zh-CN"/>
              <a:t>STDERR_FILENO</a:t>
            </a:r>
            <a:endParaRPr lang="zh-CN" altLang="en-US"/>
          </a:p>
        </p:txBody>
      </p:sp>
      <p:sp>
        <p:nvSpPr>
          <p:cNvPr id="7171" name="Rectangle 2">
            <a:extLst>
              <a:ext uri="{FF2B5EF4-FFF2-40B4-BE49-F238E27FC236}">
                <a16:creationId xmlns:a16="http://schemas.microsoft.com/office/drawing/2014/main" id="{EF16626A-8858-614E-AA3E-B2100E13A7DD}"/>
              </a:ext>
            </a:extLst>
          </p:cNvPr>
          <p:cNvSpPr>
            <a:spLocks noGrp="1" noChangeArrowheads="1"/>
          </p:cNvSpPr>
          <p:nvPr>
            <p:ph type="title"/>
          </p:nvPr>
        </p:nvSpPr>
        <p:spPr>
          <a:xfrm>
            <a:off x="2495551" y="188914"/>
            <a:ext cx="7331075" cy="549275"/>
          </a:xfrm>
        </p:spPr>
        <p:txBody>
          <a:bodyPr/>
          <a:lstStyle/>
          <a:p>
            <a:pPr defTabSz="685749">
              <a:defRPr/>
            </a:pPr>
            <a:r>
              <a:rPr lang="zh-CN" altLang="en-US" kern="1200" dirty="0">
                <a:solidFill>
                  <a:schemeClr val="accent1">
                    <a:lumMod val="25000"/>
                  </a:schemeClr>
                </a:solidFill>
              </a:rPr>
              <a:t>文件描述符</a:t>
            </a:r>
          </a:p>
        </p:txBody>
      </p:sp>
    </p:spTree>
    <p:extLst>
      <p:ext uri="{BB962C8B-B14F-4D97-AF65-F5344CB8AC3E}">
        <p14:creationId xmlns:p14="http://schemas.microsoft.com/office/powerpoint/2010/main" val="121246115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7">
            <a:extLst>
              <a:ext uri="{FF2B5EF4-FFF2-40B4-BE49-F238E27FC236}">
                <a16:creationId xmlns:a16="http://schemas.microsoft.com/office/drawing/2014/main" id="{5578150E-D6F4-6F42-9EE3-409195522CC2}"/>
              </a:ext>
            </a:extLst>
          </p:cNvPr>
          <p:cNvSpPr>
            <a:spLocks noGrp="1" noChangeArrowheads="1"/>
          </p:cNvSpPr>
          <p:nvPr>
            <p:ph idx="1"/>
          </p:nvPr>
        </p:nvSpPr>
        <p:spPr>
          <a:xfrm>
            <a:off x="2236788" y="1311275"/>
            <a:ext cx="8077200" cy="5157788"/>
          </a:xfrm>
        </p:spPr>
        <p:txBody>
          <a:bodyPr/>
          <a:lstStyle/>
          <a:p>
            <a:pPr>
              <a:lnSpc>
                <a:spcPct val="120000"/>
              </a:lnSpc>
            </a:pPr>
            <a:r>
              <a:rPr lang="en-US" altLang="zh-CN" sz="3200" b="0">
                <a:latin typeface="微软雅黑" panose="020B0503020204020204" pitchFamily="34" charset="-122"/>
                <a:ea typeface="微软雅黑" panose="020B0503020204020204" pitchFamily="34" charset="-122"/>
              </a:rPr>
              <a:t>Linux</a:t>
            </a:r>
            <a:r>
              <a:rPr lang="zh-CN" altLang="en-US" sz="3200" b="0">
                <a:latin typeface="微软雅黑" panose="020B0503020204020204" pitchFamily="34" charset="-122"/>
                <a:ea typeface="微软雅黑" panose="020B0503020204020204" pitchFamily="34" charset="-122"/>
              </a:rPr>
              <a:t>中引入目录项对象的概念主要目的是方便查找文件的索引节点</a:t>
            </a:r>
            <a:endParaRPr lang="en-US" altLang="zh-CN" sz="3200" b="0">
              <a:latin typeface="微软雅黑" panose="020B0503020204020204" pitchFamily="34" charset="-122"/>
              <a:ea typeface="微软雅黑" panose="020B0503020204020204" pitchFamily="34" charset="-122"/>
            </a:endParaRPr>
          </a:p>
          <a:p>
            <a:pPr>
              <a:lnSpc>
                <a:spcPct val="120000"/>
              </a:lnSpc>
            </a:pPr>
            <a:r>
              <a:rPr lang="zh-CN" altLang="en-US" sz="3200" b="0">
                <a:latin typeface="微软雅黑" panose="020B0503020204020204" pitchFamily="34" charset="-122"/>
                <a:ea typeface="微软雅黑" panose="020B0503020204020204" pitchFamily="34" charset="-122"/>
              </a:rPr>
              <a:t>一个路径的各个组成部分，不管是目录还是普通的文件，都是一个目录项对象</a:t>
            </a:r>
            <a:endParaRPr lang="en-US" altLang="zh-CN" sz="3200" b="0">
              <a:latin typeface="微软雅黑" panose="020B0503020204020204" pitchFamily="34" charset="-122"/>
              <a:ea typeface="微软雅黑" panose="020B0503020204020204" pitchFamily="34" charset="-122"/>
            </a:endParaRPr>
          </a:p>
        </p:txBody>
      </p:sp>
      <p:sp>
        <p:nvSpPr>
          <p:cNvPr id="40963" name="Rectangle 1029">
            <a:extLst>
              <a:ext uri="{FF2B5EF4-FFF2-40B4-BE49-F238E27FC236}">
                <a16:creationId xmlns:a16="http://schemas.microsoft.com/office/drawing/2014/main" id="{26CFBEA1-7461-B241-9195-60CE326E807D}"/>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目录项对象：</a:t>
            </a:r>
            <a:r>
              <a:rPr lang="en-US" altLang="zh-CN">
                <a:solidFill>
                  <a:srgbClr val="1E4649"/>
                </a:solidFill>
              </a:rPr>
              <a:t>dentry</a:t>
            </a:r>
            <a:r>
              <a:rPr lang="zh-CN" altLang="en-US">
                <a:solidFill>
                  <a:srgbClr val="1E4649"/>
                </a:solidFill>
              </a:rPr>
              <a:t>结构</a:t>
            </a:r>
          </a:p>
        </p:txBody>
      </p:sp>
      <p:sp>
        <p:nvSpPr>
          <p:cNvPr id="40964" name="页脚占位符 3">
            <a:extLst>
              <a:ext uri="{FF2B5EF4-FFF2-40B4-BE49-F238E27FC236}">
                <a16:creationId xmlns:a16="http://schemas.microsoft.com/office/drawing/2014/main" id="{A9327A11-3050-C54E-8B34-598A8F53581A}"/>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A80A8267-C8BE-5042-9528-603044218B9B}" type="slidenum">
              <a:rPr lang="zh-CN" altLang="en-US" sz="1400" b="0">
                <a:ea typeface="宋体" panose="02010600030101010101" pitchFamily="2" charset="-122"/>
              </a:rPr>
              <a:pPr algn="l" eaLnBrk="0" hangingPunct="0">
                <a:spcBef>
                  <a:spcPct val="0"/>
                </a:spcBef>
                <a:buFontTx/>
                <a:buNone/>
              </a:pPr>
              <a:t>43</a:t>
            </a:fld>
            <a:endParaRPr lang="en-US" altLang="zh-CN" sz="1400" b="0">
              <a:ea typeface="宋体" panose="02010600030101010101" pitchFamily="2" charset="-122"/>
            </a:endParaRPr>
          </a:p>
        </p:txBody>
      </p:sp>
    </p:spTree>
    <p:extLst>
      <p:ext uri="{BB962C8B-B14F-4D97-AF65-F5344CB8AC3E}">
        <p14:creationId xmlns:p14="http://schemas.microsoft.com/office/powerpoint/2010/main" val="426240904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7">
            <a:extLst>
              <a:ext uri="{FF2B5EF4-FFF2-40B4-BE49-F238E27FC236}">
                <a16:creationId xmlns:a16="http://schemas.microsoft.com/office/drawing/2014/main" id="{CBEAE69B-172C-124F-9071-5BA45664822C}"/>
              </a:ext>
            </a:extLst>
          </p:cNvPr>
          <p:cNvSpPr>
            <a:spLocks noGrp="1" noChangeArrowheads="1"/>
          </p:cNvSpPr>
          <p:nvPr>
            <p:ph idx="1"/>
          </p:nvPr>
        </p:nvSpPr>
        <p:spPr>
          <a:xfrm>
            <a:off x="2236788" y="1311275"/>
            <a:ext cx="8077200" cy="5157788"/>
          </a:xfrm>
        </p:spPr>
        <p:txBody>
          <a:bodyPr/>
          <a:lstStyle/>
          <a:p>
            <a:r>
              <a:rPr lang="zh-CN" altLang="en-US"/>
              <a:t>主要结构成员</a:t>
            </a:r>
          </a:p>
          <a:p>
            <a:pPr lvl="1"/>
            <a:r>
              <a:rPr lang="en-US" altLang="zh-CN"/>
              <a:t>Atomic_t d_count;                      </a:t>
            </a:r>
            <a:r>
              <a:rPr lang="zh-CN" altLang="en-US"/>
              <a:t>目录项</a:t>
            </a:r>
            <a:r>
              <a:rPr lang="en-US" altLang="zh-CN"/>
              <a:t>dentry</a:t>
            </a:r>
            <a:r>
              <a:rPr lang="zh-CN" altLang="en-US"/>
              <a:t>引用计数</a:t>
            </a:r>
          </a:p>
          <a:p>
            <a:pPr lvl="1"/>
            <a:r>
              <a:rPr lang="en-US" altLang="zh-CN"/>
              <a:t>unsigned int d_flags;                   dentry</a:t>
            </a:r>
            <a:r>
              <a:rPr lang="zh-CN" altLang="en-US"/>
              <a:t>状态标志</a:t>
            </a:r>
          </a:p>
          <a:p>
            <a:pPr lvl="1"/>
            <a:r>
              <a:rPr lang="en-US" altLang="zh-CN">
                <a:solidFill>
                  <a:srgbClr val="FF0000"/>
                </a:solidFill>
              </a:rPr>
              <a:t>struct inode * d_inode;               </a:t>
            </a:r>
            <a:r>
              <a:rPr lang="zh-CN" altLang="en-US"/>
              <a:t>与文件关联的索引节点</a:t>
            </a:r>
          </a:p>
          <a:p>
            <a:pPr lvl="1"/>
            <a:r>
              <a:rPr lang="en-US" altLang="zh-CN"/>
              <a:t>struct dentry * d_parent;             </a:t>
            </a:r>
            <a:r>
              <a:rPr lang="zh-CN" altLang="en-US"/>
              <a:t>父目录的</a:t>
            </a:r>
            <a:r>
              <a:rPr lang="en-US" altLang="zh-CN"/>
              <a:t>dentry</a:t>
            </a:r>
            <a:r>
              <a:rPr lang="zh-CN" altLang="en-US"/>
              <a:t>结构</a:t>
            </a:r>
          </a:p>
          <a:p>
            <a:pPr lvl="1"/>
            <a:r>
              <a:rPr lang="en-US" altLang="zh-CN"/>
              <a:t>int d_mounted;                             </a:t>
            </a:r>
            <a:r>
              <a:rPr lang="zh-CN" altLang="en-US"/>
              <a:t>目录项的安装点</a:t>
            </a:r>
          </a:p>
          <a:p>
            <a:pPr lvl="1"/>
            <a:r>
              <a:rPr lang="en-US" altLang="zh-CN"/>
              <a:t>struct qstr d_name;                      </a:t>
            </a:r>
            <a:r>
              <a:rPr lang="zh-CN" altLang="en-US"/>
              <a:t>文件名</a:t>
            </a:r>
          </a:p>
          <a:p>
            <a:pPr lvl="1"/>
            <a:r>
              <a:rPr lang="en-US" altLang="zh-CN"/>
              <a:t>unsigned long d_time;                  </a:t>
            </a:r>
            <a:r>
              <a:rPr lang="zh-CN" altLang="en-US"/>
              <a:t>重新生效时间</a:t>
            </a:r>
          </a:p>
          <a:p>
            <a:pPr lvl="1"/>
            <a:r>
              <a:rPr lang="en-US" altLang="zh-CN"/>
              <a:t>struct dentry_operations *d_op;  </a:t>
            </a:r>
            <a:r>
              <a:rPr lang="zh-CN" altLang="en-US"/>
              <a:t>操作目录项的函数</a:t>
            </a:r>
          </a:p>
          <a:p>
            <a:pPr lvl="1"/>
            <a:r>
              <a:rPr lang="en-US" altLang="zh-CN"/>
              <a:t>struct super_block *d_sb;              </a:t>
            </a:r>
            <a:r>
              <a:rPr lang="zh-CN" altLang="en-US"/>
              <a:t>目录项树的根</a:t>
            </a:r>
          </a:p>
          <a:p>
            <a:pPr lvl="1"/>
            <a:r>
              <a:rPr lang="en-US" altLang="zh-CN">
                <a:solidFill>
                  <a:srgbClr val="FF0000"/>
                </a:solidFill>
              </a:rPr>
              <a:t>unsigned char d_iname</a:t>
            </a:r>
            <a:r>
              <a:rPr lang="zh-CN" altLang="en-US">
                <a:solidFill>
                  <a:srgbClr val="FF0000"/>
                </a:solidFill>
              </a:rPr>
              <a:t>［</a:t>
            </a:r>
            <a:r>
              <a:rPr lang="en-US" altLang="zh-CN">
                <a:solidFill>
                  <a:srgbClr val="FF0000"/>
                </a:solidFill>
              </a:rPr>
              <a:t>DNAME_INLINE_LEN</a:t>
            </a:r>
            <a:r>
              <a:rPr lang="zh-CN" altLang="en-US">
                <a:solidFill>
                  <a:srgbClr val="FF0000"/>
                </a:solidFill>
              </a:rPr>
              <a:t>］</a:t>
            </a:r>
            <a:r>
              <a:rPr lang="en-US" altLang="zh-CN">
                <a:solidFill>
                  <a:srgbClr val="FF0000"/>
                </a:solidFill>
              </a:rPr>
              <a:t>;</a:t>
            </a:r>
            <a:r>
              <a:rPr lang="zh-CN" altLang="en-US"/>
              <a:t>文件名前</a:t>
            </a:r>
            <a:r>
              <a:rPr lang="en-US" altLang="zh-CN"/>
              <a:t>16</a:t>
            </a:r>
            <a:r>
              <a:rPr lang="zh-CN" altLang="en-US"/>
              <a:t>个字符</a:t>
            </a:r>
          </a:p>
        </p:txBody>
      </p:sp>
      <p:sp>
        <p:nvSpPr>
          <p:cNvPr id="43011" name="Rectangle 1029">
            <a:extLst>
              <a:ext uri="{FF2B5EF4-FFF2-40B4-BE49-F238E27FC236}">
                <a16:creationId xmlns:a16="http://schemas.microsoft.com/office/drawing/2014/main" id="{A926ED67-4B5B-934C-B306-8C103E33A2CC}"/>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目录项对象：</a:t>
            </a:r>
            <a:r>
              <a:rPr lang="en-US" altLang="zh-CN">
                <a:solidFill>
                  <a:srgbClr val="1E4649"/>
                </a:solidFill>
              </a:rPr>
              <a:t>dentry</a:t>
            </a:r>
            <a:r>
              <a:rPr lang="zh-CN" altLang="en-US">
                <a:solidFill>
                  <a:srgbClr val="1E4649"/>
                </a:solidFill>
              </a:rPr>
              <a:t>结构</a:t>
            </a:r>
          </a:p>
        </p:txBody>
      </p:sp>
      <p:sp>
        <p:nvSpPr>
          <p:cNvPr id="43012" name="页脚占位符 3">
            <a:extLst>
              <a:ext uri="{FF2B5EF4-FFF2-40B4-BE49-F238E27FC236}">
                <a16:creationId xmlns:a16="http://schemas.microsoft.com/office/drawing/2014/main" id="{FCE98E3C-D0FA-B34A-B907-BC1BB66F09CF}"/>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B61167AE-D88D-104A-87E3-90D28233A69A}" type="slidenum">
              <a:rPr lang="zh-CN" altLang="en-US" sz="1400" b="0">
                <a:ea typeface="宋体" panose="02010600030101010101" pitchFamily="2" charset="-122"/>
              </a:rPr>
              <a:pPr algn="l" eaLnBrk="0" hangingPunct="0">
                <a:spcBef>
                  <a:spcPct val="0"/>
                </a:spcBef>
                <a:buFontTx/>
                <a:buNone/>
              </a:pPr>
              <a:t>44</a:t>
            </a:fld>
            <a:endParaRPr lang="en-US" altLang="zh-CN" sz="1400" b="0">
              <a:ea typeface="宋体" panose="02010600030101010101" pitchFamily="2" charset="-122"/>
            </a:endParaRPr>
          </a:p>
        </p:txBody>
      </p:sp>
    </p:spTree>
    <p:extLst>
      <p:ext uri="{BB962C8B-B14F-4D97-AF65-F5344CB8AC3E}">
        <p14:creationId xmlns:p14="http://schemas.microsoft.com/office/powerpoint/2010/main" val="325643044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7">
            <a:extLst>
              <a:ext uri="{FF2B5EF4-FFF2-40B4-BE49-F238E27FC236}">
                <a16:creationId xmlns:a16="http://schemas.microsoft.com/office/drawing/2014/main" id="{B35AE39C-EECF-E842-B12C-AF03CCCD2F05}"/>
              </a:ext>
            </a:extLst>
          </p:cNvPr>
          <p:cNvSpPr>
            <a:spLocks noGrp="1" noChangeArrowheads="1"/>
          </p:cNvSpPr>
          <p:nvPr>
            <p:ph idx="1"/>
          </p:nvPr>
        </p:nvSpPr>
        <p:spPr>
          <a:xfrm>
            <a:off x="2236789" y="1311275"/>
            <a:ext cx="8251825" cy="5157788"/>
          </a:xfrm>
        </p:spPr>
        <p:txBody>
          <a:bodyPr/>
          <a:lstStyle/>
          <a:p>
            <a:r>
              <a:rPr lang="zh-CN" altLang="en-US" sz="2800">
                <a:latin typeface="微软雅黑" panose="020B0503020204020204" pitchFamily="34" charset="-122"/>
                <a:ea typeface="微软雅黑" panose="020B0503020204020204" pitchFamily="34" charset="-122"/>
              </a:rPr>
              <a:t>文件系统中的每个物理文件由一个索引节点表（索引节点对象）描述，且只能由一个索引节点对象描述。</a:t>
            </a:r>
            <a:endParaRPr lang="en-US" altLang="zh-CN"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索引节点指向物理文件的具体存储位置</a:t>
            </a:r>
            <a:endParaRPr lang="en-US" altLang="zh-CN"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系统通过索引节点来定位每一个文件（</a:t>
            </a:r>
            <a:r>
              <a:rPr lang="zh-CN" altLang="en-US" sz="2800">
                <a:solidFill>
                  <a:srgbClr val="FF0000"/>
                </a:solidFill>
                <a:latin typeface="微软雅黑" panose="020B0503020204020204" pitchFamily="34" charset="-122"/>
                <a:ea typeface="微软雅黑" panose="020B0503020204020204" pitchFamily="34" charset="-122"/>
              </a:rPr>
              <a:t>文件名可以随时更改，但是索引节点对于物理文件是唯一的，并且随物理文件的存在而存在</a:t>
            </a:r>
            <a:r>
              <a:rPr lang="zh-CN" altLang="en-US" sz="2800">
                <a:latin typeface="微软雅黑" panose="020B0503020204020204" pitchFamily="34" charset="-122"/>
                <a:ea typeface="微软雅黑" panose="020B0503020204020204" pitchFamily="34" charset="-122"/>
              </a:rPr>
              <a:t>）</a:t>
            </a:r>
            <a:endParaRPr lang="en-US" altLang="zh-CN"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索引节点包含了文件的长度、创建及修改时间、权限、所属关系、磁盘中的位置等信息。</a:t>
            </a:r>
            <a:endParaRPr lang="en-US" altLang="zh-CN" sz="2800">
              <a:latin typeface="微软雅黑" panose="020B0503020204020204" pitchFamily="34" charset="-122"/>
              <a:ea typeface="微软雅黑" panose="020B0503020204020204" pitchFamily="34" charset="-122"/>
            </a:endParaRPr>
          </a:p>
          <a:p>
            <a:endParaRPr lang="zh-CN" altLang="en-US">
              <a:latin typeface="隶书" pitchFamily="49" charset="-122"/>
            </a:endParaRPr>
          </a:p>
        </p:txBody>
      </p:sp>
      <p:sp>
        <p:nvSpPr>
          <p:cNvPr id="45059" name="Rectangle 1029">
            <a:extLst>
              <a:ext uri="{FF2B5EF4-FFF2-40B4-BE49-F238E27FC236}">
                <a16:creationId xmlns:a16="http://schemas.microsoft.com/office/drawing/2014/main" id="{882A928C-E74E-FD4A-ADBE-C127E2567E06}"/>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索引节点表：</a:t>
            </a:r>
            <a:r>
              <a:rPr lang="en-US" altLang="zh-CN">
                <a:solidFill>
                  <a:srgbClr val="1E4649"/>
                </a:solidFill>
              </a:rPr>
              <a:t>inode</a:t>
            </a:r>
            <a:r>
              <a:rPr lang="zh-CN" altLang="en-US">
                <a:solidFill>
                  <a:srgbClr val="1E4649"/>
                </a:solidFill>
              </a:rPr>
              <a:t>结构</a:t>
            </a:r>
          </a:p>
        </p:txBody>
      </p:sp>
      <p:sp>
        <p:nvSpPr>
          <p:cNvPr id="45060" name="页脚占位符 3">
            <a:extLst>
              <a:ext uri="{FF2B5EF4-FFF2-40B4-BE49-F238E27FC236}">
                <a16:creationId xmlns:a16="http://schemas.microsoft.com/office/drawing/2014/main" id="{4B4C0454-6781-B04A-8734-23134FA7EA3D}"/>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F1C740B2-8160-EC42-9129-EAF0F12E036E}" type="slidenum">
              <a:rPr lang="zh-CN" altLang="en-US" sz="1400" b="0">
                <a:ea typeface="宋体" panose="02010600030101010101" pitchFamily="2" charset="-122"/>
              </a:rPr>
              <a:pPr algn="l" eaLnBrk="0" hangingPunct="0">
                <a:spcBef>
                  <a:spcPct val="0"/>
                </a:spcBef>
                <a:buFontTx/>
                <a:buNone/>
              </a:pPr>
              <a:t>45</a:t>
            </a:fld>
            <a:endParaRPr lang="en-US" altLang="zh-CN" sz="1400" b="0">
              <a:ea typeface="宋体" panose="02010600030101010101" pitchFamily="2" charset="-122"/>
            </a:endParaRPr>
          </a:p>
        </p:txBody>
      </p:sp>
    </p:spTree>
    <p:extLst>
      <p:ext uri="{BB962C8B-B14F-4D97-AF65-F5344CB8AC3E}">
        <p14:creationId xmlns:p14="http://schemas.microsoft.com/office/powerpoint/2010/main" val="6139608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4">
            <a:extLst>
              <a:ext uri="{FF2B5EF4-FFF2-40B4-BE49-F238E27FC236}">
                <a16:creationId xmlns:a16="http://schemas.microsoft.com/office/drawing/2014/main" id="{6A5890EB-B323-0F4C-9199-059C58CCF006}"/>
              </a:ext>
            </a:extLst>
          </p:cNvPr>
          <p:cNvSpPr>
            <a:spLocks noGrp="1" noChangeArrowheads="1"/>
          </p:cNvSpPr>
          <p:nvPr>
            <p:ph idx="1"/>
          </p:nvPr>
        </p:nvSpPr>
        <p:spPr>
          <a:xfrm>
            <a:off x="2236788" y="1311275"/>
            <a:ext cx="8077200" cy="5157788"/>
          </a:xfrm>
        </p:spPr>
        <p:txBody>
          <a:bodyPr/>
          <a:lstStyle/>
          <a:p>
            <a:r>
              <a:rPr lang="zh-CN" altLang="en-US">
                <a:latin typeface="微软雅黑" panose="020B0503020204020204" pitchFamily="34" charset="-122"/>
                <a:ea typeface="微软雅黑" panose="020B0503020204020204" pitchFamily="34" charset="-122"/>
              </a:rPr>
              <a:t>主要结构成员</a:t>
            </a:r>
            <a:endParaRPr lang="en-US" altLang="zh-CN">
              <a:latin typeface="微软雅黑" panose="020B0503020204020204" pitchFamily="34" charset="-122"/>
              <a:ea typeface="微软雅黑" panose="020B0503020204020204" pitchFamily="34" charset="-122"/>
            </a:endParaRPr>
          </a:p>
          <a:p>
            <a:pPr lvl="1"/>
            <a:r>
              <a:rPr lang="en-US" altLang="zh-CN"/>
              <a:t> unsigned long i_ino;        inode</a:t>
            </a:r>
            <a:r>
              <a:rPr lang="zh-CN" altLang="en-US"/>
              <a:t>号</a:t>
            </a:r>
          </a:p>
          <a:p>
            <a:pPr lvl="1"/>
            <a:r>
              <a:rPr lang="en-US" altLang="zh-CN"/>
              <a:t>  kdevt  idev;                     </a:t>
            </a:r>
            <a:r>
              <a:rPr lang="zh-CN" altLang="en-US"/>
              <a:t>常规文件所在设备号</a:t>
            </a:r>
          </a:p>
          <a:p>
            <a:pPr lvl="1"/>
            <a:r>
              <a:rPr lang="en-US" altLang="zh-CN">
                <a:solidFill>
                  <a:srgbClr val="FF0000"/>
                </a:solidFill>
              </a:rPr>
              <a:t>  umode_t  i_mode;          </a:t>
            </a:r>
            <a:r>
              <a:rPr lang="zh-CN" altLang="en-US">
                <a:solidFill>
                  <a:srgbClr val="FF0000"/>
                </a:solidFill>
              </a:rPr>
              <a:t>文件类型以及存取权限 </a:t>
            </a:r>
          </a:p>
          <a:p>
            <a:pPr lvl="1"/>
            <a:r>
              <a:rPr lang="zh-CN" altLang="en-US"/>
              <a:t>  </a:t>
            </a:r>
            <a:r>
              <a:rPr lang="en-US" altLang="zh-CN"/>
              <a:t>nlink_t  i_nlink;               </a:t>
            </a:r>
            <a:r>
              <a:rPr lang="zh-CN" altLang="en-US"/>
              <a:t>连接到该</a:t>
            </a:r>
            <a:r>
              <a:rPr lang="en-US" altLang="zh-CN"/>
              <a:t>inode</a:t>
            </a:r>
            <a:r>
              <a:rPr lang="zh-CN" altLang="en-US"/>
              <a:t>的硬连接数 </a:t>
            </a:r>
          </a:p>
          <a:p>
            <a:pPr lvl="1"/>
            <a:r>
              <a:rPr lang="zh-CN" altLang="en-US">
                <a:solidFill>
                  <a:srgbClr val="FF0000"/>
                </a:solidFill>
              </a:rPr>
              <a:t>  </a:t>
            </a:r>
            <a:r>
              <a:rPr lang="en-US" altLang="zh-CN">
                <a:solidFill>
                  <a:srgbClr val="FF0000"/>
                </a:solidFill>
              </a:rPr>
              <a:t>uid_t  i_uid;                    </a:t>
            </a:r>
            <a:r>
              <a:rPr lang="zh-CN" altLang="en-US">
                <a:solidFill>
                  <a:srgbClr val="FF0000"/>
                </a:solidFill>
              </a:rPr>
              <a:t>文件属主的用户</a:t>
            </a:r>
            <a:r>
              <a:rPr lang="en-US" altLang="zh-CN">
                <a:solidFill>
                  <a:srgbClr val="FF0000"/>
                </a:solidFill>
              </a:rPr>
              <a:t>ID</a:t>
            </a:r>
            <a:endParaRPr lang="zh-CN" altLang="en-US">
              <a:solidFill>
                <a:srgbClr val="FF0000"/>
              </a:solidFill>
            </a:endParaRPr>
          </a:p>
          <a:p>
            <a:pPr lvl="1"/>
            <a:r>
              <a:rPr lang="en-US" altLang="zh-CN"/>
              <a:t>  </a:t>
            </a:r>
            <a:r>
              <a:rPr lang="en-US" altLang="zh-CN">
                <a:solidFill>
                  <a:srgbClr val="FF0000"/>
                </a:solidFill>
              </a:rPr>
              <a:t>gid_t  i_gid;                    </a:t>
            </a:r>
            <a:r>
              <a:rPr lang="zh-CN" altLang="en-US">
                <a:solidFill>
                  <a:srgbClr val="FF0000"/>
                </a:solidFill>
              </a:rPr>
              <a:t>文件属主所在组的</a:t>
            </a:r>
            <a:r>
              <a:rPr lang="en-US" altLang="zh-CN">
                <a:solidFill>
                  <a:srgbClr val="FF0000"/>
                </a:solidFill>
              </a:rPr>
              <a:t>ID</a:t>
            </a:r>
            <a:endParaRPr lang="zh-CN" altLang="en-US">
              <a:solidFill>
                <a:srgbClr val="FF0000"/>
              </a:solidFill>
            </a:endParaRPr>
          </a:p>
          <a:p>
            <a:pPr lvl="1"/>
            <a:r>
              <a:rPr lang="en-US" altLang="zh-CN"/>
              <a:t>  kdev_t  i_rdev;               </a:t>
            </a:r>
            <a:r>
              <a:rPr lang="zh-CN" altLang="en-US"/>
              <a:t>特殊文件所在设备号 </a:t>
            </a:r>
          </a:p>
          <a:p>
            <a:pPr lvl="1"/>
            <a:r>
              <a:rPr lang="zh-CN" altLang="en-US">
                <a:solidFill>
                  <a:srgbClr val="FF0000"/>
                </a:solidFill>
              </a:rPr>
              <a:t>  </a:t>
            </a:r>
            <a:r>
              <a:rPr lang="en-US" altLang="zh-CN">
                <a:solidFill>
                  <a:srgbClr val="FF0000"/>
                </a:solidFill>
              </a:rPr>
              <a:t>loff_t  i_size;                   </a:t>
            </a:r>
            <a:r>
              <a:rPr lang="zh-CN" altLang="en-US">
                <a:solidFill>
                  <a:srgbClr val="FF0000"/>
                </a:solidFill>
              </a:rPr>
              <a:t>文件大小（以字节为单位）</a:t>
            </a:r>
            <a:endParaRPr lang="en-US" altLang="zh-CN">
              <a:solidFill>
                <a:srgbClr val="FF0000"/>
              </a:solidFill>
            </a:endParaRPr>
          </a:p>
          <a:p>
            <a:pPr lvl="1"/>
            <a:endParaRPr lang="zh-CN" altLang="en-US"/>
          </a:p>
        </p:txBody>
      </p:sp>
      <p:sp>
        <p:nvSpPr>
          <p:cNvPr id="47107" name="Rectangle 8">
            <a:extLst>
              <a:ext uri="{FF2B5EF4-FFF2-40B4-BE49-F238E27FC236}">
                <a16:creationId xmlns:a16="http://schemas.microsoft.com/office/drawing/2014/main" id="{F2C01999-9B6B-C947-9D20-D17D6CB4AAFC}"/>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索引节点表：</a:t>
            </a:r>
            <a:r>
              <a:rPr lang="en-US" altLang="zh-CN">
                <a:solidFill>
                  <a:srgbClr val="1E4649"/>
                </a:solidFill>
              </a:rPr>
              <a:t>inode</a:t>
            </a:r>
            <a:r>
              <a:rPr lang="zh-CN" altLang="en-US">
                <a:solidFill>
                  <a:srgbClr val="1E4649"/>
                </a:solidFill>
              </a:rPr>
              <a:t>结构</a:t>
            </a:r>
          </a:p>
        </p:txBody>
      </p:sp>
      <p:sp>
        <p:nvSpPr>
          <p:cNvPr id="47108" name="页脚占位符 3">
            <a:extLst>
              <a:ext uri="{FF2B5EF4-FFF2-40B4-BE49-F238E27FC236}">
                <a16:creationId xmlns:a16="http://schemas.microsoft.com/office/drawing/2014/main" id="{AD18516A-C51D-414B-9087-9F515BEF6075}"/>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D9DF21F6-1039-354D-B5E3-9FF853A5B208}" type="slidenum">
              <a:rPr lang="zh-CN" altLang="en-US" sz="1400" b="0">
                <a:ea typeface="宋体" panose="02010600030101010101" pitchFamily="2" charset="-122"/>
              </a:rPr>
              <a:pPr algn="l" eaLnBrk="0" hangingPunct="0">
                <a:spcBef>
                  <a:spcPct val="0"/>
                </a:spcBef>
                <a:buFontTx/>
                <a:buNone/>
              </a:pPr>
              <a:t>46</a:t>
            </a:fld>
            <a:endParaRPr lang="en-US" altLang="zh-CN" sz="1400" b="0">
              <a:ea typeface="宋体" panose="02010600030101010101" pitchFamily="2" charset="-122"/>
            </a:endParaRPr>
          </a:p>
        </p:txBody>
      </p:sp>
    </p:spTree>
    <p:extLst>
      <p:ext uri="{BB962C8B-B14F-4D97-AF65-F5344CB8AC3E}">
        <p14:creationId xmlns:p14="http://schemas.microsoft.com/office/powerpoint/2010/main" val="173453270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4">
            <a:extLst>
              <a:ext uri="{FF2B5EF4-FFF2-40B4-BE49-F238E27FC236}">
                <a16:creationId xmlns:a16="http://schemas.microsoft.com/office/drawing/2014/main" id="{054EB723-A329-7F40-A475-E3D177D06D58}"/>
              </a:ext>
            </a:extLst>
          </p:cNvPr>
          <p:cNvSpPr>
            <a:spLocks noGrp="1" noChangeArrowheads="1"/>
          </p:cNvSpPr>
          <p:nvPr>
            <p:ph idx="1"/>
          </p:nvPr>
        </p:nvSpPr>
        <p:spPr>
          <a:xfrm>
            <a:off x="1774825" y="1563689"/>
            <a:ext cx="8180388" cy="5157787"/>
          </a:xfrm>
        </p:spPr>
        <p:txBody>
          <a:bodyPr/>
          <a:lstStyle/>
          <a:p>
            <a:r>
              <a:rPr lang="zh-CN" altLang="en-US">
                <a:latin typeface="微软雅黑" panose="020B0503020204020204" pitchFamily="34" charset="-122"/>
                <a:ea typeface="微软雅黑" panose="020B0503020204020204" pitchFamily="34" charset="-122"/>
              </a:rPr>
              <a:t>主要结构成员（续前页）</a:t>
            </a:r>
            <a:endParaRPr lang="en-US" altLang="zh-CN">
              <a:latin typeface="微软雅黑" panose="020B0503020204020204" pitchFamily="34" charset="-122"/>
              <a:ea typeface="微软雅黑" panose="020B0503020204020204" pitchFamily="34" charset="-122"/>
            </a:endParaRPr>
          </a:p>
          <a:p>
            <a:pPr lvl="1"/>
            <a:r>
              <a:rPr lang="en-US" altLang="zh-CN" sz="1900"/>
              <a:t>struct inode_operations  *i_op;  </a:t>
            </a:r>
            <a:r>
              <a:rPr lang="zh-CN" altLang="en-US" sz="1900"/>
              <a:t>指向</a:t>
            </a:r>
            <a:r>
              <a:rPr lang="en-US" altLang="zh-CN" sz="1900"/>
              <a:t>inode</a:t>
            </a:r>
            <a:r>
              <a:rPr lang="zh-CN" altLang="en-US" sz="1900"/>
              <a:t>进行操作的函数指针</a:t>
            </a:r>
          </a:p>
          <a:p>
            <a:pPr lvl="1"/>
            <a:r>
              <a:rPr lang="en-US" altLang="zh-CN" sz="1900"/>
              <a:t>  struct super_block  *i_sb;         </a:t>
            </a:r>
            <a:r>
              <a:rPr lang="zh-CN" altLang="en-US" sz="1900"/>
              <a:t>指向该文件系统超级块的指针</a:t>
            </a:r>
          </a:p>
          <a:p>
            <a:pPr lvl="1"/>
            <a:r>
              <a:rPr lang="en-US" altLang="zh-CN" sz="1900"/>
              <a:t>  atomic_t i_count;                       </a:t>
            </a:r>
            <a:r>
              <a:rPr lang="zh-CN" altLang="en-US" sz="1900"/>
              <a:t>当前使用该</a:t>
            </a:r>
            <a:r>
              <a:rPr lang="en-US" altLang="zh-CN" sz="1900"/>
              <a:t>inode</a:t>
            </a:r>
            <a:r>
              <a:rPr lang="zh-CN" altLang="en-US" sz="1900"/>
              <a:t>的引用计数</a:t>
            </a:r>
          </a:p>
          <a:p>
            <a:pPr lvl="1"/>
            <a:r>
              <a:rPr lang="en-US" altLang="zh-CN" sz="1900"/>
              <a:t> union</a:t>
            </a:r>
            <a:endParaRPr lang="zh-CN" altLang="en-US" sz="1900"/>
          </a:p>
          <a:p>
            <a:pPr lvl="1">
              <a:buFont typeface="Wingdings" pitchFamily="2" charset="2"/>
              <a:buNone/>
            </a:pPr>
            <a:r>
              <a:rPr lang="en-US" altLang="zh-CN" sz="1900"/>
              <a:t>   {</a:t>
            </a:r>
            <a:endParaRPr lang="zh-CN" altLang="en-US" sz="1900"/>
          </a:p>
          <a:p>
            <a:pPr lvl="1">
              <a:buFont typeface="Wingdings" pitchFamily="2" charset="2"/>
              <a:buNone/>
            </a:pPr>
            <a:r>
              <a:rPr lang="en-US" altLang="zh-CN" sz="1900"/>
              <a:t>        struct minix_inode_info minix_i; </a:t>
            </a:r>
            <a:endParaRPr lang="zh-CN" altLang="en-US" sz="1900"/>
          </a:p>
          <a:p>
            <a:pPr lvl="1">
              <a:buFont typeface="Wingdings" pitchFamily="2" charset="2"/>
              <a:buNone/>
            </a:pPr>
            <a:r>
              <a:rPr lang="en-US" altLang="zh-CN" sz="1900"/>
              <a:t>        struct Ext2_inode_info Ext2_i; </a:t>
            </a:r>
            <a:endParaRPr lang="zh-CN" altLang="en-US" sz="1900"/>
          </a:p>
          <a:p>
            <a:pPr lvl="1">
              <a:buFont typeface="Wingdings" pitchFamily="2" charset="2"/>
              <a:buNone/>
            </a:pPr>
            <a:r>
              <a:rPr lang="en-US" altLang="zh-CN" sz="1900"/>
              <a:t>        struct hpfs_inode_info hpfs_i; </a:t>
            </a:r>
            <a:endParaRPr lang="zh-CN" altLang="en-US" sz="1900"/>
          </a:p>
          <a:p>
            <a:pPr lvl="1">
              <a:buFont typeface="Wingdings" pitchFamily="2" charset="2"/>
              <a:buNone/>
            </a:pPr>
            <a:r>
              <a:rPr lang="en-US" altLang="zh-CN" sz="1900"/>
              <a:t>       …</a:t>
            </a:r>
          </a:p>
          <a:p>
            <a:pPr lvl="1">
              <a:buFont typeface="Wingdings" pitchFamily="2" charset="2"/>
              <a:buNone/>
            </a:pPr>
            <a:r>
              <a:rPr lang="en-US" altLang="zh-CN" sz="1900"/>
              <a:t>   } u;                          </a:t>
            </a:r>
            <a:r>
              <a:rPr lang="zh-CN" altLang="en-US" sz="1900"/>
              <a:t>联合体成员指向具体文件系统的</a:t>
            </a:r>
            <a:r>
              <a:rPr lang="en-US" altLang="zh-CN" sz="1900"/>
              <a:t>inode</a:t>
            </a:r>
            <a:r>
              <a:rPr lang="zh-CN" altLang="en-US" sz="1900"/>
              <a:t>结构</a:t>
            </a:r>
          </a:p>
        </p:txBody>
      </p:sp>
      <p:sp>
        <p:nvSpPr>
          <p:cNvPr id="48131" name="Rectangle 7">
            <a:extLst>
              <a:ext uri="{FF2B5EF4-FFF2-40B4-BE49-F238E27FC236}">
                <a16:creationId xmlns:a16="http://schemas.microsoft.com/office/drawing/2014/main" id="{CC5B83BD-EB9E-1B43-9F22-A0BF9B5997E1}"/>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索引节点表：</a:t>
            </a:r>
            <a:r>
              <a:rPr lang="en-US" altLang="zh-CN">
                <a:solidFill>
                  <a:srgbClr val="1E4649"/>
                </a:solidFill>
              </a:rPr>
              <a:t>inode</a:t>
            </a:r>
            <a:r>
              <a:rPr lang="zh-CN" altLang="en-US">
                <a:solidFill>
                  <a:srgbClr val="1E4649"/>
                </a:solidFill>
              </a:rPr>
              <a:t>结构</a:t>
            </a:r>
          </a:p>
        </p:txBody>
      </p:sp>
      <p:sp>
        <p:nvSpPr>
          <p:cNvPr id="48132" name="页脚占位符 3">
            <a:extLst>
              <a:ext uri="{FF2B5EF4-FFF2-40B4-BE49-F238E27FC236}">
                <a16:creationId xmlns:a16="http://schemas.microsoft.com/office/drawing/2014/main" id="{E8BE81D0-F43C-7F44-9022-B5034F4CF772}"/>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96730FC4-3B9A-A84E-BF7F-5B74117295FD}" type="slidenum">
              <a:rPr lang="zh-CN" altLang="en-US" sz="1400" b="0">
                <a:ea typeface="宋体" panose="02010600030101010101" pitchFamily="2" charset="-122"/>
              </a:rPr>
              <a:pPr algn="l" eaLnBrk="0" hangingPunct="0">
                <a:spcBef>
                  <a:spcPct val="0"/>
                </a:spcBef>
                <a:buFontTx/>
                <a:buNone/>
              </a:pPr>
              <a:t>47</a:t>
            </a:fld>
            <a:endParaRPr lang="en-US" altLang="zh-CN" sz="1400" b="0">
              <a:ea typeface="宋体" panose="02010600030101010101" pitchFamily="2" charset="-122"/>
            </a:endParaRPr>
          </a:p>
        </p:txBody>
      </p:sp>
    </p:spTree>
    <p:extLst>
      <p:ext uri="{BB962C8B-B14F-4D97-AF65-F5344CB8AC3E}">
        <p14:creationId xmlns:p14="http://schemas.microsoft.com/office/powerpoint/2010/main" val="143519196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inode示意图">
            <a:extLst>
              <a:ext uri="{FF2B5EF4-FFF2-40B4-BE49-F238E27FC236}">
                <a16:creationId xmlns:a16="http://schemas.microsoft.com/office/drawing/2014/main" id="{7FCAFC73-9BF2-EC4F-AD11-EC47C9460C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76538" y="1160463"/>
            <a:ext cx="6769100" cy="5491162"/>
          </a:xfrm>
        </p:spPr>
      </p:pic>
      <p:sp>
        <p:nvSpPr>
          <p:cNvPr id="49155" name="Rectangle 7">
            <a:extLst>
              <a:ext uri="{FF2B5EF4-FFF2-40B4-BE49-F238E27FC236}">
                <a16:creationId xmlns:a16="http://schemas.microsoft.com/office/drawing/2014/main" id="{14F7565B-07E3-334C-A130-139312364A11}"/>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EXT2</a:t>
            </a:r>
            <a:r>
              <a:rPr lang="zh-CN" altLang="en-US">
                <a:solidFill>
                  <a:srgbClr val="1E4649"/>
                </a:solidFill>
              </a:rPr>
              <a:t>文件系统</a:t>
            </a:r>
            <a:r>
              <a:rPr lang="en-US" altLang="zh-CN">
                <a:solidFill>
                  <a:srgbClr val="1E4649"/>
                </a:solidFill>
              </a:rPr>
              <a:t>inode</a:t>
            </a:r>
            <a:r>
              <a:rPr lang="zh-CN" altLang="en-US">
                <a:solidFill>
                  <a:srgbClr val="1E4649"/>
                </a:solidFill>
              </a:rPr>
              <a:t>结构</a:t>
            </a:r>
          </a:p>
        </p:txBody>
      </p:sp>
      <p:sp>
        <p:nvSpPr>
          <p:cNvPr id="49156" name="页脚占位符 3">
            <a:extLst>
              <a:ext uri="{FF2B5EF4-FFF2-40B4-BE49-F238E27FC236}">
                <a16:creationId xmlns:a16="http://schemas.microsoft.com/office/drawing/2014/main" id="{EA079D39-5D3A-6D45-86B7-C1F5CB9A22CB}"/>
              </a:ext>
            </a:extLst>
          </p:cNvPr>
          <p:cNvSpPr>
            <a:spLocks noGrp="1"/>
          </p:cNvSpPr>
          <p:nvPr>
            <p:ph type="ftr" sz="quarter" idx="4294967295"/>
          </p:nvPr>
        </p:nvSpPr>
        <p:spPr>
          <a:xfrm>
            <a:off x="15240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l" eaLnBrk="0" hangingPunct="0">
              <a:spcBef>
                <a:spcPct val="0"/>
              </a:spcBef>
              <a:buFontTx/>
              <a:buNone/>
            </a:pPr>
            <a:fld id="{E38D9037-4EEA-7047-B388-4329148F75E9}" type="slidenum">
              <a:rPr lang="zh-CN" altLang="en-US" sz="1400" b="0">
                <a:ea typeface="宋体" panose="02010600030101010101" pitchFamily="2" charset="-122"/>
              </a:rPr>
              <a:pPr algn="l" eaLnBrk="0" hangingPunct="0">
                <a:spcBef>
                  <a:spcPct val="0"/>
                </a:spcBef>
                <a:buFontTx/>
                <a:buNone/>
              </a:pPr>
              <a:t>48</a:t>
            </a:fld>
            <a:endParaRPr lang="en-US" altLang="zh-CN" sz="1400" b="0">
              <a:ea typeface="宋体" panose="02010600030101010101" pitchFamily="2" charset="-122"/>
            </a:endParaRPr>
          </a:p>
        </p:txBody>
      </p:sp>
    </p:spTree>
    <p:extLst>
      <p:ext uri="{BB962C8B-B14F-4D97-AF65-F5344CB8AC3E}">
        <p14:creationId xmlns:p14="http://schemas.microsoft.com/office/powerpoint/2010/main" val="63294109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7" y="2488372"/>
            <a:ext cx="3983767" cy="1560871"/>
          </a:xfrm>
        </p:spPr>
        <p:txBody>
          <a:bodyPr/>
          <a:lstStyle/>
          <a:p>
            <a:pPr marL="849292" indent="-849292"/>
            <a:r>
              <a:rPr lang="zh-CN" altLang="en-US" dirty="0">
                <a:sym typeface="+mn-lt"/>
              </a:rPr>
              <a:t>二、文件操作与权限管理</a:t>
            </a:r>
          </a:p>
        </p:txBody>
      </p:sp>
      <p:sp>
        <p:nvSpPr>
          <p:cNvPr id="6" name="文本占位符 5"/>
          <p:cNvSpPr>
            <a:spLocks noGrp="1"/>
          </p:cNvSpPr>
          <p:nvPr>
            <p:ph type="body" sz="half" idx="2"/>
          </p:nvPr>
        </p:nvSpPr>
        <p:spPr>
          <a:xfrm>
            <a:off x="5435536" y="1336463"/>
            <a:ext cx="5699495" cy="4093648"/>
          </a:xfrm>
        </p:spPr>
        <p:txBody>
          <a:bodyPr rtlCol="0">
            <a:normAutofit/>
          </a:bodyPr>
          <a:lstStyle/>
          <a:p>
            <a:pPr marL="457189" indent="-457189">
              <a:lnSpc>
                <a:spcPct val="150000"/>
              </a:lnSpc>
              <a:buFont typeface="Wingdings" pitchFamily="2" charset="2"/>
              <a:buChar char="n"/>
            </a:pPr>
            <a:r>
              <a:rPr lang="en-US" altLang="zh-CN" sz="2700" dirty="0">
                <a:solidFill>
                  <a:schemeClr val="tx1"/>
                </a:solidFill>
              </a:rPr>
              <a:t>UNIX/Linux</a:t>
            </a:r>
            <a:r>
              <a:rPr lang="zh-CN" altLang="en-US" sz="2700" dirty="0">
                <a:solidFill>
                  <a:schemeClr val="tx1"/>
                </a:solidFill>
              </a:rPr>
              <a:t>文件系统的基本结构</a:t>
            </a:r>
          </a:p>
          <a:p>
            <a:pPr marL="457189" indent="-457189">
              <a:lnSpc>
                <a:spcPct val="150000"/>
              </a:lnSpc>
              <a:buFont typeface="Wingdings" pitchFamily="2" charset="2"/>
              <a:buChar char="n"/>
            </a:pPr>
            <a:r>
              <a:rPr lang="zh-CN" altLang="en-US" sz="2700" dirty="0">
                <a:solidFill>
                  <a:schemeClr val="tx1"/>
                </a:solidFill>
              </a:rPr>
              <a:t>索引节点的功能</a:t>
            </a:r>
          </a:p>
          <a:p>
            <a:pPr marL="457189" indent="-457189">
              <a:lnSpc>
                <a:spcPct val="150000"/>
              </a:lnSpc>
              <a:buFont typeface="Wingdings" pitchFamily="2" charset="2"/>
              <a:buChar char="n"/>
            </a:pPr>
            <a:r>
              <a:rPr lang="zh-CN" altLang="en-US" sz="2700" dirty="0">
                <a:solidFill>
                  <a:srgbClr val="FF0000"/>
                </a:solidFill>
              </a:rPr>
              <a:t>文件的分类与权限</a:t>
            </a:r>
          </a:p>
          <a:p>
            <a:pPr marL="457189" indent="-457189">
              <a:lnSpc>
                <a:spcPct val="150000"/>
              </a:lnSpc>
              <a:buFont typeface="Wingdings" pitchFamily="2" charset="2"/>
              <a:buChar char="n"/>
            </a:pPr>
            <a:r>
              <a:rPr lang="zh-CN" altLang="en-US" sz="2700" dirty="0">
                <a:solidFill>
                  <a:schemeClr val="tx1"/>
                </a:solidFill>
              </a:rPr>
              <a:t>文件</a:t>
            </a:r>
            <a:r>
              <a:rPr lang="en-US" altLang="zh-CN" sz="2700" dirty="0">
                <a:solidFill>
                  <a:schemeClr val="tx1"/>
                </a:solidFill>
              </a:rPr>
              <a:t>I/O</a:t>
            </a:r>
          </a:p>
          <a:p>
            <a:pPr marL="457189" indent="-457189">
              <a:lnSpc>
                <a:spcPct val="150000"/>
              </a:lnSpc>
              <a:buFont typeface="Wingdings" pitchFamily="2" charset="2"/>
              <a:buChar char="n"/>
            </a:pPr>
            <a:r>
              <a:rPr lang="zh-CN" altLang="en-US" sz="2700" dirty="0">
                <a:solidFill>
                  <a:schemeClr val="tx1"/>
                </a:solidFill>
              </a:rPr>
              <a:t>目录操作与文件属性</a:t>
            </a:r>
          </a:p>
          <a:p>
            <a:pPr marL="457189" indent="-457189">
              <a:lnSpc>
                <a:spcPct val="150000"/>
              </a:lnSpc>
              <a:buFont typeface="Wingdings" pitchFamily="2" charset="2"/>
              <a:buChar char="n"/>
            </a:pPr>
            <a:endParaRPr lang="en-US" altLang="zh-CN" sz="2800" dirty="0">
              <a:solidFill>
                <a:schemeClr val="tx1"/>
              </a:solidFill>
              <a:sym typeface="+mn-lt"/>
            </a:endParaRPr>
          </a:p>
          <a:p>
            <a:pPr marL="457189" indent="-457189">
              <a:lnSpc>
                <a:spcPct val="150000"/>
              </a:lnSpc>
              <a:buFont typeface="Wingdings" pitchFamily="2" charset="2"/>
              <a:buChar char="n"/>
            </a:pP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299379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7EB86E-978E-4FB7-99E4-D5861BE30EB1}"/>
              </a:ext>
            </a:extLst>
          </p:cNvPr>
          <p:cNvSpPr>
            <a:spLocks noGrp="1"/>
          </p:cNvSpPr>
          <p:nvPr>
            <p:ph type="title"/>
          </p:nvPr>
        </p:nvSpPr>
        <p:spPr/>
        <p:txBody>
          <a:bodyPr/>
          <a:lstStyle/>
          <a:p>
            <a:pPr algn="l">
              <a:defRPr/>
            </a:pPr>
            <a:r>
              <a:rPr lang="en-US" altLang="zh-CN" dirty="0"/>
              <a:t>1.2</a:t>
            </a:r>
            <a:r>
              <a:rPr lang="zh-CN" altLang="en-US" dirty="0"/>
              <a:t> </a:t>
            </a:r>
            <a:r>
              <a:rPr lang="en-US" altLang="zh-CN" dirty="0"/>
              <a:t>Linux</a:t>
            </a:r>
            <a:r>
              <a:rPr lang="zh-CN" altLang="en-US" dirty="0"/>
              <a:t>操作系统的组成</a:t>
            </a:r>
          </a:p>
        </p:txBody>
      </p:sp>
      <p:sp>
        <p:nvSpPr>
          <p:cNvPr id="14339" name="Rectangle 3">
            <a:extLst>
              <a:ext uri="{FF2B5EF4-FFF2-40B4-BE49-F238E27FC236}">
                <a16:creationId xmlns:a16="http://schemas.microsoft.com/office/drawing/2014/main" id="{9F6AB998-8DED-4337-991D-79DBF036DC70}"/>
              </a:ext>
            </a:extLst>
          </p:cNvPr>
          <p:cNvSpPr>
            <a:spLocks noGrp="1" noRot="1" noChangeArrowheads="1"/>
          </p:cNvSpPr>
          <p:nvPr>
            <p:ph idx="1"/>
          </p:nvPr>
        </p:nvSpPr>
        <p:spPr>
          <a:xfrm>
            <a:off x="949571" y="1311567"/>
            <a:ext cx="9964864" cy="5157643"/>
          </a:xfrm>
        </p:spPr>
        <p:txBody>
          <a:bodyPr/>
          <a:lstStyle/>
          <a:p>
            <a:pPr>
              <a:lnSpc>
                <a:spcPct val="150000"/>
              </a:lnSpc>
            </a:pPr>
            <a:r>
              <a:rPr lang="en-US" altLang="zh-CN" sz="2800" dirty="0"/>
              <a:t>Linux</a:t>
            </a:r>
            <a:r>
              <a:rPr lang="zh-CN" altLang="en-US" sz="2800" dirty="0"/>
              <a:t>操作系统由</a:t>
            </a:r>
            <a:r>
              <a:rPr lang="en-US" altLang="zh-CN" sz="2800" dirty="0">
                <a:solidFill>
                  <a:srgbClr val="FF0000"/>
                </a:solidFill>
              </a:rPr>
              <a:t>Linux</a:t>
            </a:r>
            <a:r>
              <a:rPr lang="zh-CN" altLang="en-US" sz="2800" dirty="0">
                <a:solidFill>
                  <a:srgbClr val="FF0000"/>
                </a:solidFill>
              </a:rPr>
              <a:t>内核，</a:t>
            </a:r>
            <a:r>
              <a:rPr lang="en-US" altLang="zh-CN" sz="2800" dirty="0" err="1">
                <a:solidFill>
                  <a:srgbClr val="FF0000"/>
                </a:solidFill>
              </a:rPr>
              <a:t>LinuxShell</a:t>
            </a:r>
            <a:r>
              <a:rPr lang="zh-CN" altLang="en-US" sz="2800" dirty="0">
                <a:solidFill>
                  <a:srgbClr val="FF0000"/>
                </a:solidFill>
              </a:rPr>
              <a:t>，</a:t>
            </a:r>
            <a:r>
              <a:rPr lang="en-US" altLang="zh-CN" sz="2800" dirty="0">
                <a:solidFill>
                  <a:srgbClr val="FF0000"/>
                </a:solidFill>
              </a:rPr>
              <a:t>Linux</a:t>
            </a:r>
            <a:r>
              <a:rPr lang="zh-CN" altLang="en-US" sz="2800" dirty="0">
                <a:solidFill>
                  <a:srgbClr val="FF0000"/>
                </a:solidFill>
              </a:rPr>
              <a:t>文件系统，</a:t>
            </a:r>
            <a:r>
              <a:rPr lang="en-US" altLang="zh-CN" sz="2800" dirty="0">
                <a:solidFill>
                  <a:srgbClr val="FF0000"/>
                </a:solidFill>
              </a:rPr>
              <a:t>Linux</a:t>
            </a:r>
            <a:r>
              <a:rPr lang="zh-CN" altLang="en-US" sz="2800" dirty="0">
                <a:solidFill>
                  <a:srgbClr val="FF0000"/>
                </a:solidFill>
              </a:rPr>
              <a:t>应用程序</a:t>
            </a:r>
            <a:r>
              <a:rPr lang="zh-CN" altLang="en-US" sz="2800" dirty="0"/>
              <a:t>四大主要部分组成。</a:t>
            </a:r>
            <a:endParaRPr lang="en-US" altLang="zh-CN" sz="2800" dirty="0"/>
          </a:p>
          <a:p>
            <a:pPr marL="457189" lvl="2" algn="just">
              <a:lnSpc>
                <a:spcPct val="150000"/>
              </a:lnSpc>
              <a:spcBef>
                <a:spcPts val="0"/>
              </a:spcBef>
            </a:pPr>
            <a:r>
              <a:rPr lang="zh-CN" altLang="en-US" dirty="0">
                <a:latin typeface="Microsoft YaHei" panose="020B0503020204020204" pitchFamily="34" charset="-122"/>
                <a:ea typeface="Microsoft YaHei" panose="020B0503020204020204" pitchFamily="34" charset="-122"/>
              </a:rPr>
              <a:t>内核是操作系统的核心，提供了操作系统最基本的功能</a:t>
            </a:r>
            <a:endParaRPr lang="en-US" altLang="zh-CN" dirty="0">
              <a:latin typeface="Microsoft YaHei" panose="020B0503020204020204" pitchFamily="34" charset="-122"/>
              <a:ea typeface="Microsoft YaHei" panose="020B0503020204020204" pitchFamily="34" charset="-122"/>
            </a:endParaRPr>
          </a:p>
          <a:p>
            <a:pPr marL="457189" lvl="2" algn="just">
              <a:lnSpc>
                <a:spcPct val="150000"/>
              </a:lnSpc>
              <a:spcBef>
                <a:spcPts val="0"/>
              </a:spcBef>
            </a:pPr>
            <a:r>
              <a:rPr lang="en-US" altLang="zh-CN" dirty="0">
                <a:latin typeface="Microsoft YaHei" panose="020B0503020204020204" pitchFamily="34" charset="-122"/>
                <a:ea typeface="Microsoft YaHei" panose="020B0503020204020204" pitchFamily="34" charset="-122"/>
              </a:rPr>
              <a:t>Shell</a:t>
            </a:r>
            <a:r>
              <a:rPr lang="zh-CN" altLang="en-US" dirty="0">
                <a:latin typeface="Microsoft YaHei" panose="020B0503020204020204" pitchFamily="34" charset="-122"/>
                <a:ea typeface="Microsoft YaHei" panose="020B0503020204020204" pitchFamily="34" charset="-122"/>
              </a:rPr>
              <a:t>是系统的</a:t>
            </a:r>
            <a:r>
              <a:rPr lang="zh-CN" altLang="en-US" dirty="0">
                <a:solidFill>
                  <a:schemeClr val="bg2">
                    <a:lumMod val="50000"/>
                  </a:schemeClr>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用户界面</a:t>
            </a:r>
            <a:r>
              <a:rPr lang="zh-CN" altLang="en-US" dirty="0">
                <a:latin typeface="Microsoft YaHei" panose="020B0503020204020204" pitchFamily="34" charset="-122"/>
                <a:ea typeface="Microsoft YaHei" panose="020B0503020204020204" pitchFamily="34" charset="-122"/>
              </a:rPr>
              <a:t>，提供了用户与</a:t>
            </a:r>
            <a:r>
              <a:rPr lang="zh-CN" altLang="en-US" dirty="0">
                <a:solidFill>
                  <a:schemeClr val="bg2">
                    <a:lumMod val="50000"/>
                  </a:schemeClr>
                </a:solidFill>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内核</a:t>
            </a:r>
            <a:r>
              <a:rPr lang="zh-CN" altLang="en-US" dirty="0">
                <a:latin typeface="Microsoft YaHei" panose="020B0503020204020204" pitchFamily="34" charset="-122"/>
                <a:ea typeface="Microsoft YaHei" panose="020B0503020204020204" pitchFamily="34" charset="-122"/>
              </a:rPr>
              <a:t>进行交互操作的一种</a:t>
            </a:r>
            <a:r>
              <a:rPr lang="zh-CN" altLang="en-US" dirty="0">
                <a:solidFill>
                  <a:schemeClr val="bg2">
                    <a:lumMod val="50000"/>
                  </a:schemeClr>
                </a:solidFill>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接口</a:t>
            </a:r>
            <a:endParaRPr lang="zh-CN" altLang="en-US" dirty="0">
              <a:solidFill>
                <a:schemeClr val="bg2">
                  <a:lumMod val="50000"/>
                </a:schemeClr>
              </a:solidFill>
              <a:latin typeface="Microsoft YaHei" panose="020B0503020204020204" pitchFamily="34" charset="-122"/>
              <a:ea typeface="Microsoft YaHei" panose="020B0503020204020204" pitchFamily="34" charset="-122"/>
            </a:endParaRPr>
          </a:p>
          <a:p>
            <a:pPr marL="457189" lvl="2" algn="just">
              <a:lnSpc>
                <a:spcPct val="150000"/>
              </a:lnSpc>
              <a:spcBef>
                <a:spcPts val="0"/>
              </a:spcBef>
            </a:pPr>
            <a:r>
              <a:rPr lang="zh-CN" altLang="en-US" dirty="0">
                <a:latin typeface="Microsoft YaHei" panose="020B0503020204020204" pitchFamily="34" charset="-122"/>
                <a:ea typeface="Microsoft YaHei" panose="020B0503020204020204" pitchFamily="34" charset="-122"/>
              </a:rPr>
              <a:t>文件系统是文件存放在磁盘等存储设备上的组织方法</a:t>
            </a:r>
            <a:endParaRPr lang="en-US" altLang="zh-CN" dirty="0">
              <a:latin typeface="Microsoft YaHei" panose="020B0503020204020204" pitchFamily="34" charset="-122"/>
              <a:ea typeface="Microsoft YaHei" panose="020B0503020204020204" pitchFamily="34" charset="-122"/>
            </a:endParaRPr>
          </a:p>
          <a:p>
            <a:pPr marL="457189" lvl="2" algn="just">
              <a:lnSpc>
                <a:spcPct val="150000"/>
              </a:lnSpc>
              <a:spcBef>
                <a:spcPts val="0"/>
              </a:spcBef>
            </a:pPr>
            <a:r>
              <a:rPr lang="zh-CN" altLang="en-US" dirty="0">
                <a:latin typeface="Microsoft YaHei" panose="020B0503020204020204" pitchFamily="34" charset="-122"/>
                <a:ea typeface="Microsoft YaHei" panose="020B0503020204020204" pitchFamily="34" charset="-122"/>
              </a:rPr>
              <a:t>标准的</a:t>
            </a:r>
            <a:r>
              <a:rPr lang="en-US" altLang="zh-CN" dirty="0">
                <a:latin typeface="Microsoft YaHei" panose="020B0503020204020204" pitchFamily="34" charset="-122"/>
                <a:ea typeface="Microsoft YaHei" panose="020B0503020204020204" pitchFamily="34" charset="-122"/>
              </a:rPr>
              <a:t>Linux</a:t>
            </a:r>
            <a:r>
              <a:rPr lang="zh-CN" altLang="en-US" dirty="0">
                <a:latin typeface="Microsoft YaHei" panose="020B0503020204020204" pitchFamily="34" charset="-122"/>
                <a:ea typeface="Microsoft YaHei" panose="020B0503020204020204" pitchFamily="34" charset="-122"/>
              </a:rPr>
              <a:t>系统一般都有一套称为应用程序的程序集，即</a:t>
            </a:r>
            <a:r>
              <a:rPr lang="en-US" altLang="zh-CN" dirty="0">
                <a:latin typeface="Microsoft YaHei" panose="020B0503020204020204" pitchFamily="34" charset="-122"/>
                <a:ea typeface="Microsoft YaHei" panose="020B0503020204020204" pitchFamily="34" charset="-122"/>
              </a:rPr>
              <a:t>Linux</a:t>
            </a:r>
            <a:r>
              <a:rPr lang="zh-CN" altLang="en-US" dirty="0">
                <a:latin typeface="Microsoft YaHei" panose="020B0503020204020204" pitchFamily="34" charset="-122"/>
                <a:ea typeface="Microsoft YaHei" panose="020B0503020204020204" pitchFamily="34" charset="-122"/>
              </a:rPr>
              <a:t>应用程序</a:t>
            </a:r>
          </a:p>
          <a:p>
            <a:pPr marL="457189" lvl="2" algn="just">
              <a:lnSpc>
                <a:spcPct val="150000"/>
              </a:lnSpc>
              <a:spcBef>
                <a:spcPts val="0"/>
              </a:spcBef>
            </a:pPr>
            <a:endParaRPr lang="zh-CN" altLang="en-US" sz="2000" dirty="0">
              <a:latin typeface="Microsoft YaHei" panose="020B0503020204020204" pitchFamily="34" charset="-122"/>
              <a:ea typeface="Microsoft YaHei" panose="020B0503020204020204" pitchFamily="34" charset="-122"/>
            </a:endParaRPr>
          </a:p>
          <a:p>
            <a:pPr marL="457189" lvl="2" algn="just">
              <a:lnSpc>
                <a:spcPct val="150000"/>
              </a:lnSpc>
              <a:spcBef>
                <a:spcPts val="0"/>
              </a:spcBef>
            </a:pPr>
            <a:endParaRPr lang="zh-CN" altLang="en-US" sz="2000" dirty="0">
              <a:latin typeface="Microsoft YaHei" panose="020B0503020204020204" pitchFamily="34" charset="-122"/>
              <a:ea typeface="Microsoft YaHei" panose="020B0503020204020204" pitchFamily="34" charset="-122"/>
            </a:endParaRPr>
          </a:p>
          <a:p>
            <a:pPr>
              <a:lnSpc>
                <a:spcPct val="150000"/>
              </a:lnSpc>
            </a:pPr>
            <a:endParaRPr lang="zh-CN" altLang="en-US"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50A2A684-79F3-7249-93D7-87DFBA24A10A}"/>
              </a:ext>
            </a:extLst>
          </p:cNvPr>
          <p:cNvSpPr>
            <a:spLocks noGrp="1" noChangeArrowheads="1"/>
          </p:cNvSpPr>
          <p:nvPr>
            <p:ph idx="1"/>
          </p:nvPr>
        </p:nvSpPr>
        <p:spPr>
          <a:xfrm>
            <a:off x="2236788" y="1311275"/>
            <a:ext cx="8077200" cy="5157788"/>
          </a:xfrm>
        </p:spPr>
        <p:txBody>
          <a:bodyPr/>
          <a:lstStyle/>
          <a:p>
            <a:r>
              <a:rPr lang="zh-CN" altLang="en-US" sz="2800">
                <a:solidFill>
                  <a:schemeClr val="accent2"/>
                </a:solidFill>
                <a:latin typeface="微软雅黑" panose="020B0503020204020204" pitchFamily="34" charset="-122"/>
                <a:ea typeface="微软雅黑" panose="020B0503020204020204" pitchFamily="34" charset="-122"/>
              </a:rPr>
              <a:t>文件类型</a:t>
            </a:r>
            <a:endParaRPr lang="en-US" altLang="zh-CN" sz="2800">
              <a:solidFill>
                <a:schemeClr val="accent2"/>
              </a:solidFill>
              <a:latin typeface="微软雅黑" panose="020B0503020204020204" pitchFamily="34" charset="-122"/>
              <a:ea typeface="微软雅黑" panose="020B0503020204020204" pitchFamily="34" charset="-122"/>
            </a:endParaRPr>
          </a:p>
          <a:p>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pPr>
              <a:buFont typeface="Wingdings" pitchFamily="2" charset="2"/>
              <a:buNone/>
            </a:pPr>
            <a:endParaRPr lang="en-US" altLang="zh-CN">
              <a:solidFill>
                <a:schemeClr val="accent2"/>
              </a:solidFill>
            </a:endParaRPr>
          </a:p>
          <a:p>
            <a:r>
              <a:rPr lang="zh-CN" altLang="en-US" sz="2800">
                <a:solidFill>
                  <a:schemeClr val="accent2"/>
                </a:solidFill>
                <a:latin typeface="微软雅黑" panose="020B0503020204020204" pitchFamily="34" charset="-122"/>
                <a:ea typeface="微软雅黑" panose="020B0503020204020204" pitchFamily="34" charset="-122"/>
              </a:rPr>
              <a:t>文件访问权限</a:t>
            </a:r>
            <a:endParaRPr lang="en-US" altLang="zh-CN" sz="2800">
              <a:solidFill>
                <a:schemeClr val="accent2"/>
              </a:solidFill>
              <a:latin typeface="微软雅黑" panose="020B0503020204020204" pitchFamily="34" charset="-122"/>
              <a:ea typeface="微软雅黑" panose="020B0503020204020204" pitchFamily="34" charset="-122"/>
            </a:endParaRPr>
          </a:p>
          <a:p>
            <a:endParaRPr lang="en-US" altLang="zh-CN">
              <a:solidFill>
                <a:schemeClr val="accent2"/>
              </a:solidFill>
            </a:endParaRPr>
          </a:p>
          <a:p>
            <a:endParaRPr lang="zh-CN" altLang="en-US">
              <a:solidFill>
                <a:schemeClr val="accent2"/>
              </a:solidFill>
            </a:endParaRPr>
          </a:p>
        </p:txBody>
      </p:sp>
      <p:sp>
        <p:nvSpPr>
          <p:cNvPr id="51203" name="Rectangle 2">
            <a:extLst>
              <a:ext uri="{FF2B5EF4-FFF2-40B4-BE49-F238E27FC236}">
                <a16:creationId xmlns:a16="http://schemas.microsoft.com/office/drawing/2014/main" id="{CE59D2FD-E7B3-6142-B096-B483489CB3C9}"/>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文件类型与文件访问权限</a:t>
            </a:r>
          </a:p>
        </p:txBody>
      </p:sp>
      <p:graphicFrame>
        <p:nvGraphicFramePr>
          <p:cNvPr id="9" name="表格 8">
            <a:extLst>
              <a:ext uri="{FF2B5EF4-FFF2-40B4-BE49-F238E27FC236}">
                <a16:creationId xmlns:a16="http://schemas.microsoft.com/office/drawing/2014/main" id="{EA8E5B81-A97F-2140-8B08-A5349E81CB93}"/>
              </a:ext>
            </a:extLst>
          </p:cNvPr>
          <p:cNvGraphicFramePr>
            <a:graphicFrameLocks noGrp="1"/>
          </p:cNvGraphicFramePr>
          <p:nvPr/>
        </p:nvGraphicFramePr>
        <p:xfrm>
          <a:off x="5181600" y="1412876"/>
          <a:ext cx="4648200" cy="2925792"/>
        </p:xfrm>
        <a:graphic>
          <a:graphicData uri="http://schemas.openxmlformats.org/drawingml/2006/table">
            <a:tbl>
              <a:tblPr/>
              <a:tblGrid>
                <a:gridCol w="2324100">
                  <a:extLst>
                    <a:ext uri="{9D8B030D-6E8A-4147-A177-3AD203B41FA5}">
                      <a16:colId xmlns:a16="http://schemas.microsoft.com/office/drawing/2014/main" val="1125557273"/>
                    </a:ext>
                  </a:extLst>
                </a:gridCol>
                <a:gridCol w="2324100">
                  <a:extLst>
                    <a:ext uri="{9D8B030D-6E8A-4147-A177-3AD203B41FA5}">
                      <a16:colId xmlns:a16="http://schemas.microsoft.com/office/drawing/2014/main" val="3192320884"/>
                    </a:ext>
                  </a:extLst>
                </a:gridCol>
              </a:tblGrid>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黑体" panose="02010609060101010101" pitchFamily="49" charset="-122"/>
                        </a:rPr>
                        <a:t>标识</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黑体" panose="02010609060101010101" pitchFamily="49" charset="-122"/>
                        </a:rPr>
                        <a:t>文件类型</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298341778"/>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普通文件</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2302993957"/>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d</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目录文件</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2256688536"/>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c</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字符设备文件</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3256775037"/>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b</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块设备文件</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4281879092"/>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p</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管道或</a:t>
                      </a: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FIFO</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3171645346"/>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l</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符号链接</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3399176994"/>
                  </a:ext>
                </a:extLst>
              </a:tr>
              <a:tr h="365125">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s</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套接字</a:t>
                      </a:r>
                    </a:p>
                  </a:txBody>
                  <a:tcPr marT="45702" marB="4570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3641092821"/>
                  </a:ext>
                </a:extLst>
              </a:tr>
            </a:tbl>
          </a:graphicData>
        </a:graphic>
      </p:graphicFrame>
      <p:graphicFrame>
        <p:nvGraphicFramePr>
          <p:cNvPr id="10" name="表格 9">
            <a:extLst>
              <a:ext uri="{FF2B5EF4-FFF2-40B4-BE49-F238E27FC236}">
                <a16:creationId xmlns:a16="http://schemas.microsoft.com/office/drawing/2014/main" id="{C9B15F68-14AB-0E43-A5E2-297DDAA20E13}"/>
              </a:ext>
            </a:extLst>
          </p:cNvPr>
          <p:cNvGraphicFramePr>
            <a:graphicFrameLocks noGrp="1"/>
          </p:cNvGraphicFramePr>
          <p:nvPr/>
        </p:nvGraphicFramePr>
        <p:xfrm>
          <a:off x="5181600" y="4591050"/>
          <a:ext cx="4648200" cy="1676400"/>
        </p:xfrm>
        <a:graphic>
          <a:graphicData uri="http://schemas.openxmlformats.org/drawingml/2006/table">
            <a:tbl>
              <a:tblPr/>
              <a:tblGrid>
                <a:gridCol w="2324100">
                  <a:extLst>
                    <a:ext uri="{9D8B030D-6E8A-4147-A177-3AD203B41FA5}">
                      <a16:colId xmlns:a16="http://schemas.microsoft.com/office/drawing/2014/main" val="4120456120"/>
                    </a:ext>
                  </a:extLst>
                </a:gridCol>
                <a:gridCol w="2324100">
                  <a:extLst>
                    <a:ext uri="{9D8B030D-6E8A-4147-A177-3AD203B41FA5}">
                      <a16:colId xmlns:a16="http://schemas.microsoft.com/office/drawing/2014/main" val="2721966977"/>
                    </a:ext>
                  </a:extLst>
                </a:gridCol>
              </a:tblGrid>
              <a:tr h="4191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黑体" panose="02010609060101010101" pitchFamily="49" charset="-122"/>
                        </a:rPr>
                        <a:t>标识</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黑体" panose="02010609060101010101" pitchFamily="49" charset="-122"/>
                        </a:rPr>
                        <a:t>文件访问权限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352699616"/>
                  </a:ext>
                </a:extLst>
              </a:tr>
              <a:tr h="4191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r</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读权限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3801071556"/>
                  </a:ext>
                </a:extLst>
              </a:tr>
              <a:tr h="4191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w</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写权限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547821915"/>
                  </a:ext>
                </a:extLst>
              </a:tr>
              <a:tr h="419100">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x</a:t>
                      </a: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Font typeface="Wingdings" pitchFamily="2" charset="2"/>
                        <a:defRPr sz="24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defRPr sz="2000">
                          <a:solidFill>
                            <a:schemeClr val="tx1"/>
                          </a:solidFill>
                          <a:latin typeface="Arial" panose="020B0604020202020204" pitchFamily="34" charset="0"/>
                          <a:ea typeface="宋体" panose="02010600030101010101" pitchFamily="2" charset="-122"/>
                        </a:defRPr>
                      </a:lvl2pPr>
                      <a:lvl3pPr marL="1143000" indent="-228600">
                        <a:spcBef>
                          <a:spcPct val="20000"/>
                        </a:spcBef>
                        <a:defRPr>
                          <a:solidFill>
                            <a:schemeClr val="tx1"/>
                          </a:solidFill>
                          <a:latin typeface="Arial" panose="020B0604020202020204" pitchFamily="34" charset="0"/>
                          <a:ea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rPr>
                        <a:t>执行权限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783152861"/>
                  </a:ext>
                </a:extLst>
              </a:tr>
            </a:tbl>
          </a:graphicData>
        </a:graphic>
      </p:graphicFrame>
    </p:spTree>
    <p:extLst>
      <p:ext uri="{BB962C8B-B14F-4D97-AF65-F5344CB8AC3E}">
        <p14:creationId xmlns:p14="http://schemas.microsoft.com/office/powerpoint/2010/main" val="18445521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5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FE372F05-13F3-C04C-8BFC-6A64E90232A5}"/>
              </a:ext>
            </a:extLst>
          </p:cNvPr>
          <p:cNvSpPr>
            <a:spLocks noGrp="1" noChangeArrowheads="1"/>
          </p:cNvSpPr>
          <p:nvPr>
            <p:ph idx="1"/>
          </p:nvPr>
        </p:nvSpPr>
        <p:spPr>
          <a:xfrm>
            <a:off x="2236788" y="1311275"/>
            <a:ext cx="8077200" cy="5157788"/>
          </a:xfrm>
        </p:spPr>
        <p:txBody>
          <a:bodyPr/>
          <a:lstStyle/>
          <a:p>
            <a:r>
              <a:rPr lang="zh-CN" altLang="en-US" sz="2800">
                <a:latin typeface="微软雅黑" panose="020B0503020204020204" pitchFamily="34" charset="-122"/>
                <a:ea typeface="微软雅黑" panose="020B0503020204020204" pitchFamily="34" charset="-122"/>
              </a:rPr>
              <a:t>读取权限：</a:t>
            </a:r>
            <a:endParaRPr lang="en-US" altLang="zh-CN" sz="2800">
              <a:latin typeface="微软雅黑" panose="020B0503020204020204" pitchFamily="34" charset="-122"/>
              <a:ea typeface="微软雅黑" panose="020B0503020204020204" pitchFamily="34" charset="-122"/>
            </a:endParaRPr>
          </a:p>
          <a:p>
            <a:pPr lvl="1"/>
            <a:r>
              <a:rPr lang="zh-CN" altLang="en-US" sz="2800" b="0"/>
              <a:t>浏览文件</a:t>
            </a:r>
            <a:r>
              <a:rPr lang="en-US" altLang="zh-CN" sz="2800" b="0"/>
              <a:t>/</a:t>
            </a:r>
            <a:r>
              <a:rPr lang="zh-CN" altLang="en-US" sz="2800" b="0"/>
              <a:t>目录中内容的权限</a:t>
            </a:r>
            <a:r>
              <a:rPr lang="zh-CN" altLang="en-US" sz="2500" b="0"/>
              <a:t>；</a:t>
            </a:r>
          </a:p>
          <a:p>
            <a:r>
              <a:rPr lang="zh-CN" altLang="en-US" sz="2800">
                <a:latin typeface="微软雅黑" panose="020B0503020204020204" pitchFamily="34" charset="-122"/>
                <a:ea typeface="微软雅黑" panose="020B0503020204020204" pitchFamily="34" charset="-122"/>
              </a:rPr>
              <a:t>写入权限：</a:t>
            </a:r>
            <a:endParaRPr lang="en-US" altLang="zh-CN" sz="2800">
              <a:latin typeface="微软雅黑" panose="020B0503020204020204" pitchFamily="34" charset="-122"/>
              <a:ea typeface="微软雅黑" panose="020B0503020204020204" pitchFamily="34" charset="-122"/>
            </a:endParaRPr>
          </a:p>
          <a:p>
            <a:pPr lvl="1"/>
            <a:r>
              <a:rPr lang="zh-CN" altLang="en-US" sz="2800" b="0"/>
              <a:t>对文件而言是修改文件内容的权限</a:t>
            </a:r>
            <a:endParaRPr lang="en-US" altLang="zh-CN" sz="2800" b="0"/>
          </a:p>
          <a:p>
            <a:pPr lvl="1"/>
            <a:r>
              <a:rPr lang="zh-CN" altLang="en-US" sz="2800" b="0"/>
              <a:t>对目录而言是删除、添加和重命名目录内文件的权限；</a:t>
            </a:r>
          </a:p>
          <a:p>
            <a:r>
              <a:rPr lang="zh-CN" altLang="en-US" sz="2800">
                <a:latin typeface="微软雅黑" panose="020B0503020204020204" pitchFamily="34" charset="-122"/>
                <a:ea typeface="微软雅黑" panose="020B0503020204020204" pitchFamily="34" charset="-122"/>
              </a:rPr>
              <a:t>执行权限：</a:t>
            </a:r>
            <a:endParaRPr lang="en-US" altLang="zh-CN" sz="2800">
              <a:latin typeface="微软雅黑" panose="020B0503020204020204" pitchFamily="34" charset="-122"/>
              <a:ea typeface="微软雅黑" panose="020B0503020204020204" pitchFamily="34" charset="-122"/>
            </a:endParaRPr>
          </a:p>
          <a:p>
            <a:pPr lvl="1"/>
            <a:r>
              <a:rPr lang="zh-CN" altLang="en-US" sz="2800" b="0"/>
              <a:t>对可执行文件而言是允许执行的权限</a:t>
            </a:r>
            <a:endParaRPr lang="en-US" altLang="zh-CN" sz="2800" b="0"/>
          </a:p>
          <a:p>
            <a:pPr lvl="1"/>
            <a:r>
              <a:rPr lang="zh-CN" altLang="en-US" sz="2800" b="0"/>
              <a:t>对目录而言是进入目录的权限。</a:t>
            </a:r>
          </a:p>
        </p:txBody>
      </p:sp>
      <p:sp>
        <p:nvSpPr>
          <p:cNvPr id="53251" name="Rectangle 2">
            <a:extLst>
              <a:ext uri="{FF2B5EF4-FFF2-40B4-BE49-F238E27FC236}">
                <a16:creationId xmlns:a16="http://schemas.microsoft.com/office/drawing/2014/main" id="{1B9F8827-195D-DD49-B035-7074FD2C9012}"/>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文件权限</a:t>
            </a:r>
          </a:p>
        </p:txBody>
      </p:sp>
    </p:spTree>
    <p:extLst>
      <p:ext uri="{BB962C8B-B14F-4D97-AF65-F5344CB8AC3E}">
        <p14:creationId xmlns:p14="http://schemas.microsoft.com/office/powerpoint/2010/main" val="307574655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C66D224D-D01B-1F43-84F3-FE2372A1B5A5}"/>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20E3E456-3F74-9D4C-B254-FBA1FD37A77A}" type="slidenum">
              <a:rPr lang="zh-CN" altLang="en-US" sz="1400" b="0">
                <a:ea typeface="宋体" panose="02010600030101010101" pitchFamily="2" charset="-122"/>
              </a:rPr>
              <a:pPr algn="r" eaLnBrk="1" hangingPunct="1">
                <a:spcBef>
                  <a:spcPct val="0"/>
                </a:spcBef>
                <a:buFontTx/>
                <a:buNone/>
              </a:pPr>
              <a:t>52</a:t>
            </a:fld>
            <a:endParaRPr lang="en-US" altLang="zh-CN" sz="1400" b="0">
              <a:ea typeface="宋体" panose="02010600030101010101" pitchFamily="2" charset="-122"/>
            </a:endParaRPr>
          </a:p>
        </p:txBody>
      </p:sp>
      <p:sp>
        <p:nvSpPr>
          <p:cNvPr id="70660" name="Rectangle 3">
            <a:extLst>
              <a:ext uri="{FF2B5EF4-FFF2-40B4-BE49-F238E27FC236}">
                <a16:creationId xmlns:a16="http://schemas.microsoft.com/office/drawing/2014/main" id="{8B6E5542-2EB7-D142-A108-DB983CE29111}"/>
              </a:ext>
            </a:extLst>
          </p:cNvPr>
          <p:cNvSpPr>
            <a:spLocks noGrp="1" noChangeArrowheads="1"/>
          </p:cNvSpPr>
          <p:nvPr>
            <p:ph idx="1"/>
          </p:nvPr>
        </p:nvSpPr>
        <p:spPr>
          <a:xfrm>
            <a:off x="2236788" y="1311275"/>
            <a:ext cx="8077200" cy="5157788"/>
          </a:xfrm>
        </p:spPr>
        <p:txBody>
          <a:bodyPr/>
          <a:lstStyle/>
          <a:p>
            <a:pPr>
              <a:lnSpc>
                <a:spcPct val="120000"/>
              </a:lnSpc>
            </a:pPr>
            <a:r>
              <a:rPr lang="zh-CN" altLang="en-US" sz="2800">
                <a:latin typeface="微软雅黑" panose="020B0503020204020204" pitchFamily="34" charset="-122"/>
                <a:ea typeface="微软雅黑" panose="020B0503020204020204" pitchFamily="34" charset="-122"/>
              </a:rPr>
              <a:t>当打开一个任意类型的文件时，对该文件路径名中包含的每一个目录都应具有</a:t>
            </a:r>
            <a:r>
              <a:rPr lang="zh-CN" altLang="en-US" sz="2800" b="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执行权限</a:t>
            </a:r>
            <a:endParaRPr lang="en-US" altLang="zh-CN" sz="2800" b="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20000"/>
              </a:lnSpc>
            </a:pPr>
            <a:r>
              <a:rPr lang="zh-CN" altLang="en-US" sz="2800">
                <a:latin typeface="微软雅黑" panose="020B0503020204020204" pitchFamily="34" charset="-122"/>
                <a:ea typeface="微软雅黑" panose="020B0503020204020204" pitchFamily="34" charset="-122"/>
              </a:rPr>
              <a:t>为了在一个目录中创建一个新文件，必须对该目录具有</a:t>
            </a:r>
            <a:r>
              <a:rPr lang="zh-CN" altLang="en-US" sz="2800" b="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写权限</a:t>
            </a:r>
            <a:r>
              <a:rPr lang="zh-CN" altLang="en-US" sz="2800">
                <a:latin typeface="微软雅黑" panose="020B0503020204020204" pitchFamily="34" charset="-122"/>
                <a:ea typeface="微软雅黑" panose="020B0503020204020204" pitchFamily="34" charset="-122"/>
              </a:rPr>
              <a:t>和</a:t>
            </a:r>
            <a:r>
              <a:rPr lang="zh-CN" altLang="en-US" sz="2800" b="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执行权限</a:t>
            </a:r>
            <a:endParaRPr lang="zh-CN" altLang="en-US" sz="2800">
              <a:latin typeface="微软雅黑" panose="020B0503020204020204" pitchFamily="34" charset="-122"/>
              <a:ea typeface="微软雅黑" panose="020B0503020204020204" pitchFamily="34" charset="-122"/>
            </a:endParaRPr>
          </a:p>
          <a:p>
            <a:pPr>
              <a:lnSpc>
                <a:spcPct val="120000"/>
              </a:lnSpc>
            </a:pPr>
            <a:r>
              <a:rPr lang="zh-CN" altLang="en-US" sz="2800">
                <a:latin typeface="微软雅黑" panose="020B0503020204020204" pitchFamily="34" charset="-122"/>
                <a:ea typeface="微软雅黑" panose="020B0503020204020204" pitchFamily="34" charset="-122"/>
              </a:rPr>
              <a:t>为了删除一个文件，必须对包含该文件的目录具有</a:t>
            </a:r>
            <a:r>
              <a:rPr lang="zh-CN" altLang="en-US" sz="2800" b="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写权限</a:t>
            </a:r>
            <a:r>
              <a:rPr lang="zh-CN" altLang="en-US" sz="2800" b="0">
                <a:effectLst>
                  <a:outerShdw blurRad="38100" dist="38100" dir="2700000" algn="tl">
                    <a:srgbClr val="C0C0C0"/>
                  </a:outerShdw>
                </a:effectLst>
                <a:latin typeface="微软雅黑" panose="020B0503020204020204" pitchFamily="34" charset="-122"/>
                <a:ea typeface="微软雅黑" panose="020B0503020204020204" pitchFamily="34" charset="-122"/>
              </a:rPr>
              <a:t>和</a:t>
            </a:r>
            <a:r>
              <a:rPr lang="zh-CN" altLang="en-US" sz="2800" b="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执行权限</a:t>
            </a:r>
            <a:r>
              <a:rPr lang="zh-CN" altLang="en-US" sz="2800">
                <a:latin typeface="微软雅黑" panose="020B0503020204020204" pitchFamily="34" charset="-122"/>
                <a:ea typeface="微软雅黑" panose="020B0503020204020204" pitchFamily="34" charset="-122"/>
              </a:rPr>
              <a:t>，对该文件本身则不需要有读、写权限</a:t>
            </a:r>
          </a:p>
        </p:txBody>
      </p:sp>
      <p:sp>
        <p:nvSpPr>
          <p:cNvPr id="54276" name="Rectangle 2">
            <a:extLst>
              <a:ext uri="{FF2B5EF4-FFF2-40B4-BE49-F238E27FC236}">
                <a16:creationId xmlns:a16="http://schemas.microsoft.com/office/drawing/2014/main" id="{1F13320E-F9BE-134B-98C0-260A7AFD145E}"/>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目录权限的特殊性</a:t>
            </a:r>
          </a:p>
        </p:txBody>
      </p:sp>
    </p:spTree>
    <p:extLst>
      <p:ext uri="{BB962C8B-B14F-4D97-AF65-F5344CB8AC3E}">
        <p14:creationId xmlns:p14="http://schemas.microsoft.com/office/powerpoint/2010/main" val="52466628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665F36A4-469C-0349-A907-DD9D0742229B}"/>
              </a:ext>
            </a:extLst>
          </p:cNvPr>
          <p:cNvSpPr>
            <a:spLocks noGrp="1" noChangeArrowheads="1"/>
          </p:cNvSpPr>
          <p:nvPr>
            <p:ph idx="1"/>
          </p:nvPr>
        </p:nvSpPr>
        <p:spPr>
          <a:xfrm>
            <a:off x="2236788" y="1311275"/>
            <a:ext cx="8077200" cy="5157788"/>
          </a:xfrm>
        </p:spPr>
        <p:txBody>
          <a:bodyPr/>
          <a:lstStyle/>
          <a:p>
            <a:r>
              <a:rPr lang="zh-CN" altLang="en-US" sz="2800">
                <a:latin typeface="微软雅黑" panose="020B0503020204020204" pitchFamily="34" charset="-122"/>
                <a:ea typeface="微软雅黑" panose="020B0503020204020204" pitchFamily="34" charset="-122"/>
              </a:rPr>
              <a:t>文件用户分类</a:t>
            </a:r>
          </a:p>
          <a:p>
            <a:pPr lvl="1"/>
            <a:r>
              <a:rPr lang="zh-CN" altLang="en-US" sz="2800"/>
              <a:t>文件所有者：</a:t>
            </a:r>
            <a:r>
              <a:rPr lang="zh-CN" altLang="en-US" sz="2800" b="0"/>
              <a:t>建立文件和目录的用户</a:t>
            </a:r>
            <a:r>
              <a:rPr lang="zh-CN" altLang="en-US" sz="2800"/>
              <a:t>；</a:t>
            </a:r>
          </a:p>
          <a:p>
            <a:pPr lvl="1"/>
            <a:r>
              <a:rPr lang="zh-CN" altLang="en-US" sz="2800"/>
              <a:t>文件所有者所在组用户：</a:t>
            </a:r>
            <a:r>
              <a:rPr lang="zh-CN" altLang="en-US" sz="2800" b="0"/>
              <a:t>文件所有者所属用户组中的其他用户；</a:t>
            </a:r>
          </a:p>
          <a:p>
            <a:pPr lvl="1"/>
            <a:r>
              <a:rPr lang="zh-CN" altLang="en-US" sz="2800"/>
              <a:t>其他用户：</a:t>
            </a:r>
            <a:r>
              <a:rPr lang="zh-CN" altLang="en-US" sz="2800" b="0"/>
              <a:t>既不是文件所有者，又不是文件所有组所在组的其他所有用户。</a:t>
            </a:r>
          </a:p>
          <a:p>
            <a:pPr lvl="1"/>
            <a:r>
              <a:rPr lang="zh-CN" altLang="en-US" sz="2800"/>
              <a:t>超级用户：</a:t>
            </a:r>
            <a:r>
              <a:rPr lang="zh-CN" altLang="en-US" sz="2800" b="0"/>
              <a:t>负责整个系统的管理和维护，拥有系统中所有文件的全部访问权限。</a:t>
            </a:r>
          </a:p>
        </p:txBody>
      </p:sp>
      <p:sp>
        <p:nvSpPr>
          <p:cNvPr id="55299" name="Rectangle 2">
            <a:extLst>
              <a:ext uri="{FF2B5EF4-FFF2-40B4-BE49-F238E27FC236}">
                <a16:creationId xmlns:a16="http://schemas.microsoft.com/office/drawing/2014/main" id="{B9FD1FD7-FEA7-804E-AFCD-6D4F677B9B95}"/>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基于用户的文件权限管理</a:t>
            </a:r>
          </a:p>
        </p:txBody>
      </p:sp>
    </p:spTree>
    <p:extLst>
      <p:ext uri="{BB962C8B-B14F-4D97-AF65-F5344CB8AC3E}">
        <p14:creationId xmlns:p14="http://schemas.microsoft.com/office/powerpoint/2010/main" val="370788860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335A1661-27B3-E945-8A46-3F5CB161B6CB}"/>
              </a:ext>
            </a:extLst>
          </p:cNvPr>
          <p:cNvSpPr>
            <a:spLocks noGrp="1" noChangeArrowheads="1"/>
          </p:cNvSpPr>
          <p:nvPr>
            <p:ph idx="1"/>
          </p:nvPr>
        </p:nvSpPr>
        <p:spPr>
          <a:xfrm>
            <a:off x="2236788" y="1311275"/>
            <a:ext cx="8077200" cy="5157788"/>
          </a:xfrm>
        </p:spPr>
        <p:txBody>
          <a:bodyPr/>
          <a:lstStyle/>
          <a:p>
            <a:r>
              <a:rPr lang="zh-CN" altLang="en-US"/>
              <a:t>字母表示法</a:t>
            </a:r>
          </a:p>
          <a:p>
            <a:endParaRPr lang="zh-CN" altLang="en-US"/>
          </a:p>
          <a:p>
            <a:endParaRPr lang="zh-CN" altLang="en-US"/>
          </a:p>
          <a:p>
            <a:endParaRPr lang="zh-CN" altLang="en-US"/>
          </a:p>
          <a:p>
            <a:r>
              <a:rPr lang="zh-CN" altLang="en-US"/>
              <a:t>数字表示法</a:t>
            </a:r>
          </a:p>
          <a:p>
            <a:endParaRPr lang="en-US" altLang="zh-CN"/>
          </a:p>
        </p:txBody>
      </p:sp>
      <p:sp>
        <p:nvSpPr>
          <p:cNvPr id="56323" name="Rectangle 2">
            <a:extLst>
              <a:ext uri="{FF2B5EF4-FFF2-40B4-BE49-F238E27FC236}">
                <a16:creationId xmlns:a16="http://schemas.microsoft.com/office/drawing/2014/main" id="{3F6B9EA3-105D-324F-9AB4-BA49F34ED4C2}"/>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基于用户的文件权限管理</a:t>
            </a:r>
          </a:p>
        </p:txBody>
      </p:sp>
      <p:grpSp>
        <p:nvGrpSpPr>
          <p:cNvPr id="56324" name="Group 18">
            <a:extLst>
              <a:ext uri="{FF2B5EF4-FFF2-40B4-BE49-F238E27FC236}">
                <a16:creationId xmlns:a16="http://schemas.microsoft.com/office/drawing/2014/main" id="{5F446528-CE5C-B84E-B5EE-982845C88705}"/>
              </a:ext>
            </a:extLst>
          </p:cNvPr>
          <p:cNvGrpSpPr>
            <a:grpSpLocks/>
          </p:cNvGrpSpPr>
          <p:nvPr/>
        </p:nvGrpSpPr>
        <p:grpSpPr bwMode="auto">
          <a:xfrm>
            <a:off x="3071813" y="1657350"/>
            <a:ext cx="4957762" cy="1663700"/>
            <a:chOff x="975" y="1434"/>
            <a:chExt cx="3123" cy="1048"/>
          </a:xfrm>
        </p:grpSpPr>
        <p:sp>
          <p:nvSpPr>
            <p:cNvPr id="56327" name="Text Box 4">
              <a:extLst>
                <a:ext uri="{FF2B5EF4-FFF2-40B4-BE49-F238E27FC236}">
                  <a16:creationId xmlns:a16="http://schemas.microsoft.com/office/drawing/2014/main" id="{5B53B532-BCC5-CF40-99AD-502469D9336E}"/>
                </a:ext>
              </a:extLst>
            </p:cNvPr>
            <p:cNvSpPr txBox="1">
              <a:spLocks noChangeArrowheads="1"/>
            </p:cNvSpPr>
            <p:nvPr/>
          </p:nvSpPr>
          <p:spPr bwMode="auto">
            <a:xfrm>
              <a:off x="975" y="1434"/>
              <a:ext cx="1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80000"/>
                <a:buFont typeface="Wingdings" pitchFamily="2" charset="2"/>
                <a:buNone/>
              </a:pPr>
              <a:r>
                <a:rPr lang="en-US" altLang="zh-CN" sz="2400" b="0">
                  <a:ea typeface="宋体" panose="02010600030101010101" pitchFamily="2" charset="-122"/>
                </a:rPr>
                <a:t>  </a:t>
              </a:r>
              <a:r>
                <a:rPr lang="en-US" altLang="zh-CN" sz="2400" b="0" u="sng">
                  <a:ea typeface="宋体" panose="02010600030101010101" pitchFamily="2" charset="-122"/>
                </a:rPr>
                <a:t>rwx</a:t>
              </a:r>
              <a:r>
                <a:rPr lang="en-US" altLang="zh-CN" sz="2400" b="0">
                  <a:ea typeface="宋体" panose="02010600030101010101" pitchFamily="2" charset="-122"/>
                </a:rPr>
                <a:t> </a:t>
              </a:r>
              <a:r>
                <a:rPr lang="en-US" altLang="zh-CN" sz="2400" b="0" u="sng">
                  <a:ea typeface="宋体" panose="02010600030101010101" pitchFamily="2" charset="-122"/>
                </a:rPr>
                <a:t>rwx</a:t>
              </a:r>
              <a:r>
                <a:rPr lang="en-US" altLang="zh-CN" sz="2400" b="0">
                  <a:ea typeface="宋体" panose="02010600030101010101" pitchFamily="2" charset="-122"/>
                </a:rPr>
                <a:t> </a:t>
              </a:r>
              <a:r>
                <a:rPr lang="en-US" altLang="zh-CN" sz="2400" b="0" u="sng">
                  <a:ea typeface="宋体" panose="02010600030101010101" pitchFamily="2" charset="-122"/>
                </a:rPr>
                <a:t>rwx</a:t>
              </a:r>
            </a:p>
          </p:txBody>
        </p:sp>
        <p:sp>
          <p:nvSpPr>
            <p:cNvPr id="56328" name="Text Box 5">
              <a:extLst>
                <a:ext uri="{FF2B5EF4-FFF2-40B4-BE49-F238E27FC236}">
                  <a16:creationId xmlns:a16="http://schemas.microsoft.com/office/drawing/2014/main" id="{93B4FB55-C997-8F4A-AC8D-7AC04390CC80}"/>
                </a:ext>
              </a:extLst>
            </p:cNvPr>
            <p:cNvSpPr txBox="1">
              <a:spLocks noChangeArrowheads="1"/>
            </p:cNvSpPr>
            <p:nvPr/>
          </p:nvSpPr>
          <p:spPr bwMode="auto">
            <a:xfrm>
              <a:off x="2686" y="1710"/>
              <a:ext cx="1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b="0">
                  <a:ea typeface="宋体" panose="02010600030101010101" pitchFamily="2" charset="-122"/>
                </a:rPr>
                <a:t>其他用户的访问权限</a:t>
              </a:r>
            </a:p>
          </p:txBody>
        </p:sp>
        <p:sp>
          <p:nvSpPr>
            <p:cNvPr id="56329" name="Text Box 6">
              <a:extLst>
                <a:ext uri="{FF2B5EF4-FFF2-40B4-BE49-F238E27FC236}">
                  <a16:creationId xmlns:a16="http://schemas.microsoft.com/office/drawing/2014/main" id="{B57970C0-0E94-7848-BB44-45B1D7AF2134}"/>
                </a:ext>
              </a:extLst>
            </p:cNvPr>
            <p:cNvSpPr txBox="1">
              <a:spLocks noChangeArrowheads="1"/>
            </p:cNvSpPr>
            <p:nvPr/>
          </p:nvSpPr>
          <p:spPr bwMode="auto">
            <a:xfrm>
              <a:off x="2426" y="1979"/>
              <a:ext cx="1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b="0">
                  <a:ea typeface="宋体" panose="02010600030101010101" pitchFamily="2" charset="-122"/>
                </a:rPr>
                <a:t>同组用户的访问权限</a:t>
              </a:r>
            </a:p>
          </p:txBody>
        </p:sp>
        <p:sp>
          <p:nvSpPr>
            <p:cNvPr id="56330" name="Text Box 7">
              <a:extLst>
                <a:ext uri="{FF2B5EF4-FFF2-40B4-BE49-F238E27FC236}">
                  <a16:creationId xmlns:a16="http://schemas.microsoft.com/office/drawing/2014/main" id="{82306A05-BE2D-7641-A1BD-3FF17E630E4E}"/>
                </a:ext>
              </a:extLst>
            </p:cNvPr>
            <p:cNvSpPr txBox="1">
              <a:spLocks noChangeArrowheads="1"/>
            </p:cNvSpPr>
            <p:nvPr/>
          </p:nvSpPr>
          <p:spPr bwMode="auto">
            <a:xfrm>
              <a:off x="2109" y="2251"/>
              <a:ext cx="1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b="0">
                  <a:ea typeface="宋体" panose="02010600030101010101" pitchFamily="2" charset="-122"/>
                </a:rPr>
                <a:t>文件所有者的访问权限</a:t>
              </a:r>
            </a:p>
          </p:txBody>
        </p:sp>
        <p:sp>
          <p:nvSpPr>
            <p:cNvPr id="56331" name="Line 9">
              <a:extLst>
                <a:ext uri="{FF2B5EF4-FFF2-40B4-BE49-F238E27FC236}">
                  <a16:creationId xmlns:a16="http://schemas.microsoft.com/office/drawing/2014/main" id="{EDA9BFC9-43EB-F249-8F2C-443CC962E27C}"/>
                </a:ext>
              </a:extLst>
            </p:cNvPr>
            <p:cNvSpPr>
              <a:spLocks noChangeShapeType="1"/>
            </p:cNvSpPr>
            <p:nvPr/>
          </p:nvSpPr>
          <p:spPr bwMode="auto">
            <a:xfrm>
              <a:off x="1973" y="1661"/>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2" name="Line 10">
              <a:extLst>
                <a:ext uri="{FF2B5EF4-FFF2-40B4-BE49-F238E27FC236}">
                  <a16:creationId xmlns:a16="http://schemas.microsoft.com/office/drawing/2014/main" id="{C8455C68-F4B3-924A-B432-B04DF7042A57}"/>
                </a:ext>
              </a:extLst>
            </p:cNvPr>
            <p:cNvSpPr>
              <a:spLocks noChangeShapeType="1"/>
            </p:cNvSpPr>
            <p:nvPr/>
          </p:nvSpPr>
          <p:spPr bwMode="auto">
            <a:xfrm>
              <a:off x="1973" y="1842"/>
              <a:ext cx="7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3" name="Line 11">
              <a:extLst>
                <a:ext uri="{FF2B5EF4-FFF2-40B4-BE49-F238E27FC236}">
                  <a16:creationId xmlns:a16="http://schemas.microsoft.com/office/drawing/2014/main" id="{D5A71BC0-8288-FE49-B8BD-7400D30CEBC0}"/>
                </a:ext>
              </a:extLst>
            </p:cNvPr>
            <p:cNvSpPr>
              <a:spLocks noChangeShapeType="1"/>
            </p:cNvSpPr>
            <p:nvPr/>
          </p:nvSpPr>
          <p:spPr bwMode="auto">
            <a:xfrm>
              <a:off x="1610" y="1661"/>
              <a:ext cx="0" cy="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Line 12">
              <a:extLst>
                <a:ext uri="{FF2B5EF4-FFF2-40B4-BE49-F238E27FC236}">
                  <a16:creationId xmlns:a16="http://schemas.microsoft.com/office/drawing/2014/main" id="{758FBD8E-B5AA-BF4B-AA4D-28277651BFA0}"/>
                </a:ext>
              </a:extLst>
            </p:cNvPr>
            <p:cNvSpPr>
              <a:spLocks noChangeShapeType="1"/>
            </p:cNvSpPr>
            <p:nvPr/>
          </p:nvSpPr>
          <p:spPr bwMode="auto">
            <a:xfrm>
              <a:off x="1610" y="2115"/>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Line 13">
              <a:extLst>
                <a:ext uri="{FF2B5EF4-FFF2-40B4-BE49-F238E27FC236}">
                  <a16:creationId xmlns:a16="http://schemas.microsoft.com/office/drawing/2014/main" id="{6BA3D95E-F974-A445-B04D-1C70F85E4CE2}"/>
                </a:ext>
              </a:extLst>
            </p:cNvPr>
            <p:cNvSpPr>
              <a:spLocks noChangeShapeType="1"/>
            </p:cNvSpPr>
            <p:nvPr/>
          </p:nvSpPr>
          <p:spPr bwMode="auto">
            <a:xfrm>
              <a:off x="1292" y="1661"/>
              <a:ext cx="0" cy="7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Line 14">
              <a:extLst>
                <a:ext uri="{FF2B5EF4-FFF2-40B4-BE49-F238E27FC236}">
                  <a16:creationId xmlns:a16="http://schemas.microsoft.com/office/drawing/2014/main" id="{183AD12E-F6B5-654E-B71E-7D44E7620EB7}"/>
                </a:ext>
              </a:extLst>
            </p:cNvPr>
            <p:cNvSpPr>
              <a:spLocks noChangeShapeType="1"/>
            </p:cNvSpPr>
            <p:nvPr/>
          </p:nvSpPr>
          <p:spPr bwMode="auto">
            <a:xfrm>
              <a:off x="1292" y="2387"/>
              <a:ext cx="8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25" name="Text Box 17">
            <a:extLst>
              <a:ext uri="{FF2B5EF4-FFF2-40B4-BE49-F238E27FC236}">
                <a16:creationId xmlns:a16="http://schemas.microsoft.com/office/drawing/2014/main" id="{CAC52592-0C1A-F44E-948A-AF4CD716CCD3}"/>
              </a:ext>
            </a:extLst>
          </p:cNvPr>
          <p:cNvSpPr txBox="1">
            <a:spLocks noChangeArrowheads="1"/>
          </p:cNvSpPr>
          <p:nvPr/>
        </p:nvSpPr>
        <p:spPr bwMode="auto">
          <a:xfrm>
            <a:off x="2495550" y="3933826"/>
            <a:ext cx="770413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000" b="0">
                <a:ea typeface="宋体" panose="02010600030101010101" pitchFamily="2" charset="-122"/>
              </a:rPr>
              <a:t>  ---        --x           -w-       -wx         r--          r-x       rw-       rwx</a:t>
            </a:r>
          </a:p>
          <a:p>
            <a:pPr eaLnBrk="1" hangingPunct="1">
              <a:spcBef>
                <a:spcPct val="50000"/>
              </a:spcBef>
              <a:buFont typeface="Arial" panose="020B0604020202020204" pitchFamily="34" charset="0"/>
              <a:buNone/>
            </a:pPr>
            <a:r>
              <a:rPr lang="en-US" altLang="zh-CN" sz="2000" b="0">
                <a:ea typeface="宋体" panose="02010600030101010101" pitchFamily="2" charset="-122"/>
              </a:rPr>
              <a:t>000        001        010        011       100       101      110       111</a:t>
            </a:r>
          </a:p>
        </p:txBody>
      </p:sp>
      <p:pic>
        <p:nvPicPr>
          <p:cNvPr id="56326" name="Picture 8">
            <a:extLst>
              <a:ext uri="{FF2B5EF4-FFF2-40B4-BE49-F238E27FC236}">
                <a16:creationId xmlns:a16="http://schemas.microsoft.com/office/drawing/2014/main" id="{217A204C-EC5E-5541-A24A-CD315D02E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9" y="5068889"/>
            <a:ext cx="9075737"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74026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9D68015F-AB3C-1A46-A680-3E4BEA5A3526}"/>
              </a:ext>
            </a:extLst>
          </p:cNvPr>
          <p:cNvSpPr>
            <a:spLocks noGrp="1" noChangeArrowheads="1"/>
          </p:cNvSpPr>
          <p:nvPr>
            <p:ph idx="1"/>
          </p:nvPr>
        </p:nvSpPr>
        <p:spPr>
          <a:xfrm>
            <a:off x="1828800" y="588604"/>
            <a:ext cx="8337704" cy="5157788"/>
          </a:xfrm>
        </p:spPr>
        <p:txBody>
          <a:bodyPr/>
          <a:lstStyle/>
          <a:p>
            <a:pPr>
              <a:lnSpc>
                <a:spcPct val="90000"/>
              </a:lnSpc>
            </a:pPr>
            <a:r>
              <a:rPr lang="zh-CN" altLang="en-US" dirty="0">
                <a:latin typeface="微软雅黑" panose="020B0503020204020204" pitchFamily="34" charset="-122"/>
                <a:ea typeface="微软雅黑" panose="020B0503020204020204" pitchFamily="34" charset="-122"/>
              </a:rPr>
              <a:t>功能：修改文件的访问权限</a:t>
            </a:r>
          </a:p>
          <a:p>
            <a:pPr>
              <a:lnSpc>
                <a:spcPct val="90000"/>
              </a:lnSpc>
            </a:pPr>
            <a:r>
              <a:rPr lang="zh-CN" altLang="en-US" dirty="0">
                <a:latin typeface="微软雅黑" panose="020B0503020204020204" pitchFamily="34" charset="-122"/>
                <a:ea typeface="微软雅黑" panose="020B0503020204020204" pitchFamily="34" charset="-122"/>
              </a:rPr>
              <a:t>格式：</a:t>
            </a:r>
            <a:r>
              <a:rPr lang="en-US" altLang="zh-CN" dirty="0" err="1">
                <a:latin typeface="微软雅黑" panose="020B0503020204020204" pitchFamily="34" charset="-122"/>
                <a:ea typeface="微软雅黑" panose="020B0503020204020204" pitchFamily="34" charset="-122"/>
              </a:rPr>
              <a:t>chmod</a:t>
            </a:r>
            <a:r>
              <a:rPr lang="en-US" altLang="zh-CN" dirty="0">
                <a:latin typeface="微软雅黑" panose="020B0503020204020204" pitchFamily="34" charset="-122"/>
                <a:ea typeface="微软雅黑" panose="020B0503020204020204" pitchFamily="34" charset="-122"/>
              </a:rPr>
              <a:t>  &lt;</a:t>
            </a:r>
            <a:r>
              <a:rPr lang="zh-CN" altLang="en-US" dirty="0">
                <a:latin typeface="微软雅黑" panose="020B0503020204020204" pitchFamily="34" charset="-122"/>
                <a:ea typeface="微软雅黑" panose="020B0503020204020204" pitchFamily="34" charset="-122"/>
              </a:rPr>
              <a:t>模式</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&lt;</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&gt;</a:t>
            </a:r>
            <a:endParaRPr lang="zh-CN" altLang="en-US" dirty="0">
              <a:latin typeface="微软雅黑" panose="020B0503020204020204" pitchFamily="34" charset="-122"/>
              <a:ea typeface="微软雅黑" panose="020B0503020204020204" pitchFamily="34" charset="-122"/>
            </a:endParaRPr>
          </a:p>
          <a:p>
            <a:pPr>
              <a:lnSpc>
                <a:spcPct val="90000"/>
              </a:lnSpc>
            </a:pPr>
            <a:r>
              <a:rPr lang="zh-CN" altLang="en-US" dirty="0">
                <a:latin typeface="微软雅黑" panose="020B0503020204020204" pitchFamily="34" charset="-122"/>
                <a:ea typeface="微软雅黑" panose="020B0503020204020204" pitchFamily="34" charset="-122"/>
              </a:rPr>
              <a:t>模式</a:t>
            </a:r>
            <a:r>
              <a:rPr lang="zh-CN" altLang="en-US" b="0" dirty="0">
                <a:latin typeface="微软雅黑" panose="020B0503020204020204" pitchFamily="34" charset="-122"/>
                <a:ea typeface="微软雅黑" panose="020B0503020204020204" pitchFamily="34" charset="-122"/>
              </a:rPr>
              <a:t>：</a:t>
            </a:r>
          </a:p>
          <a:p>
            <a:pPr lvl="1">
              <a:lnSpc>
                <a:spcPct val="90000"/>
              </a:lnSpc>
            </a:pPr>
            <a:r>
              <a:rPr lang="zh-CN" altLang="en-US" sz="2400" b="0" dirty="0"/>
              <a:t>对象：</a:t>
            </a:r>
            <a:r>
              <a:rPr lang="en-US" altLang="zh-CN" sz="2400" b="0" dirty="0"/>
              <a:t>u  </a:t>
            </a:r>
            <a:r>
              <a:rPr lang="zh-CN" altLang="en-US" sz="2400" b="0" dirty="0"/>
              <a:t>文件所有者 、</a:t>
            </a:r>
            <a:r>
              <a:rPr lang="en-US" altLang="zh-CN" sz="2400" b="0" dirty="0"/>
              <a:t>g  </a:t>
            </a:r>
            <a:r>
              <a:rPr lang="zh-CN" altLang="en-US" sz="2400" b="0" dirty="0"/>
              <a:t>同组用户、</a:t>
            </a:r>
            <a:r>
              <a:rPr lang="en-US" altLang="zh-CN" sz="2400" b="0" dirty="0"/>
              <a:t>o  </a:t>
            </a:r>
            <a:r>
              <a:rPr lang="zh-CN" altLang="en-US" sz="2400" b="0" dirty="0"/>
              <a:t>其他用户</a:t>
            </a:r>
          </a:p>
          <a:p>
            <a:pPr lvl="1">
              <a:lnSpc>
                <a:spcPct val="90000"/>
              </a:lnSpc>
            </a:pPr>
            <a:r>
              <a:rPr lang="zh-CN" altLang="en-US" sz="2400" b="0" dirty="0"/>
              <a:t>操作符：</a:t>
            </a:r>
            <a:r>
              <a:rPr lang="en-US" altLang="zh-CN" sz="2400" b="0" dirty="0"/>
              <a:t>+</a:t>
            </a:r>
            <a:r>
              <a:rPr lang="zh-CN" altLang="en-US" sz="2400" b="0" dirty="0"/>
              <a:t>增加、</a:t>
            </a:r>
            <a:r>
              <a:rPr lang="en-US" altLang="zh-CN" sz="2400" b="0" dirty="0"/>
              <a:t>-</a:t>
            </a:r>
            <a:r>
              <a:rPr lang="zh-CN" altLang="en-US" sz="2400" b="0" dirty="0"/>
              <a:t>删除、</a:t>
            </a:r>
            <a:r>
              <a:rPr lang="en-US" altLang="zh-CN" sz="2400" b="0" dirty="0"/>
              <a:t>=</a:t>
            </a:r>
            <a:r>
              <a:rPr lang="zh-CN" altLang="en-US" sz="2400" b="0" dirty="0"/>
              <a:t>赋予</a:t>
            </a:r>
          </a:p>
          <a:p>
            <a:pPr lvl="1">
              <a:lnSpc>
                <a:spcPct val="90000"/>
              </a:lnSpc>
            </a:pPr>
            <a:r>
              <a:rPr lang="zh-CN" altLang="en-US" sz="2400" b="0" dirty="0"/>
              <a:t>权限：</a:t>
            </a:r>
            <a:r>
              <a:rPr lang="en-US" altLang="zh-CN" sz="2400" b="0" dirty="0"/>
              <a:t>r </a:t>
            </a:r>
            <a:r>
              <a:rPr lang="zh-CN" altLang="en-US" sz="2400" b="0" dirty="0"/>
              <a:t>读、</a:t>
            </a:r>
            <a:r>
              <a:rPr lang="en-US" altLang="zh-CN" sz="2400" b="0" dirty="0"/>
              <a:t>w </a:t>
            </a:r>
            <a:r>
              <a:rPr lang="zh-CN" altLang="en-US" sz="2400" b="0" dirty="0"/>
              <a:t>写、</a:t>
            </a:r>
            <a:r>
              <a:rPr lang="en-US" altLang="zh-CN" sz="2400" b="0" dirty="0"/>
              <a:t>x </a:t>
            </a:r>
            <a:r>
              <a:rPr lang="zh-CN" altLang="en-US" sz="2400" b="0" dirty="0"/>
              <a:t>执行、</a:t>
            </a:r>
            <a:r>
              <a:rPr lang="en-US" altLang="zh-CN" sz="2400" b="0" dirty="0"/>
              <a:t>s</a:t>
            </a:r>
            <a:r>
              <a:rPr lang="zh-CN" altLang="en-US" sz="2400" b="0" dirty="0"/>
              <a:t>设置用户</a:t>
            </a:r>
            <a:r>
              <a:rPr lang="en-US" altLang="zh-CN" sz="2400" b="0" dirty="0"/>
              <a:t>ID</a:t>
            </a:r>
          </a:p>
          <a:p>
            <a:pPr>
              <a:lnSpc>
                <a:spcPct val="90000"/>
              </a:lnSpc>
            </a:pPr>
            <a:r>
              <a:rPr lang="zh-CN" altLang="en-US" dirty="0">
                <a:latin typeface="微软雅黑" panose="020B0503020204020204" pitchFamily="34" charset="-122"/>
                <a:ea typeface="微软雅黑" panose="020B0503020204020204" pitchFamily="34" charset="-122"/>
              </a:rPr>
              <a:t>举例：</a:t>
            </a:r>
          </a:p>
          <a:p>
            <a:pPr lvl="1">
              <a:lnSpc>
                <a:spcPct val="90000"/>
              </a:lnSpc>
            </a:pPr>
            <a:r>
              <a:rPr lang="zh-CN" altLang="en-US" sz="2400" b="0" dirty="0"/>
              <a:t>取消同组用户对</a:t>
            </a:r>
            <a:r>
              <a:rPr lang="en-US" altLang="zh-CN" sz="2400" b="0" dirty="0"/>
              <a:t>file</a:t>
            </a:r>
            <a:r>
              <a:rPr lang="zh-CN" altLang="en-US" sz="2400" b="0" dirty="0"/>
              <a:t>文件的写入权限</a:t>
            </a:r>
          </a:p>
          <a:p>
            <a:pPr lvl="2">
              <a:lnSpc>
                <a:spcPct val="90000"/>
              </a:lnSpc>
            </a:pPr>
            <a:r>
              <a:rPr lang="en-US" altLang="zh-CN" sz="2400" b="0" dirty="0" err="1"/>
              <a:t>chmod</a:t>
            </a:r>
            <a:r>
              <a:rPr lang="en-US" altLang="zh-CN" sz="2400" b="0" dirty="0"/>
              <a:t>   g-w  file</a:t>
            </a:r>
          </a:p>
          <a:p>
            <a:pPr lvl="1">
              <a:lnSpc>
                <a:spcPct val="90000"/>
              </a:lnSpc>
            </a:pPr>
            <a:r>
              <a:rPr lang="zh-CN" altLang="en-US" sz="2400" b="0" dirty="0"/>
              <a:t>将</a:t>
            </a:r>
            <a:r>
              <a:rPr lang="en-US" altLang="zh-CN" sz="2400" b="0" dirty="0" err="1"/>
              <a:t>pict</a:t>
            </a:r>
            <a:r>
              <a:rPr lang="zh-CN" altLang="en-US" sz="2400" b="0" dirty="0"/>
              <a:t>目录的访问权限设置为</a:t>
            </a:r>
            <a:r>
              <a:rPr lang="en-US" altLang="zh-CN" sz="2400" b="0" dirty="0"/>
              <a:t>775</a:t>
            </a:r>
          </a:p>
          <a:p>
            <a:pPr lvl="2">
              <a:lnSpc>
                <a:spcPct val="90000"/>
              </a:lnSpc>
            </a:pPr>
            <a:r>
              <a:rPr lang="en-US" altLang="zh-CN" sz="2400" b="0" dirty="0" err="1"/>
              <a:t>chmod</a:t>
            </a:r>
            <a:r>
              <a:rPr lang="en-US" altLang="zh-CN" sz="2400" b="0" dirty="0"/>
              <a:t> 755 </a:t>
            </a:r>
            <a:r>
              <a:rPr lang="en-US" altLang="zh-CN" sz="2400" b="0" dirty="0" err="1"/>
              <a:t>pict</a:t>
            </a:r>
            <a:endParaRPr lang="en-US" altLang="zh-CN" sz="2400" b="0" dirty="0"/>
          </a:p>
          <a:p>
            <a:pPr lvl="1">
              <a:lnSpc>
                <a:spcPct val="90000"/>
              </a:lnSpc>
            </a:pPr>
            <a:r>
              <a:rPr lang="zh-CN" altLang="en-US" sz="2400" b="0" dirty="0"/>
              <a:t>设置</a:t>
            </a:r>
            <a:r>
              <a:rPr lang="en-US" altLang="zh-CN" sz="2400" b="0" dirty="0"/>
              <a:t>file</a:t>
            </a:r>
            <a:r>
              <a:rPr lang="zh-CN" altLang="en-US" sz="2400" b="0" dirty="0"/>
              <a:t>文件的设置用户</a:t>
            </a:r>
            <a:r>
              <a:rPr lang="en-US" altLang="zh-CN" sz="2400" b="0" dirty="0"/>
              <a:t>ID</a:t>
            </a:r>
            <a:r>
              <a:rPr lang="zh-CN" altLang="en-US" sz="2400" b="0" dirty="0"/>
              <a:t>位</a:t>
            </a:r>
            <a:endParaRPr lang="en-US" altLang="zh-CN" sz="2400" b="0" dirty="0"/>
          </a:p>
          <a:p>
            <a:pPr lvl="2">
              <a:lnSpc>
                <a:spcPct val="90000"/>
              </a:lnSpc>
            </a:pPr>
            <a:r>
              <a:rPr lang="en-US" altLang="zh-CN" sz="2400" b="0" dirty="0" err="1"/>
              <a:t>chmod</a:t>
            </a:r>
            <a:r>
              <a:rPr lang="en-US" altLang="zh-CN" sz="2400" b="0" dirty="0"/>
              <a:t> </a:t>
            </a:r>
            <a:r>
              <a:rPr lang="en-US" altLang="zh-CN" sz="2400" b="0" dirty="0" err="1"/>
              <a:t>u+s</a:t>
            </a:r>
            <a:r>
              <a:rPr lang="en-US" altLang="zh-CN" sz="2400" b="0" dirty="0"/>
              <a:t> file</a:t>
            </a:r>
          </a:p>
          <a:p>
            <a:pPr>
              <a:lnSpc>
                <a:spcPct val="90000"/>
              </a:lnSpc>
            </a:pPr>
            <a:endParaRPr lang="zh-CN" altLang="en-US" dirty="0"/>
          </a:p>
        </p:txBody>
      </p:sp>
      <p:sp>
        <p:nvSpPr>
          <p:cNvPr id="57347" name="Rectangle 2">
            <a:extLst>
              <a:ext uri="{FF2B5EF4-FFF2-40B4-BE49-F238E27FC236}">
                <a16:creationId xmlns:a16="http://schemas.microsoft.com/office/drawing/2014/main" id="{045DDD1D-F26B-A54E-9312-FBCEA96F0010}"/>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修改文件权限的</a:t>
            </a:r>
            <a:r>
              <a:rPr lang="en-US" altLang="zh-CN">
                <a:solidFill>
                  <a:srgbClr val="1E4649"/>
                </a:solidFill>
              </a:rPr>
              <a:t>chmod</a:t>
            </a:r>
            <a:r>
              <a:rPr lang="zh-CN" altLang="en-US">
                <a:solidFill>
                  <a:srgbClr val="1E4649"/>
                </a:solidFill>
              </a:rPr>
              <a:t>命令</a:t>
            </a:r>
          </a:p>
        </p:txBody>
      </p:sp>
    </p:spTree>
    <p:extLst>
      <p:ext uri="{BB962C8B-B14F-4D97-AF65-F5344CB8AC3E}">
        <p14:creationId xmlns:p14="http://schemas.microsoft.com/office/powerpoint/2010/main" val="136592937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7" y="2488372"/>
            <a:ext cx="3983767" cy="1560871"/>
          </a:xfrm>
        </p:spPr>
        <p:txBody>
          <a:bodyPr/>
          <a:lstStyle/>
          <a:p>
            <a:pPr marL="849292" indent="-849292"/>
            <a:r>
              <a:rPr lang="zh-CN" altLang="en-US" dirty="0">
                <a:sym typeface="+mn-lt"/>
              </a:rPr>
              <a:t>二、文件操作与权限管理</a:t>
            </a:r>
          </a:p>
        </p:txBody>
      </p:sp>
      <p:sp>
        <p:nvSpPr>
          <p:cNvPr id="6" name="文本占位符 5"/>
          <p:cNvSpPr>
            <a:spLocks noGrp="1"/>
          </p:cNvSpPr>
          <p:nvPr>
            <p:ph type="body" sz="half" idx="2"/>
          </p:nvPr>
        </p:nvSpPr>
        <p:spPr>
          <a:xfrm>
            <a:off x="5435536" y="1336463"/>
            <a:ext cx="5699495" cy="4093648"/>
          </a:xfrm>
        </p:spPr>
        <p:txBody>
          <a:bodyPr rtlCol="0">
            <a:normAutofit/>
          </a:bodyPr>
          <a:lstStyle/>
          <a:p>
            <a:pPr marL="457189" indent="-457189">
              <a:lnSpc>
                <a:spcPct val="150000"/>
              </a:lnSpc>
              <a:buFont typeface="Wingdings" pitchFamily="2" charset="2"/>
              <a:buChar char="n"/>
            </a:pPr>
            <a:r>
              <a:rPr lang="en-US" altLang="zh-CN" sz="2700" dirty="0">
                <a:solidFill>
                  <a:schemeClr val="tx1"/>
                </a:solidFill>
              </a:rPr>
              <a:t>UNIX/Linux</a:t>
            </a:r>
            <a:r>
              <a:rPr lang="zh-CN" altLang="en-US" sz="2700" dirty="0">
                <a:solidFill>
                  <a:schemeClr val="tx1"/>
                </a:solidFill>
              </a:rPr>
              <a:t>文件系统的基本结构</a:t>
            </a:r>
          </a:p>
          <a:p>
            <a:pPr marL="457189" indent="-457189">
              <a:lnSpc>
                <a:spcPct val="150000"/>
              </a:lnSpc>
              <a:buFont typeface="Wingdings" pitchFamily="2" charset="2"/>
              <a:buChar char="n"/>
            </a:pPr>
            <a:r>
              <a:rPr lang="zh-CN" altLang="en-US" sz="2700" dirty="0">
                <a:solidFill>
                  <a:schemeClr val="tx1"/>
                </a:solidFill>
              </a:rPr>
              <a:t>索引节点的功能</a:t>
            </a:r>
          </a:p>
          <a:p>
            <a:pPr marL="457189" indent="-457189">
              <a:lnSpc>
                <a:spcPct val="150000"/>
              </a:lnSpc>
              <a:buFont typeface="Wingdings" pitchFamily="2" charset="2"/>
              <a:buChar char="n"/>
            </a:pPr>
            <a:r>
              <a:rPr lang="zh-CN" altLang="en-US" sz="2700" dirty="0">
                <a:solidFill>
                  <a:schemeClr val="tx1"/>
                </a:solidFill>
              </a:rPr>
              <a:t>文件的分类与权限</a:t>
            </a:r>
          </a:p>
          <a:p>
            <a:pPr marL="457189" indent="-457189">
              <a:lnSpc>
                <a:spcPct val="150000"/>
              </a:lnSpc>
              <a:buFont typeface="Wingdings" pitchFamily="2" charset="2"/>
              <a:buChar char="n"/>
            </a:pPr>
            <a:r>
              <a:rPr lang="zh-CN" altLang="en-US" sz="2700" dirty="0">
                <a:solidFill>
                  <a:srgbClr val="FF0000"/>
                </a:solidFill>
              </a:rPr>
              <a:t>文件</a:t>
            </a:r>
            <a:r>
              <a:rPr lang="en-US" altLang="zh-CN" sz="2700" dirty="0">
                <a:solidFill>
                  <a:srgbClr val="FF0000"/>
                </a:solidFill>
              </a:rPr>
              <a:t>I/O</a:t>
            </a:r>
          </a:p>
          <a:p>
            <a:pPr marL="457189" indent="-457189">
              <a:lnSpc>
                <a:spcPct val="150000"/>
              </a:lnSpc>
              <a:buFont typeface="Wingdings" pitchFamily="2" charset="2"/>
              <a:buChar char="n"/>
            </a:pPr>
            <a:r>
              <a:rPr lang="zh-CN" altLang="en-US" sz="2700" dirty="0">
                <a:solidFill>
                  <a:schemeClr val="tx1"/>
                </a:solidFill>
              </a:rPr>
              <a:t>目录操作与文件属性</a:t>
            </a:r>
          </a:p>
          <a:p>
            <a:pPr marL="457189" indent="-457189">
              <a:lnSpc>
                <a:spcPct val="150000"/>
              </a:lnSpc>
              <a:buFont typeface="Wingdings" pitchFamily="2" charset="2"/>
              <a:buChar char="n"/>
            </a:pPr>
            <a:endParaRPr lang="en-US" altLang="zh-CN" sz="2800" dirty="0">
              <a:solidFill>
                <a:schemeClr val="tx1"/>
              </a:solidFill>
              <a:sym typeface="+mn-lt"/>
            </a:endParaRPr>
          </a:p>
          <a:p>
            <a:pPr marL="457189" indent="-457189">
              <a:lnSpc>
                <a:spcPct val="150000"/>
              </a:lnSpc>
              <a:buFont typeface="Wingdings" pitchFamily="2" charset="2"/>
              <a:buChar char="n"/>
            </a:pP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235071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327D725-931B-7647-A866-5584F57C62CF}"/>
              </a:ext>
            </a:extLst>
          </p:cNvPr>
          <p:cNvSpPr>
            <a:spLocks noChangeArrowheads="1"/>
          </p:cNvSpPr>
          <p:nvPr/>
        </p:nvSpPr>
        <p:spPr bwMode="auto">
          <a:xfrm>
            <a:off x="1919289" y="1484314"/>
            <a:ext cx="76152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Tx/>
              <a:buNone/>
            </a:pPr>
            <a:r>
              <a:rPr kumimoji="1" lang="en-US" altLang="zh-CN" sz="2400">
                <a:latin typeface="微软雅黑" panose="020B0503020204020204" pitchFamily="34" charset="-122"/>
                <a:ea typeface="微软雅黑" panose="020B0503020204020204" pitchFamily="34" charset="-122"/>
              </a:rPr>
              <a:t># cp  /floppy/TEST   /tmp/test</a:t>
            </a:r>
          </a:p>
        </p:txBody>
      </p:sp>
      <p:pic>
        <p:nvPicPr>
          <p:cNvPr id="11270" name="Picture 2">
            <a:extLst>
              <a:ext uri="{FF2B5EF4-FFF2-40B4-BE49-F238E27FC236}">
                <a16:creationId xmlns:a16="http://schemas.microsoft.com/office/drawing/2014/main" id="{8E10EAFA-3292-124D-8BC7-0651018A4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133601"/>
            <a:ext cx="8102600" cy="439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F09ADE0-DC6D-524D-BE4B-19853B0BB92F}"/>
              </a:ext>
            </a:extLst>
          </p:cNvPr>
          <p:cNvSpPr>
            <a:spLocks noGrp="1"/>
          </p:cNvSpPr>
          <p:nvPr>
            <p:ph type="title"/>
          </p:nvPr>
        </p:nvSpPr>
        <p:spPr>
          <a:xfrm>
            <a:off x="2495551" y="188914"/>
            <a:ext cx="7331075" cy="549275"/>
          </a:xfrm>
        </p:spPr>
        <p:txBody>
          <a:bodyPr/>
          <a:lstStyle/>
          <a:p>
            <a:pPr defTabSz="685749">
              <a:defRPr/>
            </a:pPr>
            <a:r>
              <a:rPr lang="zh-CN" altLang="en-US" kern="1200" dirty="0">
                <a:solidFill>
                  <a:schemeClr val="accent1">
                    <a:lumMod val="25000"/>
                  </a:schemeClr>
                </a:solidFill>
              </a:rPr>
              <a:t>文件</a:t>
            </a:r>
            <a:r>
              <a:rPr lang="en-US" altLang="zh-CN" kern="1200" dirty="0">
                <a:solidFill>
                  <a:schemeClr val="accent1">
                    <a:lumMod val="25000"/>
                  </a:schemeClr>
                </a:solidFill>
              </a:rPr>
              <a:t>I/O</a:t>
            </a:r>
            <a:r>
              <a:rPr lang="zh-CN" altLang="en-US" kern="1200" dirty="0">
                <a:solidFill>
                  <a:schemeClr val="accent1">
                    <a:lumMod val="25000"/>
                  </a:schemeClr>
                </a:solidFill>
              </a:rPr>
              <a:t>操作</a:t>
            </a:r>
          </a:p>
        </p:txBody>
      </p:sp>
    </p:spTree>
    <p:extLst>
      <p:ext uri="{BB962C8B-B14F-4D97-AF65-F5344CB8AC3E}">
        <p14:creationId xmlns:p14="http://schemas.microsoft.com/office/powerpoint/2010/main" val="37131384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blinds(horizontal)">
                                      <p:cBhvr>
                                        <p:cTn id="1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C2E94EA2-695B-AF47-A05F-405C7530969D}"/>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DD50308A-78C5-D34E-89CA-6298C236A08E}" type="slidenum">
              <a:rPr lang="zh-CN" altLang="en-US" sz="1400" b="0">
                <a:ea typeface="宋体" panose="02010600030101010101" pitchFamily="2" charset="-122"/>
              </a:rPr>
              <a:pPr algn="r" eaLnBrk="1" hangingPunct="1">
                <a:spcBef>
                  <a:spcPct val="0"/>
                </a:spcBef>
                <a:buFontTx/>
                <a:buNone/>
              </a:pPr>
              <a:t>58</a:t>
            </a:fld>
            <a:endParaRPr lang="en-US" altLang="zh-CN" sz="1400" b="0">
              <a:ea typeface="宋体" panose="02010600030101010101" pitchFamily="2" charset="-122"/>
            </a:endParaRPr>
          </a:p>
        </p:txBody>
      </p:sp>
      <p:sp>
        <p:nvSpPr>
          <p:cNvPr id="12292" name="Rectangle 3">
            <a:extLst>
              <a:ext uri="{FF2B5EF4-FFF2-40B4-BE49-F238E27FC236}">
                <a16:creationId xmlns:a16="http://schemas.microsoft.com/office/drawing/2014/main" id="{236E9426-6332-BB4B-93BD-645B0C4F51AA}"/>
              </a:ext>
            </a:extLst>
          </p:cNvPr>
          <p:cNvSpPr>
            <a:spLocks noGrp="1" noChangeArrowheads="1"/>
          </p:cNvSpPr>
          <p:nvPr>
            <p:ph idx="1"/>
          </p:nvPr>
        </p:nvSpPr>
        <p:spPr>
          <a:xfrm>
            <a:off x="2220913" y="849314"/>
            <a:ext cx="8077200" cy="5159375"/>
          </a:xfrm>
          <a:solidFill>
            <a:schemeClr val="bg1"/>
          </a:solidFill>
        </p:spPr>
        <p:txBody>
          <a:bodyPr/>
          <a:lstStyle/>
          <a:p>
            <a:pPr>
              <a:buFont typeface="Wingdings" pitchFamily="2" charset="2"/>
              <a:buNone/>
            </a:pPr>
            <a:r>
              <a:rPr lang="zh-CN" altLang="en-US" sz="2000">
                <a:latin typeface="微软雅黑" panose="020B0503020204020204" pitchFamily="34" charset="-122"/>
                <a:ea typeface="微软雅黑" panose="020B0503020204020204" pitchFamily="34" charset="-122"/>
              </a:rPr>
              <a:t>头文件：</a:t>
            </a:r>
            <a:r>
              <a:rPr lang="en-US" altLang="zh-CN" sz="2000">
                <a:latin typeface="微软雅黑" panose="020B0503020204020204" pitchFamily="34" charset="-122"/>
                <a:ea typeface="微软雅黑" panose="020B0503020204020204" pitchFamily="34" charset="-122"/>
              </a:rPr>
              <a:t>fcntl.h</a:t>
            </a:r>
          </a:p>
          <a:p>
            <a:pPr>
              <a:buFont typeface="Wingdings" pitchFamily="2" charset="2"/>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0070C0"/>
                </a:solidFill>
                <a:latin typeface="微软雅黑" panose="020B0503020204020204" pitchFamily="34" charset="-122"/>
                <a:ea typeface="微软雅黑" panose="020B0503020204020204" pitchFamily="34" charset="-122"/>
              </a:rPr>
              <a:t>int open( const char *pathname, int oflag, …);</a:t>
            </a:r>
          </a:p>
          <a:p>
            <a:r>
              <a:rPr lang="zh-CN" altLang="en-US">
                <a:latin typeface="微软雅黑" panose="020B0503020204020204" pitchFamily="34" charset="-122"/>
                <a:ea typeface="微软雅黑" panose="020B0503020204020204" pitchFamily="34" charset="-122"/>
              </a:rPr>
              <a:t>该函数打开或创建一个文件。其中第二个参数</a:t>
            </a:r>
            <a:r>
              <a:rPr lang="en-US" altLang="zh-CN">
                <a:latin typeface="微软雅黑" panose="020B0503020204020204" pitchFamily="34" charset="-122"/>
                <a:ea typeface="微软雅黑" panose="020B0503020204020204" pitchFamily="34" charset="-122"/>
              </a:rPr>
              <a:t>oflag</a:t>
            </a:r>
            <a:r>
              <a:rPr lang="zh-CN" altLang="en-US">
                <a:latin typeface="微软雅黑" panose="020B0503020204020204" pitchFamily="34" charset="-122"/>
                <a:ea typeface="微软雅黑" panose="020B0503020204020204" pitchFamily="34" charset="-122"/>
              </a:rPr>
              <a:t>说明打开文件的选项，第三个参数是变参，仅当创建新文件时才使用。</a:t>
            </a:r>
          </a:p>
          <a:p>
            <a:pPr lvl="1">
              <a:spcBef>
                <a:spcPct val="0"/>
              </a:spcBef>
            </a:pPr>
            <a:r>
              <a:rPr lang="en-US" altLang="zh-CN" sz="2000" b="0">
                <a:effectLst>
                  <a:outerShdw blurRad="38100" dist="38100" dir="2700000" algn="tl">
                    <a:srgbClr val="C0C0C0"/>
                  </a:outerShdw>
                </a:effectLst>
              </a:rPr>
              <a:t>O_RDONLY: </a:t>
            </a:r>
            <a:r>
              <a:rPr lang="zh-CN" altLang="en-US" sz="2000" b="0">
                <a:effectLst>
                  <a:outerShdw blurRad="38100" dist="38100" dir="2700000" algn="tl">
                    <a:srgbClr val="C0C0C0"/>
                  </a:outerShdw>
                </a:effectLst>
              </a:rPr>
              <a:t>只读打开；</a:t>
            </a:r>
          </a:p>
          <a:p>
            <a:pPr lvl="1">
              <a:spcBef>
                <a:spcPct val="0"/>
              </a:spcBef>
            </a:pPr>
            <a:r>
              <a:rPr lang="en-US" altLang="zh-CN" sz="2000" b="0">
                <a:effectLst>
                  <a:outerShdw blurRad="38100" dist="38100" dir="2700000" algn="tl">
                    <a:srgbClr val="C0C0C0"/>
                  </a:outerShdw>
                </a:effectLst>
              </a:rPr>
              <a:t>O_WRONLY: </a:t>
            </a:r>
            <a:r>
              <a:rPr lang="zh-CN" altLang="en-US" sz="2000" b="0">
                <a:effectLst>
                  <a:outerShdw blurRad="38100" dist="38100" dir="2700000" algn="tl">
                    <a:srgbClr val="C0C0C0"/>
                  </a:outerShdw>
                </a:effectLst>
              </a:rPr>
              <a:t>只写打开；</a:t>
            </a:r>
          </a:p>
          <a:p>
            <a:pPr lvl="1">
              <a:spcBef>
                <a:spcPct val="0"/>
              </a:spcBef>
            </a:pPr>
            <a:r>
              <a:rPr lang="en-US" altLang="zh-CN" sz="2000" b="0">
                <a:effectLst>
                  <a:outerShdw blurRad="38100" dist="38100" dir="2700000" algn="tl">
                    <a:srgbClr val="C0C0C0"/>
                  </a:outerShdw>
                </a:effectLst>
              </a:rPr>
              <a:t>O_RDWR: </a:t>
            </a:r>
            <a:r>
              <a:rPr lang="zh-CN" altLang="en-US" sz="2000" b="0">
                <a:effectLst>
                  <a:outerShdw blurRad="38100" dist="38100" dir="2700000" algn="tl">
                    <a:srgbClr val="C0C0C0"/>
                  </a:outerShdw>
                </a:effectLst>
              </a:rPr>
              <a:t>读、写打开；</a:t>
            </a:r>
          </a:p>
          <a:p>
            <a:pPr lvl="1">
              <a:spcBef>
                <a:spcPct val="0"/>
              </a:spcBef>
            </a:pPr>
            <a:r>
              <a:rPr lang="en-US" altLang="zh-CN" sz="2000" b="0">
                <a:effectLst>
                  <a:outerShdw blurRad="38100" dist="38100" dir="2700000" algn="tl">
                    <a:srgbClr val="C0C0C0"/>
                  </a:outerShdw>
                </a:effectLst>
              </a:rPr>
              <a:t>O_APPEND: </a:t>
            </a:r>
            <a:r>
              <a:rPr lang="zh-CN" altLang="en-US" sz="2000" b="0">
                <a:effectLst>
                  <a:outerShdw blurRad="38100" dist="38100" dir="2700000" algn="tl">
                    <a:srgbClr val="C0C0C0"/>
                  </a:outerShdw>
                </a:effectLst>
              </a:rPr>
              <a:t>每次写都加到文件尾；</a:t>
            </a:r>
          </a:p>
          <a:p>
            <a:pPr lvl="1">
              <a:spcBef>
                <a:spcPct val="0"/>
              </a:spcBef>
            </a:pPr>
            <a:r>
              <a:rPr lang="en-US" altLang="zh-CN" sz="2000" b="0">
                <a:effectLst>
                  <a:outerShdw blurRad="38100" dist="38100" dir="2700000" algn="tl">
                    <a:srgbClr val="C0C0C0"/>
                  </a:outerShdw>
                </a:effectLst>
              </a:rPr>
              <a:t>O_CREAT: </a:t>
            </a:r>
            <a:r>
              <a:rPr lang="zh-CN" altLang="en-US" sz="2000" b="0">
                <a:effectLst>
                  <a:outerShdw blurRad="38100" dist="38100" dir="2700000" algn="tl">
                    <a:srgbClr val="C0C0C0"/>
                  </a:outerShdw>
                </a:effectLst>
              </a:rPr>
              <a:t>若此文件不存在则创建它，此时需要第三个参数</a:t>
            </a:r>
            <a:r>
              <a:rPr lang="en-US" altLang="zh-CN" sz="2000" b="0">
                <a:effectLst>
                  <a:outerShdw blurRad="38100" dist="38100" dir="2700000" algn="tl">
                    <a:srgbClr val="C0C0C0"/>
                  </a:outerShdw>
                </a:effectLst>
              </a:rPr>
              <a:t>mode</a:t>
            </a:r>
            <a:r>
              <a:rPr lang="zh-CN" altLang="en-US" sz="2000" b="0">
                <a:effectLst>
                  <a:outerShdw blurRad="38100" dist="38100" dir="2700000" algn="tl">
                    <a:srgbClr val="C0C0C0"/>
                  </a:outerShdw>
                </a:effectLst>
              </a:rPr>
              <a:t>，该参数约定了所创建文件的权限，计算方法为</a:t>
            </a:r>
            <a:r>
              <a:rPr lang="en-US" altLang="zh-CN" sz="2000" b="0">
                <a:effectLst>
                  <a:outerShdw blurRad="38100" dist="38100" dir="2700000" algn="tl">
                    <a:srgbClr val="C0C0C0"/>
                  </a:outerShdw>
                </a:effectLst>
              </a:rPr>
              <a:t>mode&amp;~umask</a:t>
            </a:r>
            <a:endParaRPr lang="zh-CN" altLang="en-US" sz="2000" b="0">
              <a:effectLst>
                <a:outerShdw blurRad="38100" dist="38100" dir="2700000" algn="tl">
                  <a:srgbClr val="C0C0C0"/>
                </a:outerShdw>
              </a:effectLst>
            </a:endParaRPr>
          </a:p>
          <a:p>
            <a:pPr lvl="1">
              <a:spcBef>
                <a:spcPct val="0"/>
              </a:spcBef>
            </a:pPr>
            <a:r>
              <a:rPr lang="en-US" altLang="zh-CN" sz="2000" b="0">
                <a:effectLst>
                  <a:outerShdw blurRad="38100" dist="38100" dir="2700000" algn="tl">
                    <a:srgbClr val="C0C0C0"/>
                  </a:outerShdw>
                </a:effectLst>
              </a:rPr>
              <a:t>O_EXCL: </a:t>
            </a:r>
            <a:r>
              <a:rPr lang="zh-CN" altLang="en-US" sz="2000" b="0">
                <a:effectLst>
                  <a:outerShdw blurRad="38100" dist="38100" dir="2700000" algn="tl">
                    <a:srgbClr val="C0C0C0"/>
                  </a:outerShdw>
                </a:effectLst>
              </a:rPr>
              <a:t>如同时指定了</a:t>
            </a:r>
            <a:r>
              <a:rPr lang="en-US" altLang="zh-CN" sz="2000" b="0">
                <a:effectLst>
                  <a:outerShdw blurRad="38100" dist="38100" dir="2700000" algn="tl">
                    <a:srgbClr val="C0C0C0"/>
                  </a:outerShdw>
                </a:effectLst>
              </a:rPr>
              <a:t>O_CREAT</a:t>
            </a:r>
            <a:r>
              <a:rPr lang="zh-CN" altLang="en-US" sz="2000" b="0">
                <a:effectLst>
                  <a:outerShdw blurRad="38100" dist="38100" dir="2700000" algn="tl">
                    <a:srgbClr val="C0C0C0"/>
                  </a:outerShdw>
                </a:effectLst>
              </a:rPr>
              <a:t>，此指令会检查文件是否存在，若不存在则建立此文件；若文件存在，此时将出错。</a:t>
            </a:r>
          </a:p>
          <a:p>
            <a:pPr lvl="1">
              <a:spcBef>
                <a:spcPct val="0"/>
              </a:spcBef>
            </a:pPr>
            <a:r>
              <a:rPr lang="en-US" altLang="zh-CN" sz="2000" b="0">
                <a:effectLst>
                  <a:outerShdw blurRad="38100" dist="38100" dir="2700000" algn="tl">
                    <a:srgbClr val="C0C0C0"/>
                  </a:outerShdw>
                </a:effectLst>
              </a:rPr>
              <a:t>O_TRUNC: </a:t>
            </a:r>
            <a:r>
              <a:rPr lang="zh-CN" altLang="en-US" sz="2000" b="0">
                <a:effectLst>
                  <a:outerShdw blurRad="38100" dist="38100" dir="2700000" algn="tl">
                    <a:srgbClr val="C0C0C0"/>
                  </a:outerShdw>
                </a:effectLst>
              </a:rPr>
              <a:t>如果此文件存在，并以读写或只写打开，则删除原有内容</a:t>
            </a:r>
          </a:p>
          <a:p>
            <a:r>
              <a:rPr lang="en-US" altLang="zh-CN" sz="2000">
                <a:latin typeface="微软雅黑" panose="020B0503020204020204" pitchFamily="34" charset="-122"/>
                <a:ea typeface="微软雅黑" panose="020B0503020204020204" pitchFamily="34" charset="-122"/>
              </a:rPr>
              <a:t>open</a:t>
            </a:r>
            <a:r>
              <a:rPr lang="zh-CN" altLang="en-US" sz="2000">
                <a:latin typeface="微软雅黑" panose="020B0503020204020204" pitchFamily="34" charset="-122"/>
                <a:ea typeface="微软雅黑" panose="020B0503020204020204" pitchFamily="34" charset="-122"/>
              </a:rPr>
              <a:t>返回文件描述符（当前进程中最小未使用的描述符数值）</a:t>
            </a:r>
          </a:p>
        </p:txBody>
      </p:sp>
      <p:sp>
        <p:nvSpPr>
          <p:cNvPr id="61444" name="Rectangle 2">
            <a:extLst>
              <a:ext uri="{FF2B5EF4-FFF2-40B4-BE49-F238E27FC236}">
                <a16:creationId xmlns:a16="http://schemas.microsoft.com/office/drawing/2014/main" id="{F58F67E8-422C-2E4B-8C4F-D58521705AC7}"/>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打开文件</a:t>
            </a:r>
          </a:p>
        </p:txBody>
      </p:sp>
      <p:sp>
        <p:nvSpPr>
          <p:cNvPr id="12293" name="AutoShape 4">
            <a:extLst>
              <a:ext uri="{FF2B5EF4-FFF2-40B4-BE49-F238E27FC236}">
                <a16:creationId xmlns:a16="http://schemas.microsoft.com/office/drawing/2014/main" id="{60EBD0BF-3522-7F4D-82FF-0805688BDA10}"/>
              </a:ext>
            </a:extLst>
          </p:cNvPr>
          <p:cNvSpPr>
            <a:spLocks/>
          </p:cNvSpPr>
          <p:nvPr/>
        </p:nvSpPr>
        <p:spPr bwMode="auto">
          <a:xfrm>
            <a:off x="8040688" y="115888"/>
            <a:ext cx="2520950" cy="1008062"/>
          </a:xfrm>
          <a:prstGeom prst="borderCallout2">
            <a:avLst>
              <a:gd name="adj1" fmla="val 11338"/>
              <a:gd name="adj2" fmla="val -3023"/>
              <a:gd name="adj3" fmla="val 11338"/>
              <a:gd name="adj4" fmla="val -12153"/>
              <a:gd name="adj5" fmla="val 154932"/>
              <a:gd name="adj6" fmla="val -77541"/>
            </a:avLst>
          </a:prstGeom>
          <a:solidFill>
            <a:srgbClr val="FF0000"/>
          </a:solidFill>
          <a:ln w="9525" cmpd="sng">
            <a:solidFill>
              <a:schemeClr val="tx1"/>
            </a:solidFill>
            <a:miter lim="800000"/>
            <a:headEnd/>
            <a:tailEnd/>
          </a:ln>
        </p:spPr>
        <p:txBody>
          <a:bodyPr lIns="73025" tIns="36512" rIns="73025" bIns="36512"/>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effectLst>
                  <a:outerShdw blurRad="38100" dist="38100" dir="2700000" algn="tl">
                    <a:srgbClr val="000000"/>
                  </a:outerShdw>
                </a:effectLst>
                <a:ea typeface="宋体" panose="02010600030101010101" pitchFamily="2" charset="-122"/>
              </a:rPr>
              <a:t>Open</a:t>
            </a:r>
            <a:r>
              <a:rPr lang="zh-CN" altLang="en-US" sz="2000">
                <a:solidFill>
                  <a:schemeClr val="bg1"/>
                </a:solidFill>
                <a:effectLst>
                  <a:outerShdw blurRad="38100" dist="38100" dir="2700000" algn="tl">
                    <a:srgbClr val="000000"/>
                  </a:outerShdw>
                </a:effectLst>
                <a:ea typeface="宋体" panose="02010600030101010101" pitchFamily="2" charset="-122"/>
              </a:rPr>
              <a:t>函数可打开任何类型的文件，包括设备文件和管道。</a:t>
            </a:r>
          </a:p>
        </p:txBody>
      </p:sp>
    </p:spTree>
    <p:extLst>
      <p:ext uri="{BB962C8B-B14F-4D97-AF65-F5344CB8AC3E}">
        <p14:creationId xmlns:p14="http://schemas.microsoft.com/office/powerpoint/2010/main" val="4233532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additive="base">
                                        <p:cTn id="7" dur="500" fill="hold"/>
                                        <p:tgtEl>
                                          <p:spTgt spid="12293"/>
                                        </p:tgtEl>
                                        <p:attrNameLst>
                                          <p:attrName>ppt_x</p:attrName>
                                        </p:attrNameLst>
                                      </p:cBhvr>
                                      <p:tavLst>
                                        <p:tav tm="0">
                                          <p:val>
                                            <p:strVal val="#ppt_x"/>
                                          </p:val>
                                        </p:tav>
                                        <p:tav tm="100000">
                                          <p:val>
                                            <p:strVal val="#ppt_x"/>
                                          </p:val>
                                        </p:tav>
                                      </p:tavLst>
                                    </p:anim>
                                    <p:anim calcmode="lin" valueType="num">
                                      <p:cBhvr additive="base">
                                        <p:cTn id="8"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a:extLst>
              <a:ext uri="{FF2B5EF4-FFF2-40B4-BE49-F238E27FC236}">
                <a16:creationId xmlns:a16="http://schemas.microsoft.com/office/drawing/2014/main" id="{4DCF409E-4BA6-5347-AEE4-6C82BA03B915}"/>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0486E30E-4EDF-B14E-901E-AD3F5E29BFA0}" type="slidenum">
              <a:rPr lang="zh-CN" altLang="en-US" sz="1400" b="0">
                <a:ea typeface="宋体" panose="02010600030101010101" pitchFamily="2" charset="-122"/>
              </a:rPr>
              <a:pPr algn="r" eaLnBrk="1" hangingPunct="1">
                <a:spcBef>
                  <a:spcPct val="0"/>
                </a:spcBef>
                <a:buFontTx/>
                <a:buNone/>
              </a:pPr>
              <a:t>59</a:t>
            </a:fld>
            <a:endParaRPr lang="en-US" altLang="zh-CN" sz="1400" b="0">
              <a:ea typeface="宋体" panose="02010600030101010101" pitchFamily="2" charset="-122"/>
            </a:endParaRPr>
          </a:p>
        </p:txBody>
      </p:sp>
      <p:sp>
        <p:nvSpPr>
          <p:cNvPr id="63491" name="内容占位符 1">
            <a:extLst>
              <a:ext uri="{FF2B5EF4-FFF2-40B4-BE49-F238E27FC236}">
                <a16:creationId xmlns:a16="http://schemas.microsoft.com/office/drawing/2014/main" id="{FEB457E6-2D5B-634A-9C2A-8A6909CE74E3}"/>
              </a:ext>
            </a:extLst>
          </p:cNvPr>
          <p:cNvSpPr>
            <a:spLocks noGrp="1" noChangeArrowheads="1"/>
          </p:cNvSpPr>
          <p:nvPr>
            <p:ph idx="1"/>
          </p:nvPr>
        </p:nvSpPr>
        <p:spPr>
          <a:xfrm>
            <a:off x="2236788" y="1311275"/>
            <a:ext cx="8077200" cy="5157788"/>
          </a:xfrm>
        </p:spPr>
        <p:txBody>
          <a:bodyPr/>
          <a:lstStyle/>
          <a:p>
            <a:endParaRPr lang="zh-CN" altLang="en-US"/>
          </a:p>
        </p:txBody>
      </p:sp>
      <p:sp>
        <p:nvSpPr>
          <p:cNvPr id="63492" name="Rectangle 2">
            <a:extLst>
              <a:ext uri="{FF2B5EF4-FFF2-40B4-BE49-F238E27FC236}">
                <a16:creationId xmlns:a16="http://schemas.microsoft.com/office/drawing/2014/main" id="{CCC250CF-B7CC-8542-9A56-21E29AE6724A}"/>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open</a:t>
            </a:r>
            <a:r>
              <a:rPr lang="zh-CN" altLang="en-US">
                <a:solidFill>
                  <a:srgbClr val="1E4649"/>
                </a:solidFill>
              </a:rPr>
              <a:t>函数参数</a:t>
            </a:r>
          </a:p>
        </p:txBody>
      </p:sp>
      <p:pic>
        <p:nvPicPr>
          <p:cNvPr id="63493" name="图片 5">
            <a:extLst>
              <a:ext uri="{FF2B5EF4-FFF2-40B4-BE49-F238E27FC236}">
                <a16:creationId xmlns:a16="http://schemas.microsoft.com/office/drawing/2014/main" id="{F140F89D-23AE-5D40-AC80-6C5D502BAB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5439" y="1952625"/>
            <a:ext cx="89185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05937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F9F6326-C9F4-44D6-A292-412E35CF7FF1}"/>
              </a:ext>
            </a:extLst>
          </p:cNvPr>
          <p:cNvSpPr>
            <a:spLocks noGrp="1"/>
          </p:cNvSpPr>
          <p:nvPr>
            <p:ph type="title"/>
          </p:nvPr>
        </p:nvSpPr>
        <p:spPr>
          <a:xfrm>
            <a:off x="907645" y="1280469"/>
            <a:ext cx="9942964" cy="549275"/>
          </a:xfrm>
        </p:spPr>
        <p:txBody>
          <a:bodyPr/>
          <a:lstStyle/>
          <a:p>
            <a:pPr algn="l">
              <a:defRPr/>
            </a:pPr>
            <a:r>
              <a:rPr lang="zh-CN" altLang="en-US" sz="2800" dirty="0"/>
              <a:t>（</a:t>
            </a:r>
            <a:r>
              <a:rPr lang="en-US" altLang="zh-CN" sz="2800" dirty="0"/>
              <a:t>1</a:t>
            </a:r>
            <a:r>
              <a:rPr lang="zh-CN" altLang="en-US" sz="2800" dirty="0"/>
              <a:t>）操作系统内核的概念</a:t>
            </a:r>
          </a:p>
        </p:txBody>
      </p:sp>
      <p:sp>
        <p:nvSpPr>
          <p:cNvPr id="15363" name="Text Box 4">
            <a:extLst>
              <a:ext uri="{FF2B5EF4-FFF2-40B4-BE49-F238E27FC236}">
                <a16:creationId xmlns:a16="http://schemas.microsoft.com/office/drawing/2014/main" id="{B8FEEF8E-0256-4D54-A8AA-7F4DA6E78A45}"/>
              </a:ext>
            </a:extLst>
          </p:cNvPr>
          <p:cNvSpPr>
            <a:spLocks noGrp="1" noChangeArrowheads="1"/>
          </p:cNvSpPr>
          <p:nvPr>
            <p:ph idx="1"/>
          </p:nvPr>
        </p:nvSpPr>
        <p:spPr>
          <a:xfrm>
            <a:off x="949571" y="1986117"/>
            <a:ext cx="10770648" cy="4483092"/>
          </a:xfrm>
        </p:spPr>
        <p:txBody>
          <a:bodyPr/>
          <a:lstStyle/>
          <a:p>
            <a:pPr marL="0" algn="just">
              <a:spcBef>
                <a:spcPts val="0"/>
              </a:spcBef>
            </a:pPr>
            <a:r>
              <a:rPr lang="zh-CN" altLang="en-US" sz="2400" kern="100" dirty="0">
                <a:solidFill>
                  <a:srgbClr val="4472C4"/>
                </a:solidFill>
                <a:latin typeface="+mj-ea"/>
                <a:ea typeface="+mj-ea"/>
                <a:cs typeface="Times New Roman" panose="02020603050405020304" pitchFamily="18" charset="0"/>
              </a:rPr>
              <a:t>内核是操作系统的核心，提供了操作系统最基本的功能，</a:t>
            </a:r>
            <a:r>
              <a:rPr lang="zh-CN" altLang="en-US" sz="2400" kern="100" dirty="0">
                <a:solidFill>
                  <a:srgbClr val="000000"/>
                </a:solidFill>
                <a:latin typeface="+mj-ea"/>
                <a:ea typeface="+mj-ea"/>
                <a:cs typeface="Times New Roman" panose="02020603050405020304" pitchFamily="18" charset="0"/>
              </a:rPr>
              <a:t>如支持虚拟内存、多任务、共享库、需求加载、可执行程序和</a:t>
            </a:r>
            <a:r>
              <a:rPr lang="en-US" altLang="zh-CN" sz="2400" kern="100" dirty="0">
                <a:solidFill>
                  <a:srgbClr val="000000"/>
                </a:solidFill>
                <a:latin typeface="+mj-ea"/>
                <a:ea typeface="+mj-ea"/>
                <a:cs typeface="Times New Roman" panose="02020603050405020304" pitchFamily="18" charset="0"/>
              </a:rPr>
              <a:t>TCP/IP</a:t>
            </a:r>
            <a:r>
              <a:rPr lang="zh-CN" altLang="en-US" sz="2400" kern="100" dirty="0">
                <a:solidFill>
                  <a:srgbClr val="000000"/>
                </a:solidFill>
                <a:latin typeface="+mj-ea"/>
                <a:ea typeface="+mj-ea"/>
                <a:cs typeface="Times New Roman" panose="02020603050405020304" pitchFamily="18" charset="0"/>
              </a:rPr>
              <a:t>网络等。</a:t>
            </a:r>
            <a:endParaRPr lang="zh-CN" altLang="en-US" sz="2400" kern="100" dirty="0">
              <a:latin typeface="+mj-ea"/>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D32D613D-450E-4D03-884A-578001922F06}"/>
              </a:ext>
            </a:extLst>
          </p:cNvPr>
          <p:cNvSpPr txBox="1"/>
          <p:nvPr/>
        </p:nvSpPr>
        <p:spPr>
          <a:xfrm>
            <a:off x="5343848" y="4287530"/>
            <a:ext cx="1753497" cy="523220"/>
          </a:xfrm>
          <a:prstGeom prst="rect">
            <a:avLst/>
          </a:prstGeom>
          <a:noFill/>
        </p:spPr>
        <p:txBody>
          <a:bodyPr wrap="square" rtlCol="0">
            <a:spAutoFit/>
          </a:bodyPr>
          <a:lstStyle/>
          <a:p>
            <a:r>
              <a:rPr lang="zh-CN" altLang="en-US" sz="2800" dirty="0"/>
              <a:t>内核模块</a:t>
            </a:r>
          </a:p>
        </p:txBody>
      </p:sp>
      <p:sp>
        <p:nvSpPr>
          <p:cNvPr id="19" name="文本框 18">
            <a:extLst>
              <a:ext uri="{FF2B5EF4-FFF2-40B4-BE49-F238E27FC236}">
                <a16:creationId xmlns:a16="http://schemas.microsoft.com/office/drawing/2014/main" id="{93D26059-5210-4B0E-8A06-893D1128971E}"/>
              </a:ext>
            </a:extLst>
          </p:cNvPr>
          <p:cNvSpPr txBox="1"/>
          <p:nvPr/>
        </p:nvSpPr>
        <p:spPr>
          <a:xfrm>
            <a:off x="1957891" y="3277217"/>
            <a:ext cx="1226372" cy="400110"/>
          </a:xfrm>
          <a:prstGeom prst="rect">
            <a:avLst/>
          </a:prstGeom>
          <a:noFill/>
        </p:spPr>
        <p:txBody>
          <a:bodyPr wrap="square" rtlCol="0">
            <a:spAutoFit/>
          </a:bodyPr>
          <a:lstStyle/>
          <a:p>
            <a:r>
              <a:rPr lang="zh-CN" altLang="en-US" sz="2000" dirty="0"/>
              <a:t>存储管理</a:t>
            </a:r>
          </a:p>
        </p:txBody>
      </p:sp>
      <p:sp>
        <p:nvSpPr>
          <p:cNvPr id="25" name="文本框 24">
            <a:extLst>
              <a:ext uri="{FF2B5EF4-FFF2-40B4-BE49-F238E27FC236}">
                <a16:creationId xmlns:a16="http://schemas.microsoft.com/office/drawing/2014/main" id="{C4D82ADB-2FEA-4AE8-A3BF-D2DB05549FF2}"/>
              </a:ext>
            </a:extLst>
          </p:cNvPr>
          <p:cNvSpPr txBox="1"/>
          <p:nvPr/>
        </p:nvSpPr>
        <p:spPr>
          <a:xfrm>
            <a:off x="3863444" y="5801901"/>
            <a:ext cx="1280160" cy="400110"/>
          </a:xfrm>
          <a:prstGeom prst="rect">
            <a:avLst/>
          </a:prstGeom>
          <a:noFill/>
        </p:spPr>
        <p:txBody>
          <a:bodyPr wrap="square" rtlCol="0">
            <a:spAutoFit/>
          </a:bodyPr>
          <a:lstStyle/>
          <a:p>
            <a:r>
              <a:rPr lang="zh-CN" altLang="en-US" sz="2000" dirty="0"/>
              <a:t>文件系统</a:t>
            </a:r>
          </a:p>
        </p:txBody>
      </p:sp>
      <p:grpSp>
        <p:nvGrpSpPr>
          <p:cNvPr id="10" name="组合 9">
            <a:extLst>
              <a:ext uri="{FF2B5EF4-FFF2-40B4-BE49-F238E27FC236}">
                <a16:creationId xmlns:a16="http://schemas.microsoft.com/office/drawing/2014/main" id="{9BC11AF0-2CC1-4859-9F1C-EEFC733B72A9}"/>
              </a:ext>
            </a:extLst>
          </p:cNvPr>
          <p:cNvGrpSpPr/>
          <p:nvPr/>
        </p:nvGrpSpPr>
        <p:grpSpPr>
          <a:xfrm>
            <a:off x="1336320" y="2997218"/>
            <a:ext cx="9370887" cy="3503994"/>
            <a:chOff x="1336318" y="2997217"/>
            <a:chExt cx="9370887" cy="3503993"/>
          </a:xfrm>
        </p:grpSpPr>
        <p:sp>
          <p:nvSpPr>
            <p:cNvPr id="11" name="椭圆 10">
              <a:extLst>
                <a:ext uri="{FF2B5EF4-FFF2-40B4-BE49-F238E27FC236}">
                  <a16:creationId xmlns:a16="http://schemas.microsoft.com/office/drawing/2014/main" id="{0EDFC15C-7AF3-4B9D-AC22-FF5C3825B2D4}"/>
                </a:ext>
              </a:extLst>
            </p:cNvPr>
            <p:cNvSpPr/>
            <p:nvPr/>
          </p:nvSpPr>
          <p:spPr>
            <a:xfrm>
              <a:off x="3519972" y="5577548"/>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3AFC54C-B503-43FB-AC90-A55DBBEAB401}"/>
                </a:ext>
              </a:extLst>
            </p:cNvPr>
            <p:cNvSpPr/>
            <p:nvPr/>
          </p:nvSpPr>
          <p:spPr>
            <a:xfrm>
              <a:off x="1572838" y="3078184"/>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CFA55696-17BA-4723-87F8-8154D63C68D6}"/>
                </a:ext>
              </a:extLst>
            </p:cNvPr>
            <p:cNvGrpSpPr/>
            <p:nvPr/>
          </p:nvGrpSpPr>
          <p:grpSpPr>
            <a:xfrm>
              <a:off x="1336318" y="4378070"/>
              <a:ext cx="2009458" cy="923662"/>
              <a:chOff x="1853986" y="4489529"/>
              <a:chExt cx="2009458" cy="923662"/>
            </a:xfrm>
          </p:grpSpPr>
          <p:sp>
            <p:nvSpPr>
              <p:cNvPr id="7" name="椭圆 6">
                <a:extLst>
                  <a:ext uri="{FF2B5EF4-FFF2-40B4-BE49-F238E27FC236}">
                    <a16:creationId xmlns:a16="http://schemas.microsoft.com/office/drawing/2014/main" id="{FD060637-851B-4E82-91BF-E4AB00A9C046}"/>
                  </a:ext>
                </a:extLst>
              </p:cNvPr>
              <p:cNvSpPr/>
              <p:nvPr/>
            </p:nvSpPr>
            <p:spPr>
              <a:xfrm>
                <a:off x="1853986" y="4489529"/>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3471EBB-7D1C-4500-BC65-405FBBAE55EC}"/>
                  </a:ext>
                </a:extLst>
              </p:cNvPr>
              <p:cNvSpPr txBox="1"/>
              <p:nvPr/>
            </p:nvSpPr>
            <p:spPr>
              <a:xfrm>
                <a:off x="1957891" y="4752931"/>
                <a:ext cx="1724031" cy="338554"/>
              </a:xfrm>
              <a:prstGeom prst="rect">
                <a:avLst/>
              </a:prstGeom>
              <a:noFill/>
            </p:spPr>
            <p:txBody>
              <a:bodyPr wrap="square" rtlCol="0">
                <a:spAutoFit/>
              </a:bodyPr>
              <a:lstStyle/>
              <a:p>
                <a:r>
                  <a:rPr lang="en-US" altLang="zh-CN" sz="1600" dirty="0"/>
                  <a:t>CPU</a:t>
                </a:r>
                <a:r>
                  <a:rPr lang="zh-CN" altLang="en-US" sz="1600" dirty="0"/>
                  <a:t>和进程管理</a:t>
                </a:r>
              </a:p>
            </p:txBody>
          </p:sp>
        </p:grpSp>
        <p:grpSp>
          <p:nvGrpSpPr>
            <p:cNvPr id="45" name="组合 44">
              <a:extLst>
                <a:ext uri="{FF2B5EF4-FFF2-40B4-BE49-F238E27FC236}">
                  <a16:creationId xmlns:a16="http://schemas.microsoft.com/office/drawing/2014/main" id="{2E77A9AA-4CCB-47C2-A717-92AF623F5BCC}"/>
                </a:ext>
              </a:extLst>
            </p:cNvPr>
            <p:cNvGrpSpPr/>
            <p:nvPr/>
          </p:nvGrpSpPr>
          <p:grpSpPr>
            <a:xfrm>
              <a:off x="8337658" y="2997217"/>
              <a:ext cx="2009458" cy="923662"/>
              <a:chOff x="8501536" y="3078184"/>
              <a:chExt cx="2009458" cy="923662"/>
            </a:xfrm>
          </p:grpSpPr>
          <p:sp>
            <p:nvSpPr>
              <p:cNvPr id="17" name="椭圆 16">
                <a:extLst>
                  <a:ext uri="{FF2B5EF4-FFF2-40B4-BE49-F238E27FC236}">
                    <a16:creationId xmlns:a16="http://schemas.microsoft.com/office/drawing/2014/main" id="{8F078F57-3F08-42AA-8A6E-BC0B73EA7BF2}"/>
                  </a:ext>
                </a:extLst>
              </p:cNvPr>
              <p:cNvSpPr/>
              <p:nvPr/>
            </p:nvSpPr>
            <p:spPr>
              <a:xfrm>
                <a:off x="8501536" y="3078184"/>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92E2C7A-E22B-4F07-9796-F6D7C2D07586}"/>
                  </a:ext>
                </a:extLst>
              </p:cNvPr>
              <p:cNvSpPr txBox="1"/>
              <p:nvPr/>
            </p:nvSpPr>
            <p:spPr>
              <a:xfrm>
                <a:off x="8885816" y="3277217"/>
                <a:ext cx="1348292" cy="369332"/>
              </a:xfrm>
              <a:prstGeom prst="rect">
                <a:avLst/>
              </a:prstGeom>
              <a:noFill/>
            </p:spPr>
            <p:txBody>
              <a:bodyPr wrap="square" rtlCol="0">
                <a:spAutoFit/>
              </a:bodyPr>
              <a:lstStyle/>
              <a:p>
                <a:r>
                  <a:rPr lang="zh-CN" altLang="en-US" dirty="0"/>
                  <a:t>系统调用等</a:t>
                </a:r>
              </a:p>
            </p:txBody>
          </p:sp>
        </p:grpSp>
        <p:grpSp>
          <p:nvGrpSpPr>
            <p:cNvPr id="47" name="组合 46">
              <a:extLst>
                <a:ext uri="{FF2B5EF4-FFF2-40B4-BE49-F238E27FC236}">
                  <a16:creationId xmlns:a16="http://schemas.microsoft.com/office/drawing/2014/main" id="{224C70F2-2275-44AD-9413-4A66DBF86F72}"/>
                </a:ext>
              </a:extLst>
            </p:cNvPr>
            <p:cNvGrpSpPr/>
            <p:nvPr/>
          </p:nvGrpSpPr>
          <p:grpSpPr>
            <a:xfrm>
              <a:off x="7059238" y="5540125"/>
              <a:ext cx="2009458" cy="923662"/>
              <a:chOff x="6615366" y="5606531"/>
              <a:chExt cx="2009458" cy="923662"/>
            </a:xfrm>
          </p:grpSpPr>
          <p:sp>
            <p:nvSpPr>
              <p:cNvPr id="13" name="椭圆 12">
                <a:extLst>
                  <a:ext uri="{FF2B5EF4-FFF2-40B4-BE49-F238E27FC236}">
                    <a16:creationId xmlns:a16="http://schemas.microsoft.com/office/drawing/2014/main" id="{8BF791A6-5579-4847-8C71-E5892FADBE40}"/>
                  </a:ext>
                </a:extLst>
              </p:cNvPr>
              <p:cNvSpPr/>
              <p:nvPr/>
            </p:nvSpPr>
            <p:spPr>
              <a:xfrm>
                <a:off x="6615366" y="5606531"/>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524F716-DF10-47E2-9BE8-4EA9521546AC}"/>
                  </a:ext>
                </a:extLst>
              </p:cNvPr>
              <p:cNvSpPr txBox="1"/>
              <p:nvPr/>
            </p:nvSpPr>
            <p:spPr>
              <a:xfrm>
                <a:off x="7009729" y="5832679"/>
                <a:ext cx="1220731" cy="369332"/>
              </a:xfrm>
              <a:prstGeom prst="rect">
                <a:avLst/>
              </a:prstGeom>
              <a:noFill/>
            </p:spPr>
            <p:txBody>
              <a:bodyPr wrap="square" rtlCol="0">
                <a:spAutoFit/>
              </a:bodyPr>
              <a:lstStyle/>
              <a:p>
                <a:r>
                  <a:rPr lang="zh-CN" altLang="en-US" dirty="0"/>
                  <a:t>网络通信</a:t>
                </a:r>
              </a:p>
            </p:txBody>
          </p:sp>
        </p:grpSp>
        <p:grpSp>
          <p:nvGrpSpPr>
            <p:cNvPr id="44" name="组合 43">
              <a:extLst>
                <a:ext uri="{FF2B5EF4-FFF2-40B4-BE49-F238E27FC236}">
                  <a16:creationId xmlns:a16="http://schemas.microsoft.com/office/drawing/2014/main" id="{FA8ED974-442D-4237-AA78-662595B6F0F7}"/>
                </a:ext>
              </a:extLst>
            </p:cNvPr>
            <p:cNvGrpSpPr/>
            <p:nvPr/>
          </p:nvGrpSpPr>
          <p:grpSpPr>
            <a:xfrm>
              <a:off x="8697747" y="4235134"/>
              <a:ext cx="2009458" cy="923662"/>
              <a:chOff x="8624824" y="4291101"/>
              <a:chExt cx="2009458" cy="923662"/>
            </a:xfrm>
          </p:grpSpPr>
          <p:sp>
            <p:nvSpPr>
              <p:cNvPr id="9" name="椭圆 8">
                <a:extLst>
                  <a:ext uri="{FF2B5EF4-FFF2-40B4-BE49-F238E27FC236}">
                    <a16:creationId xmlns:a16="http://schemas.microsoft.com/office/drawing/2014/main" id="{7339FEF1-768B-4DD9-9267-E5AA3CF6112A}"/>
                  </a:ext>
                </a:extLst>
              </p:cNvPr>
              <p:cNvSpPr/>
              <p:nvPr/>
            </p:nvSpPr>
            <p:spPr>
              <a:xfrm>
                <a:off x="8624824" y="4291101"/>
                <a:ext cx="2009458" cy="923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2F2074FC-C7CF-402D-8A3E-90516DF8C812}"/>
                  </a:ext>
                </a:extLst>
              </p:cNvPr>
              <p:cNvSpPr txBox="1"/>
              <p:nvPr/>
            </p:nvSpPr>
            <p:spPr>
              <a:xfrm>
                <a:off x="8970221" y="4460846"/>
                <a:ext cx="1376894" cy="646331"/>
              </a:xfrm>
              <a:prstGeom prst="rect">
                <a:avLst/>
              </a:prstGeom>
              <a:noFill/>
            </p:spPr>
            <p:txBody>
              <a:bodyPr wrap="square" rtlCol="0">
                <a:spAutoFit/>
              </a:bodyPr>
              <a:lstStyle/>
              <a:p>
                <a:r>
                  <a:rPr lang="zh-CN" altLang="en-US" dirty="0"/>
                  <a:t>设备管理和驱动</a:t>
                </a:r>
              </a:p>
            </p:txBody>
          </p:sp>
        </p:grpSp>
        <p:grpSp>
          <p:nvGrpSpPr>
            <p:cNvPr id="8" name="组合 7">
              <a:extLst>
                <a:ext uri="{FF2B5EF4-FFF2-40B4-BE49-F238E27FC236}">
                  <a16:creationId xmlns:a16="http://schemas.microsoft.com/office/drawing/2014/main" id="{D24AA1EA-0DE2-4E52-A030-D9380F80350C}"/>
                </a:ext>
              </a:extLst>
            </p:cNvPr>
            <p:cNvGrpSpPr/>
            <p:nvPr/>
          </p:nvGrpSpPr>
          <p:grpSpPr>
            <a:xfrm>
              <a:off x="3404390" y="3645498"/>
              <a:ext cx="5278666" cy="2121614"/>
              <a:chOff x="3404390" y="3645498"/>
              <a:chExt cx="5278666" cy="2121614"/>
            </a:xfrm>
          </p:grpSpPr>
          <p:sp>
            <p:nvSpPr>
              <p:cNvPr id="4" name="椭圆 3">
                <a:extLst>
                  <a:ext uri="{FF2B5EF4-FFF2-40B4-BE49-F238E27FC236}">
                    <a16:creationId xmlns:a16="http://schemas.microsoft.com/office/drawing/2014/main" id="{B19DAF35-92A8-4F0A-B545-807505E9B1D6}"/>
                  </a:ext>
                </a:extLst>
              </p:cNvPr>
              <p:cNvSpPr/>
              <p:nvPr/>
            </p:nvSpPr>
            <p:spPr>
              <a:xfrm>
                <a:off x="4767859" y="3677327"/>
                <a:ext cx="2829262" cy="1624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左 33">
                <a:extLst>
                  <a:ext uri="{FF2B5EF4-FFF2-40B4-BE49-F238E27FC236}">
                    <a16:creationId xmlns:a16="http://schemas.microsoft.com/office/drawing/2014/main" id="{8F704050-DB0A-43FE-8C52-2267EAA024AD}"/>
                  </a:ext>
                </a:extLst>
              </p:cNvPr>
              <p:cNvSpPr/>
              <p:nvPr/>
            </p:nvSpPr>
            <p:spPr>
              <a:xfrm rot="21351852">
                <a:off x="3404390" y="4531818"/>
                <a:ext cx="1379263"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左 34">
                <a:extLst>
                  <a:ext uri="{FF2B5EF4-FFF2-40B4-BE49-F238E27FC236}">
                    <a16:creationId xmlns:a16="http://schemas.microsoft.com/office/drawing/2014/main" id="{AD444321-B46F-4410-B632-938E3A7242DB}"/>
                  </a:ext>
                </a:extLst>
              </p:cNvPr>
              <p:cNvSpPr/>
              <p:nvPr/>
            </p:nvSpPr>
            <p:spPr>
              <a:xfrm rot="1272889">
                <a:off x="3675225" y="3710760"/>
                <a:ext cx="1218190"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左 36">
                <a:extLst>
                  <a:ext uri="{FF2B5EF4-FFF2-40B4-BE49-F238E27FC236}">
                    <a16:creationId xmlns:a16="http://schemas.microsoft.com/office/drawing/2014/main" id="{615E04A2-B231-4B9A-946F-C2431A11287F}"/>
                  </a:ext>
                </a:extLst>
              </p:cNvPr>
              <p:cNvSpPr/>
              <p:nvPr/>
            </p:nvSpPr>
            <p:spPr>
              <a:xfrm rot="18813852">
                <a:off x="4770202" y="5189523"/>
                <a:ext cx="693346"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左 38">
                <a:extLst>
                  <a:ext uri="{FF2B5EF4-FFF2-40B4-BE49-F238E27FC236}">
                    <a16:creationId xmlns:a16="http://schemas.microsoft.com/office/drawing/2014/main" id="{F01BDC3C-8E99-4209-A276-1656C92263DE}"/>
                  </a:ext>
                </a:extLst>
              </p:cNvPr>
              <p:cNvSpPr/>
              <p:nvPr/>
            </p:nvSpPr>
            <p:spPr>
              <a:xfrm rot="13582149">
                <a:off x="6982098" y="5174579"/>
                <a:ext cx="652284" cy="461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FDA20339-9379-4704-9D2D-BB356F502F41}"/>
                  </a:ext>
                </a:extLst>
              </p:cNvPr>
              <p:cNvSpPr/>
              <p:nvPr/>
            </p:nvSpPr>
            <p:spPr>
              <a:xfrm>
                <a:off x="7588294" y="4456563"/>
                <a:ext cx="1094762" cy="41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44DC7471-2B9D-495D-BC58-3EBEEF79C588}"/>
                  </a:ext>
                </a:extLst>
              </p:cNvPr>
              <p:cNvSpPr/>
              <p:nvPr/>
            </p:nvSpPr>
            <p:spPr>
              <a:xfrm rot="19658989">
                <a:off x="7392244" y="3645498"/>
                <a:ext cx="1094762" cy="414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标题 2">
            <a:extLst>
              <a:ext uri="{FF2B5EF4-FFF2-40B4-BE49-F238E27FC236}">
                <a16:creationId xmlns:a16="http://schemas.microsoft.com/office/drawing/2014/main" id="{137EB86E-978E-4FB7-99E4-D5861BE30EB1}"/>
              </a:ext>
            </a:extLst>
          </p:cNvPr>
          <p:cNvSpPr>
            <a:spLocks noGrp="1"/>
          </p:cNvSpPr>
          <p:nvPr/>
        </p:nvSpPr>
        <p:spPr>
          <a:xfrm>
            <a:off x="1336320" y="278527"/>
            <a:ext cx="9387301"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dirty="0"/>
              <a:t>1.2</a:t>
            </a:r>
            <a:r>
              <a:rPr lang="zh-CN" altLang="en-US" dirty="0"/>
              <a:t> </a:t>
            </a:r>
            <a:r>
              <a:rPr lang="en-US" altLang="zh-CN" dirty="0"/>
              <a:t>Linux</a:t>
            </a:r>
            <a:r>
              <a:rPr lang="zh-CN" altLang="en-US" dirty="0"/>
              <a:t>操作系统的组成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176E00FD-0946-FA4B-8585-E4C15C9FD949}"/>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3034446A-4A9D-294D-90D6-9652C1B29F02}" type="slidenum">
              <a:rPr lang="zh-CN" altLang="en-US" sz="1400" b="0">
                <a:ea typeface="宋体" panose="02010600030101010101" pitchFamily="2" charset="-122"/>
              </a:rPr>
              <a:pPr algn="r" eaLnBrk="1" hangingPunct="1">
                <a:spcBef>
                  <a:spcPct val="0"/>
                </a:spcBef>
                <a:buFontTx/>
                <a:buNone/>
              </a:pPr>
              <a:t>60</a:t>
            </a:fld>
            <a:endParaRPr lang="en-US" altLang="zh-CN" sz="1400" b="0">
              <a:ea typeface="宋体" panose="02010600030101010101" pitchFamily="2" charset="-122"/>
            </a:endParaRPr>
          </a:p>
        </p:txBody>
      </p:sp>
      <p:sp>
        <p:nvSpPr>
          <p:cNvPr id="15364" name="Rectangle 3">
            <a:extLst>
              <a:ext uri="{FF2B5EF4-FFF2-40B4-BE49-F238E27FC236}">
                <a16:creationId xmlns:a16="http://schemas.microsoft.com/office/drawing/2014/main" id="{054B058A-90D0-5F48-BA33-860D7132B808}"/>
              </a:ext>
            </a:extLst>
          </p:cNvPr>
          <p:cNvSpPr>
            <a:spLocks noGrp="1" noChangeArrowheads="1"/>
          </p:cNvSpPr>
          <p:nvPr>
            <p:ph idx="1"/>
          </p:nvPr>
        </p:nvSpPr>
        <p:spPr>
          <a:xfrm>
            <a:off x="2236789" y="1311275"/>
            <a:ext cx="8251825" cy="5157788"/>
          </a:xfrm>
        </p:spPr>
        <p:txBody>
          <a:bodyPr/>
          <a:lstStyle/>
          <a:p>
            <a:pPr>
              <a:buFont typeface="Wingdings" pitchFamily="2" charset="2"/>
              <a:buNone/>
            </a:pPr>
            <a:r>
              <a:rPr lang="zh-CN" altLang="en-US" sz="2000">
                <a:latin typeface="微软雅黑" panose="020B0503020204020204" pitchFamily="34" charset="-122"/>
                <a:ea typeface="微软雅黑" panose="020B0503020204020204" pitchFamily="34" charset="-122"/>
              </a:rPr>
              <a:t>头文件：</a:t>
            </a:r>
            <a:r>
              <a:rPr lang="en-US" altLang="zh-CN" sz="2000">
                <a:latin typeface="微软雅黑" panose="020B0503020204020204" pitchFamily="34" charset="-122"/>
                <a:ea typeface="微软雅黑" panose="020B0503020204020204" pitchFamily="34" charset="-122"/>
              </a:rPr>
              <a:t>fcntl.h</a:t>
            </a:r>
          </a:p>
          <a:p>
            <a:pPr>
              <a:buFont typeface="Wingdings" pitchFamily="2" charset="2"/>
              <a:buNone/>
            </a:pPr>
            <a:r>
              <a:rPr lang="en-US" altLang="zh-CN" sz="2000">
                <a:latin typeface="微软雅黑" panose="020B0503020204020204" pitchFamily="34" charset="-122"/>
                <a:ea typeface="微软雅黑" panose="020B0503020204020204" pitchFamily="34" charset="-122"/>
              </a:rPr>
              <a:t>	int  creat( const char *pathname, mode_t  mode);</a:t>
            </a:r>
          </a:p>
          <a:p>
            <a:r>
              <a:rPr lang="zh-CN" altLang="en-US">
                <a:latin typeface="微软雅黑" panose="020B0503020204020204" pitchFamily="34" charset="-122"/>
                <a:ea typeface="微软雅黑" panose="020B0503020204020204" pitchFamily="34" charset="-122"/>
              </a:rPr>
              <a:t>该函数用于创建一个新文件，其等效于</a:t>
            </a:r>
            <a:r>
              <a:rPr lang="en-US" altLang="zh-CN">
                <a:latin typeface="微软雅黑" panose="020B0503020204020204" pitchFamily="34" charset="-122"/>
                <a:ea typeface="微软雅黑" panose="020B0503020204020204" pitchFamily="34" charset="-122"/>
              </a:rPr>
              <a:t>open</a:t>
            </a:r>
            <a:r>
              <a:rPr lang="zh-CN" altLang="en-US">
                <a:latin typeface="微软雅黑" panose="020B0503020204020204" pitchFamily="34" charset="-122"/>
                <a:ea typeface="微软雅黑" panose="020B0503020204020204" pitchFamily="34" charset="-122"/>
              </a:rPr>
              <a:t>函数的如下调用：</a:t>
            </a:r>
            <a:endParaRPr lang="en-US" altLang="zh-CN" sz="2100">
              <a:latin typeface="微软雅黑" panose="020B0503020204020204" pitchFamily="34" charset="-122"/>
              <a:ea typeface="微软雅黑" panose="020B0503020204020204" pitchFamily="34" charset="-122"/>
            </a:endParaRPr>
          </a:p>
          <a:p>
            <a:pPr>
              <a:buFont typeface="Wingdings" pitchFamily="2" charset="2"/>
              <a:buNone/>
            </a:pPr>
            <a:r>
              <a:rPr lang="en-US" altLang="zh-CN">
                <a:solidFill>
                  <a:srgbClr val="0070C0"/>
                </a:solidFill>
              </a:rPr>
              <a:t>open( pathname, O_WRONLY | O_CREAT | O_TRUNC, mode);</a:t>
            </a:r>
          </a:p>
          <a:p>
            <a:r>
              <a:rPr lang="en-US" altLang="zh-CN">
                <a:latin typeface="微软雅黑" panose="020B0503020204020204" pitchFamily="34" charset="-122"/>
                <a:ea typeface="微软雅黑" panose="020B0503020204020204" pitchFamily="34" charset="-122"/>
              </a:rPr>
              <a:t>creat</a:t>
            </a:r>
            <a:r>
              <a:rPr lang="zh-CN" altLang="en-US">
                <a:latin typeface="微软雅黑" panose="020B0503020204020204" pitchFamily="34" charset="-122"/>
                <a:ea typeface="微软雅黑" panose="020B0503020204020204" pitchFamily="34" charset="-122"/>
              </a:rPr>
              <a:t>函数的一个</a:t>
            </a:r>
            <a:r>
              <a:rPr lang="zh-CN" altLang="en-US">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不足之处</a:t>
            </a:r>
            <a:r>
              <a:rPr lang="zh-CN" altLang="en-US">
                <a:latin typeface="微软雅黑" panose="020B0503020204020204" pitchFamily="34" charset="-122"/>
                <a:ea typeface="微软雅黑" panose="020B0503020204020204" pitchFamily="34" charset="-122"/>
              </a:rPr>
              <a:t>是它以</a:t>
            </a:r>
            <a:r>
              <a:rPr lang="zh-CN" altLang="en-US">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只写方式</a:t>
            </a:r>
            <a:r>
              <a:rPr lang="zh-CN" altLang="en-US">
                <a:latin typeface="微软雅黑" panose="020B0503020204020204" pitchFamily="34" charset="-122"/>
                <a:ea typeface="微软雅黑" panose="020B0503020204020204" pitchFamily="34" charset="-122"/>
              </a:rPr>
              <a:t>打开所创建的文件</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早期</a:t>
            </a:r>
            <a:r>
              <a:rPr lang="en-US" altLang="zh-CN">
                <a:latin typeface="微软雅黑" panose="020B0503020204020204" pitchFamily="34" charset="-122"/>
                <a:ea typeface="微软雅黑" panose="020B0503020204020204" pitchFamily="34" charset="-122"/>
              </a:rPr>
              <a:t>UNIX</a:t>
            </a:r>
            <a:r>
              <a:rPr lang="zh-CN" altLang="en-US">
                <a:latin typeface="微软雅黑" panose="020B0503020204020204" pitchFamily="34" charset="-122"/>
                <a:ea typeface="微软雅黑" panose="020B0503020204020204" pitchFamily="34" charset="-122"/>
              </a:rPr>
              <a:t>版本中</a:t>
            </a:r>
            <a:r>
              <a:rPr lang="en-US" altLang="zh-CN">
                <a:latin typeface="微软雅黑" panose="020B0503020204020204" pitchFamily="34" charset="-122"/>
                <a:ea typeface="微软雅黑" panose="020B0503020204020204" pitchFamily="34" charset="-122"/>
              </a:rPr>
              <a:t>open</a:t>
            </a:r>
            <a:r>
              <a:rPr lang="zh-CN" altLang="en-US">
                <a:latin typeface="微软雅黑" panose="020B0503020204020204" pitchFamily="34" charset="-122"/>
                <a:ea typeface="微软雅黑" panose="020B0503020204020204" pitchFamily="34" charset="-122"/>
              </a:rPr>
              <a:t>的第二个参数不包含</a:t>
            </a:r>
            <a:r>
              <a:rPr lang="en-US" altLang="zh-CN">
                <a:latin typeface="微软雅黑" panose="020B0503020204020204" pitchFamily="34" charset="-122"/>
                <a:ea typeface="微软雅黑" panose="020B0503020204020204" pitchFamily="34" charset="-122"/>
              </a:rPr>
              <a:t>O_CREAT </a:t>
            </a:r>
            <a:r>
              <a:rPr lang="zh-CN" altLang="en-US">
                <a:latin typeface="微软雅黑" panose="020B0503020204020204" pitchFamily="34" charset="-122"/>
                <a:ea typeface="微软雅黑" panose="020B0503020204020204" pitchFamily="34" charset="-122"/>
              </a:rPr>
              <a:t>，无法打开一个尚未存在的文件。如果要创建一个临时文件，并要先写后读该文件。则必须先依次调用</a:t>
            </a:r>
            <a:r>
              <a:rPr lang="en-US" altLang="zh-CN">
                <a:latin typeface="微软雅黑" panose="020B0503020204020204" pitchFamily="34" charset="-122"/>
                <a:ea typeface="微软雅黑" panose="020B0503020204020204" pitchFamily="34" charset="-122"/>
              </a:rPr>
              <a:t>creat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close</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open</a:t>
            </a:r>
            <a:r>
              <a:rPr lang="zh-CN" altLang="en-US">
                <a:latin typeface="微软雅黑" panose="020B0503020204020204" pitchFamily="34" charset="-122"/>
                <a:ea typeface="微软雅黑" panose="020B0503020204020204" pitchFamily="34" charset="-122"/>
              </a:rPr>
              <a:t>。</a:t>
            </a:r>
          </a:p>
        </p:txBody>
      </p:sp>
      <p:sp>
        <p:nvSpPr>
          <p:cNvPr id="65540" name="Rectangle 2">
            <a:extLst>
              <a:ext uri="{FF2B5EF4-FFF2-40B4-BE49-F238E27FC236}">
                <a16:creationId xmlns:a16="http://schemas.microsoft.com/office/drawing/2014/main" id="{42AAF275-A9BB-5D48-B872-5392383C62B3}"/>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创建文件</a:t>
            </a:r>
          </a:p>
        </p:txBody>
      </p:sp>
    </p:spTree>
    <p:extLst>
      <p:ext uri="{BB962C8B-B14F-4D97-AF65-F5344CB8AC3E}">
        <p14:creationId xmlns:p14="http://schemas.microsoft.com/office/powerpoint/2010/main" val="397150195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9421A956-7798-1743-BA76-1861FBD91F2B}"/>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38C973D8-7E9E-2248-B5B4-6BE5D495CF36}" type="slidenum">
              <a:rPr lang="zh-CN" altLang="en-US" sz="1400" b="0">
                <a:ea typeface="宋体" panose="02010600030101010101" pitchFamily="2" charset="-122"/>
              </a:rPr>
              <a:pPr algn="r" eaLnBrk="1" hangingPunct="1">
                <a:spcBef>
                  <a:spcPct val="0"/>
                </a:spcBef>
                <a:buFontTx/>
                <a:buNone/>
              </a:pPr>
              <a:t>61</a:t>
            </a:fld>
            <a:endParaRPr lang="en-US" altLang="zh-CN" sz="1400" b="0">
              <a:ea typeface="宋体" panose="02010600030101010101" pitchFamily="2" charset="-122"/>
            </a:endParaRPr>
          </a:p>
        </p:txBody>
      </p:sp>
      <p:sp>
        <p:nvSpPr>
          <p:cNvPr id="67587" name="Rectangle 3">
            <a:extLst>
              <a:ext uri="{FF2B5EF4-FFF2-40B4-BE49-F238E27FC236}">
                <a16:creationId xmlns:a16="http://schemas.microsoft.com/office/drawing/2014/main" id="{E4607E5A-7EF4-424A-BBBE-46246984A412}"/>
              </a:ext>
            </a:extLst>
          </p:cNvPr>
          <p:cNvSpPr>
            <a:spLocks noGrp="1" noChangeArrowheads="1"/>
          </p:cNvSpPr>
          <p:nvPr>
            <p:ph idx="1"/>
          </p:nvPr>
        </p:nvSpPr>
        <p:spPr>
          <a:xfrm>
            <a:off x="2236788" y="1311275"/>
            <a:ext cx="8077200" cy="5157788"/>
          </a:xfrm>
        </p:spPr>
        <p:txBody>
          <a:bodyPr/>
          <a:lstStyle/>
          <a:p>
            <a:pPr lvl="1">
              <a:buFont typeface="Wingdings" pitchFamily="2" charset="2"/>
              <a:buNone/>
            </a:pPr>
            <a:r>
              <a:rPr lang="zh-CN" altLang="en-US"/>
              <a:t>头文件</a:t>
            </a:r>
            <a:r>
              <a:rPr lang="en-US" altLang="zh-CN"/>
              <a:t>unistd.h</a:t>
            </a:r>
          </a:p>
          <a:p>
            <a:pPr lvl="1">
              <a:buFont typeface="Wingdings" pitchFamily="2" charset="2"/>
              <a:buNone/>
            </a:pPr>
            <a:r>
              <a:rPr lang="en-US" altLang="zh-CN">
                <a:solidFill>
                  <a:srgbClr val="0070C0"/>
                </a:solidFill>
              </a:rPr>
              <a:t>int  close( int  filedes );</a:t>
            </a:r>
          </a:p>
          <a:p>
            <a:pPr>
              <a:lnSpc>
                <a:spcPct val="120000"/>
              </a:lnSpc>
            </a:pPr>
            <a:r>
              <a:rPr lang="zh-CN" altLang="en-US">
                <a:latin typeface="微软雅黑" panose="020B0503020204020204" pitchFamily="34" charset="-122"/>
                <a:ea typeface="微软雅黑" panose="020B0503020204020204" pitchFamily="34" charset="-122"/>
              </a:rPr>
              <a:t>该函数关闭打开的一个文件。内核对文件描述符表、对应的文件表项和索引节点表项进行相应的处理，来完成关闭文件的操作。</a:t>
            </a:r>
          </a:p>
          <a:p>
            <a:pPr>
              <a:lnSpc>
                <a:spcPct val="120000"/>
              </a:lnSpc>
            </a:pPr>
            <a:r>
              <a:rPr lang="zh-CN" altLang="en-US">
                <a:latin typeface="微软雅黑" panose="020B0503020204020204" pitchFamily="34" charset="-122"/>
                <a:ea typeface="微软雅黑" panose="020B0503020204020204" pitchFamily="34" charset="-122"/>
              </a:rPr>
              <a:t>进程关闭文件后，就不能再通过该文件描述符操作该文件</a:t>
            </a:r>
            <a:endParaRPr lang="en-US" altLang="zh-CN">
              <a:latin typeface="微软雅黑" panose="020B0503020204020204" pitchFamily="34" charset="-122"/>
              <a:ea typeface="微软雅黑" panose="020B0503020204020204" pitchFamily="34" charset="-122"/>
            </a:endParaRPr>
          </a:p>
          <a:p>
            <a:pPr>
              <a:lnSpc>
                <a:spcPct val="120000"/>
              </a:lnSpc>
            </a:pPr>
            <a:r>
              <a:rPr lang="zh-CN" altLang="en-US">
                <a:latin typeface="微软雅黑" panose="020B0503020204020204" pitchFamily="34" charset="-122"/>
                <a:ea typeface="微软雅黑" panose="020B0503020204020204" pitchFamily="34" charset="-122"/>
              </a:rPr>
              <a:t>当一个进程终止时，它所有的打开文件将由内核自动关闭</a:t>
            </a:r>
          </a:p>
        </p:txBody>
      </p:sp>
      <p:sp>
        <p:nvSpPr>
          <p:cNvPr id="67588" name="Rectangle 2">
            <a:extLst>
              <a:ext uri="{FF2B5EF4-FFF2-40B4-BE49-F238E27FC236}">
                <a16:creationId xmlns:a16="http://schemas.microsoft.com/office/drawing/2014/main" id="{4FE2D662-862B-5643-92F0-A4EE853EFB4F}"/>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关闭打开的文件</a:t>
            </a:r>
          </a:p>
        </p:txBody>
      </p:sp>
    </p:spTree>
    <p:extLst>
      <p:ext uri="{BB962C8B-B14F-4D97-AF65-F5344CB8AC3E}">
        <p14:creationId xmlns:p14="http://schemas.microsoft.com/office/powerpoint/2010/main" val="273742842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a:extLst>
              <a:ext uri="{FF2B5EF4-FFF2-40B4-BE49-F238E27FC236}">
                <a16:creationId xmlns:a16="http://schemas.microsoft.com/office/drawing/2014/main" id="{9E1FD318-6AA1-C841-88DA-93DBC02EE795}"/>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85FC046F-2151-944C-AE2C-43966FF9DECC}" type="slidenum">
              <a:rPr lang="zh-CN" altLang="en-US" sz="1400" b="0">
                <a:ea typeface="宋体" panose="02010600030101010101" pitchFamily="2" charset="-122"/>
              </a:rPr>
              <a:pPr algn="r" eaLnBrk="1" hangingPunct="1">
                <a:spcBef>
                  <a:spcPct val="0"/>
                </a:spcBef>
                <a:buFontTx/>
                <a:buNone/>
              </a:pPr>
              <a:t>62</a:t>
            </a:fld>
            <a:endParaRPr lang="en-US" altLang="zh-CN" sz="1400" b="0">
              <a:ea typeface="宋体" panose="02010600030101010101" pitchFamily="2" charset="-122"/>
            </a:endParaRPr>
          </a:p>
        </p:txBody>
      </p:sp>
      <p:sp>
        <p:nvSpPr>
          <p:cNvPr id="68611" name="Rectangle 3">
            <a:extLst>
              <a:ext uri="{FF2B5EF4-FFF2-40B4-BE49-F238E27FC236}">
                <a16:creationId xmlns:a16="http://schemas.microsoft.com/office/drawing/2014/main" id="{AEC90012-B121-694F-94AF-4CF49367D780}"/>
              </a:ext>
            </a:extLst>
          </p:cNvPr>
          <p:cNvSpPr>
            <a:spLocks noGrp="1" noChangeArrowheads="1"/>
          </p:cNvSpPr>
          <p:nvPr>
            <p:ph idx="1"/>
          </p:nvPr>
        </p:nvSpPr>
        <p:spPr>
          <a:xfrm>
            <a:off x="1072894" y="1052513"/>
            <a:ext cx="10176387" cy="5159375"/>
          </a:xfrm>
        </p:spPr>
        <p:txBody>
          <a:bodyPr/>
          <a:lstStyle/>
          <a:p>
            <a:pPr lvl="1">
              <a:buFont typeface="Wingdings" pitchFamily="2" charset="2"/>
              <a:buNone/>
            </a:pPr>
            <a:r>
              <a:rPr lang="zh-CN" altLang="en-US" dirty="0"/>
              <a:t>头文件</a:t>
            </a:r>
            <a:r>
              <a:rPr lang="en-US" altLang="zh-CN" dirty="0" err="1"/>
              <a:t>unistd.h</a:t>
            </a:r>
            <a:endParaRPr lang="en-US" altLang="zh-CN" dirty="0"/>
          </a:p>
          <a:p>
            <a:pPr lvl="1">
              <a:buFont typeface="Wingdings" pitchFamily="2" charset="2"/>
              <a:buNone/>
            </a:pPr>
            <a:r>
              <a:rPr lang="en-US" altLang="zh-CN" dirty="0" err="1">
                <a:solidFill>
                  <a:srgbClr val="0070C0"/>
                </a:solidFill>
              </a:rPr>
              <a:t>ssize_t</a:t>
            </a:r>
            <a:r>
              <a:rPr lang="en-US" altLang="zh-CN" dirty="0">
                <a:solidFill>
                  <a:srgbClr val="0070C0"/>
                </a:solidFill>
              </a:rPr>
              <a:t>  read( </a:t>
            </a:r>
            <a:r>
              <a:rPr lang="en-US" altLang="zh-CN" dirty="0" err="1">
                <a:solidFill>
                  <a:srgbClr val="0070C0"/>
                </a:solidFill>
              </a:rPr>
              <a:t>int</a:t>
            </a:r>
            <a:r>
              <a:rPr lang="en-US" altLang="zh-CN" dirty="0">
                <a:solidFill>
                  <a:srgbClr val="0070C0"/>
                </a:solidFill>
              </a:rPr>
              <a:t> </a:t>
            </a:r>
            <a:r>
              <a:rPr lang="en-US" altLang="zh-CN" dirty="0" err="1">
                <a:solidFill>
                  <a:srgbClr val="0070C0"/>
                </a:solidFill>
              </a:rPr>
              <a:t>filedes</a:t>
            </a:r>
            <a:r>
              <a:rPr lang="en-US" altLang="zh-CN" dirty="0">
                <a:solidFill>
                  <a:srgbClr val="0070C0"/>
                </a:solidFill>
              </a:rPr>
              <a:t>,  void *</a:t>
            </a:r>
            <a:r>
              <a:rPr lang="en-US" altLang="zh-CN" dirty="0" err="1">
                <a:solidFill>
                  <a:srgbClr val="0070C0"/>
                </a:solidFill>
              </a:rPr>
              <a:t>buf</a:t>
            </a:r>
            <a:r>
              <a:rPr lang="en-US" altLang="zh-CN" dirty="0">
                <a:solidFill>
                  <a:srgbClr val="0070C0"/>
                </a:solidFill>
              </a:rPr>
              <a:t>, </a:t>
            </a:r>
            <a:r>
              <a:rPr lang="en-US" altLang="zh-CN" dirty="0" err="1">
                <a:solidFill>
                  <a:srgbClr val="0070C0"/>
                </a:solidFill>
              </a:rPr>
              <a:t>size_t</a:t>
            </a:r>
            <a:r>
              <a:rPr lang="en-US" altLang="zh-CN" dirty="0">
                <a:solidFill>
                  <a:srgbClr val="0070C0"/>
                </a:solidFill>
              </a:rPr>
              <a:t>  </a:t>
            </a:r>
            <a:r>
              <a:rPr lang="en-US" altLang="zh-CN" dirty="0" err="1">
                <a:solidFill>
                  <a:srgbClr val="0070C0"/>
                </a:solidFill>
              </a:rPr>
              <a:t>nbytes</a:t>
            </a:r>
            <a:r>
              <a:rPr lang="en-US" altLang="zh-CN" dirty="0">
                <a:solidFill>
                  <a:srgbClr val="0070C0"/>
                </a:solidFill>
              </a:rPr>
              <a:t>);</a:t>
            </a:r>
          </a:p>
          <a:p>
            <a:pPr lvl="1">
              <a:buFont typeface="Wingdings" pitchFamily="2" charset="2"/>
              <a:buNone/>
            </a:pPr>
            <a:endParaRPr lang="en-US" altLang="zh-CN" dirty="0">
              <a:solidFill>
                <a:srgbClr val="0070C0"/>
              </a:solidFill>
            </a:endParaRPr>
          </a:p>
          <a:p>
            <a:pPr>
              <a:lnSpc>
                <a:spcPct val="115000"/>
              </a:lnSpc>
            </a:pPr>
            <a:r>
              <a:rPr lang="en-US" altLang="zh-CN" dirty="0">
                <a:latin typeface="微软雅黑" panose="020B0503020204020204" pitchFamily="34" charset="-122"/>
                <a:ea typeface="微软雅黑" panose="020B0503020204020204" pitchFamily="34" charset="-122"/>
              </a:rPr>
              <a:t>read</a:t>
            </a:r>
            <a:r>
              <a:rPr lang="zh-CN" altLang="en-US" dirty="0">
                <a:latin typeface="微软雅黑" panose="020B0503020204020204" pitchFamily="34" charset="-122"/>
                <a:ea typeface="微软雅黑" panose="020B0503020204020204" pitchFamily="34" charset="-122"/>
              </a:rPr>
              <a:t>函数从打开的文件中读数据。如成功，则返回实际读到的字节数，如已到达文件的末尾或无数据可读，则返回</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；有多种情况可使实际读到的字节数少于要求读的字节数：</a:t>
            </a:r>
          </a:p>
          <a:p>
            <a:pPr lvl="1">
              <a:lnSpc>
                <a:spcPct val="115000"/>
              </a:lnSpc>
            </a:pPr>
            <a:r>
              <a:rPr lang="zh-CN" altLang="en-US" sz="2000" dirty="0">
                <a:solidFill>
                  <a:srgbClr val="0066CC"/>
                </a:solidFill>
              </a:rPr>
              <a:t>读普通文件，在读到要求字节数之前就到达文件尾；</a:t>
            </a:r>
          </a:p>
          <a:p>
            <a:pPr lvl="1">
              <a:lnSpc>
                <a:spcPct val="115000"/>
              </a:lnSpc>
            </a:pPr>
            <a:r>
              <a:rPr lang="zh-CN" altLang="en-US" sz="2000" dirty="0">
                <a:solidFill>
                  <a:srgbClr val="0066CC"/>
                </a:solidFill>
              </a:rPr>
              <a:t>当从终端设备读，通常一次最多读一行；</a:t>
            </a:r>
          </a:p>
          <a:p>
            <a:pPr lvl="1">
              <a:lnSpc>
                <a:spcPct val="115000"/>
              </a:lnSpc>
            </a:pPr>
            <a:r>
              <a:rPr lang="zh-CN" altLang="en-US" sz="2000" dirty="0">
                <a:solidFill>
                  <a:srgbClr val="0066CC"/>
                </a:solidFill>
              </a:rPr>
              <a:t>当从网络读时，网络中的缓冲机构可能造成返回值小于所要求读的字节数；</a:t>
            </a:r>
          </a:p>
          <a:p>
            <a:pPr lvl="1">
              <a:lnSpc>
                <a:spcPct val="115000"/>
              </a:lnSpc>
            </a:pPr>
            <a:r>
              <a:rPr lang="zh-CN" altLang="en-US" sz="2000" dirty="0">
                <a:solidFill>
                  <a:srgbClr val="0066CC"/>
                </a:solidFill>
              </a:rPr>
              <a:t>某些面向记录的设备，如磁带，一次最多返回一个记录。</a:t>
            </a:r>
          </a:p>
          <a:p>
            <a:pPr>
              <a:lnSpc>
                <a:spcPct val="115000"/>
              </a:lnSpc>
            </a:pPr>
            <a:r>
              <a:rPr lang="zh-CN" altLang="en-US" dirty="0">
                <a:latin typeface="微软雅黑" panose="020B0503020204020204" pitchFamily="34" charset="-122"/>
                <a:ea typeface="微软雅黑" panose="020B0503020204020204" pitchFamily="34" charset="-122"/>
              </a:rPr>
              <a:t>读操作完成后，文件的当前位置将从读之前的位置加上实际读的字节数。</a:t>
            </a:r>
          </a:p>
        </p:txBody>
      </p:sp>
      <p:sp>
        <p:nvSpPr>
          <p:cNvPr id="68612" name="Rectangle 2">
            <a:extLst>
              <a:ext uri="{FF2B5EF4-FFF2-40B4-BE49-F238E27FC236}">
                <a16:creationId xmlns:a16="http://schemas.microsoft.com/office/drawing/2014/main" id="{CB4DF0B5-4829-6549-B407-E1C4BB70F465}"/>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读文件</a:t>
            </a:r>
          </a:p>
        </p:txBody>
      </p:sp>
    </p:spTree>
    <p:extLst>
      <p:ext uri="{BB962C8B-B14F-4D97-AF65-F5344CB8AC3E}">
        <p14:creationId xmlns:p14="http://schemas.microsoft.com/office/powerpoint/2010/main" val="349232369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90EC1300-1A9E-934D-BB3C-46BE27521467}"/>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1A42BD2F-58E0-B54D-A906-3694E161F76C}" type="slidenum">
              <a:rPr lang="zh-CN" altLang="en-US" sz="1400" b="0">
                <a:ea typeface="宋体" panose="02010600030101010101" pitchFamily="2" charset="-122"/>
              </a:rPr>
              <a:pPr algn="r" eaLnBrk="1" hangingPunct="1">
                <a:spcBef>
                  <a:spcPct val="0"/>
                </a:spcBef>
                <a:buFontTx/>
                <a:buNone/>
              </a:pPr>
              <a:t>63</a:t>
            </a:fld>
            <a:endParaRPr lang="en-US" altLang="zh-CN" sz="1400" b="0">
              <a:ea typeface="宋体" panose="02010600030101010101" pitchFamily="2" charset="-122"/>
            </a:endParaRPr>
          </a:p>
        </p:txBody>
      </p:sp>
      <p:sp>
        <p:nvSpPr>
          <p:cNvPr id="20484" name="Rectangle 3">
            <a:extLst>
              <a:ext uri="{FF2B5EF4-FFF2-40B4-BE49-F238E27FC236}">
                <a16:creationId xmlns:a16="http://schemas.microsoft.com/office/drawing/2014/main" id="{586B1C16-EF4B-6343-9821-41FDCEA01411}"/>
              </a:ext>
            </a:extLst>
          </p:cNvPr>
          <p:cNvSpPr>
            <a:spLocks noGrp="1" noChangeArrowheads="1"/>
          </p:cNvSpPr>
          <p:nvPr>
            <p:ph idx="1"/>
          </p:nvPr>
        </p:nvSpPr>
        <p:spPr>
          <a:xfrm>
            <a:off x="1841501" y="1454150"/>
            <a:ext cx="8431213" cy="5157788"/>
          </a:xfrm>
        </p:spPr>
        <p:txBody>
          <a:bodyPr/>
          <a:lstStyle/>
          <a:p>
            <a:pPr lvl="1">
              <a:buFont typeface="Wingdings" pitchFamily="2" charset="2"/>
              <a:buNone/>
            </a:pPr>
            <a:r>
              <a:rPr lang="zh-CN" altLang="en-US"/>
              <a:t>头文件</a:t>
            </a:r>
            <a:r>
              <a:rPr lang="en-US" altLang="zh-CN"/>
              <a:t>unistd.h</a:t>
            </a:r>
          </a:p>
          <a:p>
            <a:pPr lvl="1">
              <a:buFont typeface="Wingdings" pitchFamily="2" charset="2"/>
              <a:buNone/>
            </a:pPr>
            <a:r>
              <a:rPr lang="en-US" altLang="zh-CN">
                <a:solidFill>
                  <a:srgbClr val="0070C0"/>
                </a:solidFill>
              </a:rPr>
              <a:t>ssize_t  write( int filedes,  const void *buf, size_t  nbytes);</a:t>
            </a:r>
          </a:p>
          <a:p>
            <a:pPr lvl="1">
              <a:buFont typeface="Wingdings" pitchFamily="2" charset="2"/>
              <a:buNone/>
            </a:pPr>
            <a:endParaRPr lang="en-US" altLang="zh-CN">
              <a:solidFill>
                <a:srgbClr val="0070C0"/>
              </a:solidFill>
            </a:endParaRPr>
          </a:p>
          <a:p>
            <a:r>
              <a:rPr lang="zh-CN" altLang="en-US">
                <a:latin typeface="微软雅黑" panose="020B0503020204020204" pitchFamily="34" charset="-122"/>
                <a:ea typeface="微软雅黑" panose="020B0503020204020204" pitchFamily="34" charset="-122"/>
              </a:rPr>
              <a:t>该函数返回实际写的字节数，通常与参数</a:t>
            </a:r>
            <a:r>
              <a:rPr lang="en-US" altLang="zh-CN">
                <a:latin typeface="微软雅黑" panose="020B0503020204020204" pitchFamily="34" charset="-122"/>
                <a:ea typeface="微软雅黑" panose="020B0503020204020204" pitchFamily="34" charset="-122"/>
              </a:rPr>
              <a:t>nbytes</a:t>
            </a:r>
            <a:r>
              <a:rPr lang="zh-CN" altLang="en-US">
                <a:latin typeface="微软雅黑" panose="020B0503020204020204" pitchFamily="34" charset="-122"/>
                <a:ea typeface="微软雅黑" panose="020B0503020204020204" pitchFamily="34" charset="-122"/>
              </a:rPr>
              <a:t>的值相同，否则表示出错。</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如果出错，则返回－</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write</a:t>
            </a:r>
            <a:r>
              <a:rPr lang="zh-CN" altLang="en-US">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出错的原因</a:t>
            </a:r>
            <a:r>
              <a:rPr lang="zh-CN" altLang="en-US">
                <a:latin typeface="微软雅黑" panose="020B0503020204020204" pitchFamily="34" charset="-122"/>
                <a:ea typeface="微软雅黑" panose="020B0503020204020204" pitchFamily="34" charset="-122"/>
              </a:rPr>
              <a:t>可能是磁盘满、没有访问权限、或写超过文件长度限制等等。</a:t>
            </a:r>
          </a:p>
          <a:p>
            <a:r>
              <a:rPr lang="zh-CN" altLang="en-US">
                <a:latin typeface="微软雅黑" panose="020B0503020204020204" pitchFamily="34" charset="-122"/>
                <a:ea typeface="微软雅黑" panose="020B0503020204020204" pitchFamily="34" charset="-122"/>
              </a:rPr>
              <a:t>对于普通文件，写操作从文件当前位置开始写（</a:t>
            </a:r>
            <a:r>
              <a:rPr lang="zh-CN" altLang="en-US">
                <a:solidFill>
                  <a:srgbClr val="CC020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除非打开文件时指定了</a:t>
            </a:r>
            <a:r>
              <a:rPr lang="en-US" altLang="zh-CN">
                <a:solidFill>
                  <a:srgbClr val="CC020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O_APPEND</a:t>
            </a:r>
            <a:r>
              <a:rPr lang="zh-CN" altLang="en-US">
                <a:solidFill>
                  <a:srgbClr val="CC020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选项</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写操作完成后，文件的当前位置将从写之前的位置加上实际写的字节数。</a:t>
            </a:r>
          </a:p>
        </p:txBody>
      </p:sp>
      <p:sp>
        <p:nvSpPr>
          <p:cNvPr id="20483" name="Rectangle 2">
            <a:extLst>
              <a:ext uri="{FF2B5EF4-FFF2-40B4-BE49-F238E27FC236}">
                <a16:creationId xmlns:a16="http://schemas.microsoft.com/office/drawing/2014/main" id="{DA00B578-C542-E34F-950D-BE161E476860}"/>
              </a:ext>
            </a:extLst>
          </p:cNvPr>
          <p:cNvSpPr>
            <a:spLocks noGrp="1" noChangeArrowheads="1"/>
          </p:cNvSpPr>
          <p:nvPr>
            <p:ph type="title"/>
          </p:nvPr>
        </p:nvSpPr>
        <p:spPr>
          <a:xfrm>
            <a:off x="2495551" y="188914"/>
            <a:ext cx="7331075" cy="549275"/>
          </a:xfrm>
        </p:spPr>
        <p:txBody>
          <a:bodyPr/>
          <a:lstStyle/>
          <a:p>
            <a:pPr defTabSz="685749">
              <a:defRPr/>
            </a:pPr>
            <a:r>
              <a:rPr lang="zh-CN" altLang="en-US" kern="1200" dirty="0">
                <a:solidFill>
                  <a:schemeClr val="accent1">
                    <a:lumMod val="25000"/>
                  </a:schemeClr>
                </a:solidFill>
              </a:rPr>
              <a:t>写文件</a:t>
            </a:r>
          </a:p>
        </p:txBody>
      </p:sp>
    </p:spTree>
    <p:extLst>
      <p:ext uri="{BB962C8B-B14F-4D97-AF65-F5344CB8AC3E}">
        <p14:creationId xmlns:p14="http://schemas.microsoft.com/office/powerpoint/2010/main" val="423446981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a:extLst>
              <a:ext uri="{FF2B5EF4-FFF2-40B4-BE49-F238E27FC236}">
                <a16:creationId xmlns:a16="http://schemas.microsoft.com/office/drawing/2014/main" id="{0E0BC788-221C-F640-B536-9224FA47ADE7}"/>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14A8DACA-111C-7142-9962-07450499060B}" type="slidenum">
              <a:rPr lang="zh-CN" altLang="en-US" sz="1400" b="0">
                <a:ea typeface="宋体" panose="02010600030101010101" pitchFamily="2" charset="-122"/>
              </a:rPr>
              <a:pPr algn="r" eaLnBrk="1" hangingPunct="1">
                <a:spcBef>
                  <a:spcPct val="0"/>
                </a:spcBef>
                <a:buFontTx/>
                <a:buNone/>
              </a:pPr>
              <a:t>64</a:t>
            </a:fld>
            <a:endParaRPr lang="en-US" altLang="zh-CN" sz="1400" b="0">
              <a:ea typeface="宋体" panose="02010600030101010101" pitchFamily="2" charset="-122"/>
            </a:endParaRPr>
          </a:p>
        </p:txBody>
      </p:sp>
      <p:sp>
        <p:nvSpPr>
          <p:cNvPr id="70659" name="Rectangle 3">
            <a:extLst>
              <a:ext uri="{FF2B5EF4-FFF2-40B4-BE49-F238E27FC236}">
                <a16:creationId xmlns:a16="http://schemas.microsoft.com/office/drawing/2014/main" id="{0680BD97-B81E-934D-81F8-0FD954E296F8}"/>
              </a:ext>
            </a:extLst>
          </p:cNvPr>
          <p:cNvSpPr>
            <a:spLocks noGrp="1" noChangeArrowheads="1"/>
          </p:cNvSpPr>
          <p:nvPr>
            <p:ph idx="1"/>
          </p:nvPr>
        </p:nvSpPr>
        <p:spPr>
          <a:xfrm>
            <a:off x="2236788" y="1311275"/>
            <a:ext cx="8077200" cy="5157788"/>
          </a:xfrm>
        </p:spPr>
        <p:txBody>
          <a:bodyPr/>
          <a:lstStyle/>
          <a:p>
            <a:pPr marL="0" lvl="1" indent="0">
              <a:spcBef>
                <a:spcPct val="20000"/>
              </a:spcBef>
              <a:buNone/>
            </a:pPr>
            <a:r>
              <a:rPr lang="zh-CN" altLang="en-US" sz="2800"/>
              <a:t>头文件</a:t>
            </a:r>
            <a:r>
              <a:rPr lang="en-US" altLang="zh-CN" sz="2800"/>
              <a:t>unistd.h</a:t>
            </a:r>
          </a:p>
          <a:p>
            <a:pPr marL="0" lvl="1" indent="0">
              <a:spcBef>
                <a:spcPct val="20000"/>
              </a:spcBef>
              <a:buNone/>
            </a:pPr>
            <a:r>
              <a:rPr lang="en-US" altLang="zh-CN" sz="2400">
                <a:solidFill>
                  <a:srgbClr val="0070C0"/>
                </a:solidFill>
              </a:rPr>
              <a:t>off_t  lseek( int  filedes,  off_t  offset,  int  whence);</a:t>
            </a:r>
          </a:p>
          <a:p>
            <a:pPr marL="0" lvl="1" indent="0">
              <a:spcBef>
                <a:spcPct val="20000"/>
              </a:spcBef>
              <a:buNone/>
            </a:pPr>
            <a:endParaRPr lang="en-US" altLang="zh-CN" sz="2400">
              <a:solidFill>
                <a:srgbClr val="0070C0"/>
              </a:solidFill>
            </a:endParaRPr>
          </a:p>
          <a:p>
            <a:r>
              <a:rPr lang="zh-CN" altLang="en-US" sz="2800">
                <a:latin typeface="微软雅黑" panose="020B0503020204020204" pitchFamily="34" charset="-122"/>
                <a:ea typeface="微软雅黑" panose="020B0503020204020204" pitchFamily="34" charset="-122"/>
              </a:rPr>
              <a:t>进程中每打开一个文件都有一个与其相关联的“文件当前位置”（读写位置）</a:t>
            </a:r>
            <a:endParaRPr lang="en-US" altLang="zh-CN" sz="2800">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打开文件时，如果指定了</a:t>
            </a:r>
            <a:r>
              <a:rPr lang="en-US" altLang="zh-CN" sz="2800">
                <a:latin typeface="微软雅黑" panose="020B0503020204020204" pitchFamily="34" charset="-122"/>
                <a:ea typeface="微软雅黑" panose="020B0503020204020204" pitchFamily="34" charset="-122"/>
              </a:rPr>
              <a:t>O_APPEND</a:t>
            </a:r>
            <a:r>
              <a:rPr lang="zh-CN" altLang="en-US" sz="2800">
                <a:latin typeface="微软雅黑" panose="020B0503020204020204" pitchFamily="34" charset="-122"/>
                <a:ea typeface="微软雅黑" panose="020B0503020204020204" pitchFamily="34" charset="-122"/>
              </a:rPr>
              <a:t>选项则文件当前位置为文件尾（文件长度），其他情况下文件当前位置默认为文件头（</a:t>
            </a:r>
            <a:r>
              <a:rPr lang="en-US" altLang="zh-CN" sz="2800">
                <a:latin typeface="微软雅黑" panose="020B0503020204020204" pitchFamily="34" charset="-122"/>
                <a:ea typeface="微软雅黑" panose="020B0503020204020204" pitchFamily="34" charset="-122"/>
              </a:rPr>
              <a:t>0</a:t>
            </a:r>
            <a:r>
              <a:rPr lang="zh-CN" altLang="en-US" sz="2800">
                <a:latin typeface="微软雅黑" panose="020B0503020204020204" pitchFamily="34" charset="-122"/>
                <a:ea typeface="微软雅黑" panose="020B0503020204020204" pitchFamily="34" charset="-122"/>
              </a:rPr>
              <a:t>）</a:t>
            </a:r>
            <a:endParaRPr lang="en-US" altLang="zh-CN" sz="2800">
              <a:latin typeface="微软雅黑" panose="020B0503020204020204" pitchFamily="34" charset="-122"/>
              <a:ea typeface="微软雅黑" panose="020B0503020204020204" pitchFamily="34" charset="-122"/>
            </a:endParaRPr>
          </a:p>
          <a:p>
            <a:r>
              <a:rPr lang="en-US" altLang="zh-CN" sz="2800">
                <a:latin typeface="微软雅黑" panose="020B0503020204020204" pitchFamily="34" charset="-122"/>
                <a:ea typeface="微软雅黑" panose="020B0503020204020204" pitchFamily="34" charset="-122"/>
              </a:rPr>
              <a:t>lseek</a:t>
            </a:r>
            <a:r>
              <a:rPr lang="zh-CN" altLang="en-US" sz="2800">
                <a:latin typeface="微软雅黑" panose="020B0503020204020204" pitchFamily="34" charset="-122"/>
                <a:ea typeface="微软雅黑" panose="020B0503020204020204" pitchFamily="34" charset="-122"/>
              </a:rPr>
              <a:t>函数用于设置或查询文件当前位置</a:t>
            </a:r>
          </a:p>
        </p:txBody>
      </p:sp>
      <p:sp>
        <p:nvSpPr>
          <p:cNvPr id="70660" name="Rectangle 2">
            <a:extLst>
              <a:ext uri="{FF2B5EF4-FFF2-40B4-BE49-F238E27FC236}">
                <a16:creationId xmlns:a16="http://schemas.microsoft.com/office/drawing/2014/main" id="{60AA6E69-E390-534A-887D-F6EDF09246AA}"/>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设置查询文件当前位置</a:t>
            </a:r>
          </a:p>
        </p:txBody>
      </p:sp>
    </p:spTree>
    <p:extLst>
      <p:ext uri="{BB962C8B-B14F-4D97-AF65-F5344CB8AC3E}">
        <p14:creationId xmlns:p14="http://schemas.microsoft.com/office/powerpoint/2010/main" val="354447683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521F4B91-E471-AE4B-A7AF-8A8F5269EA49}"/>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DC1EF2E6-FDD9-6640-86B2-23AA3B35B64F}" type="slidenum">
              <a:rPr lang="zh-CN" altLang="en-US" sz="1400" b="0">
                <a:ea typeface="宋体" panose="02010600030101010101" pitchFamily="2" charset="-122"/>
              </a:rPr>
              <a:pPr algn="r" eaLnBrk="1" hangingPunct="1">
                <a:spcBef>
                  <a:spcPct val="0"/>
                </a:spcBef>
                <a:buFontTx/>
                <a:buNone/>
              </a:pPr>
              <a:t>65</a:t>
            </a:fld>
            <a:endParaRPr lang="en-US" altLang="zh-CN" sz="1400" b="0">
              <a:ea typeface="宋体" panose="02010600030101010101" pitchFamily="2" charset="-122"/>
            </a:endParaRPr>
          </a:p>
        </p:txBody>
      </p:sp>
      <p:sp>
        <p:nvSpPr>
          <p:cNvPr id="72707" name="Rectangle 3">
            <a:extLst>
              <a:ext uri="{FF2B5EF4-FFF2-40B4-BE49-F238E27FC236}">
                <a16:creationId xmlns:a16="http://schemas.microsoft.com/office/drawing/2014/main" id="{54CAD208-42F2-F94F-B95E-EFA28A63CA7F}"/>
              </a:ext>
            </a:extLst>
          </p:cNvPr>
          <p:cNvSpPr>
            <a:spLocks noGrp="1" noChangeArrowheads="1"/>
          </p:cNvSpPr>
          <p:nvPr>
            <p:ph idx="1"/>
          </p:nvPr>
        </p:nvSpPr>
        <p:spPr>
          <a:xfrm>
            <a:off x="2236788" y="1311275"/>
            <a:ext cx="8077200" cy="5157788"/>
          </a:xfrm>
        </p:spPr>
        <p:txBody>
          <a:bodyPr/>
          <a:lstStyle/>
          <a:p>
            <a:r>
              <a:rPr lang="zh-CN" altLang="en-US">
                <a:latin typeface="微软雅黑" panose="020B0503020204020204" pitchFamily="34" charset="-122"/>
                <a:ea typeface="微软雅黑" panose="020B0503020204020204" pitchFamily="34" charset="-122"/>
              </a:rPr>
              <a:t>对参数的解释与参数</a:t>
            </a:r>
            <a:r>
              <a:rPr lang="en-US" altLang="zh-CN">
                <a:latin typeface="微软雅黑" panose="020B0503020204020204" pitchFamily="34" charset="-122"/>
                <a:ea typeface="微软雅黑" panose="020B0503020204020204" pitchFamily="34" charset="-122"/>
              </a:rPr>
              <a:t>whence</a:t>
            </a:r>
            <a:r>
              <a:rPr lang="zh-CN" altLang="en-US">
                <a:latin typeface="微软雅黑" panose="020B0503020204020204" pitchFamily="34" charset="-122"/>
                <a:ea typeface="微软雅黑" panose="020B0503020204020204" pitchFamily="34" charset="-122"/>
              </a:rPr>
              <a:t>的值有关：</a:t>
            </a:r>
          </a:p>
          <a:p>
            <a:pPr lvl="1"/>
            <a:r>
              <a:rPr lang="zh-CN" altLang="en-US" b="0"/>
              <a:t>若</a:t>
            </a:r>
            <a:r>
              <a:rPr lang="en-US" altLang="zh-CN" b="0"/>
              <a:t>whence</a:t>
            </a:r>
            <a:r>
              <a:rPr lang="zh-CN" altLang="en-US" b="0"/>
              <a:t>是</a:t>
            </a:r>
            <a:r>
              <a:rPr lang="en-US" altLang="zh-CN" b="0"/>
              <a:t>SEEK_SET</a:t>
            </a:r>
            <a:r>
              <a:rPr lang="zh-CN" altLang="en-US" b="0"/>
              <a:t>，则将该文件当前位置设为文件头</a:t>
            </a:r>
            <a:r>
              <a:rPr lang="en-US" altLang="zh-CN" b="0"/>
              <a:t>+offset</a:t>
            </a:r>
            <a:r>
              <a:rPr lang="zh-CN" altLang="en-US" b="0"/>
              <a:t>（以字节为单位）</a:t>
            </a:r>
          </a:p>
          <a:p>
            <a:pPr lvl="1"/>
            <a:r>
              <a:rPr lang="zh-CN" altLang="en-US" b="0"/>
              <a:t>若</a:t>
            </a:r>
            <a:r>
              <a:rPr lang="en-US" altLang="zh-CN" b="0"/>
              <a:t>whence</a:t>
            </a:r>
            <a:r>
              <a:rPr lang="zh-CN" altLang="en-US" b="0"/>
              <a:t>是</a:t>
            </a:r>
            <a:r>
              <a:rPr lang="en-US" altLang="zh-CN" b="0"/>
              <a:t>SEEK_CUR</a:t>
            </a:r>
            <a:r>
              <a:rPr lang="zh-CN" altLang="en-US" b="0"/>
              <a:t>，则将该文件当前位置设为文件当前位置</a:t>
            </a:r>
            <a:r>
              <a:rPr lang="en-US" altLang="zh-CN" b="0"/>
              <a:t>+offset</a:t>
            </a:r>
            <a:r>
              <a:rPr lang="zh-CN" altLang="en-US" b="0"/>
              <a:t> （以字节为单位） </a:t>
            </a:r>
          </a:p>
          <a:p>
            <a:pPr lvl="1"/>
            <a:r>
              <a:rPr lang="zh-CN" altLang="en-US" b="0"/>
              <a:t>若</a:t>
            </a:r>
            <a:r>
              <a:rPr lang="en-US" altLang="zh-CN" b="0"/>
              <a:t>whence</a:t>
            </a:r>
            <a:r>
              <a:rPr lang="zh-CN" altLang="en-US" b="0"/>
              <a:t>是</a:t>
            </a:r>
            <a:r>
              <a:rPr lang="en-US" altLang="zh-CN" b="0"/>
              <a:t>SEEK_END</a:t>
            </a:r>
            <a:r>
              <a:rPr lang="zh-CN" altLang="en-US" b="0"/>
              <a:t>，则将该文件当前位置设为文件尾</a:t>
            </a:r>
            <a:r>
              <a:rPr lang="en-US" altLang="zh-CN" b="0"/>
              <a:t>+offset</a:t>
            </a:r>
            <a:r>
              <a:rPr lang="zh-CN" altLang="en-US" b="0"/>
              <a:t>个字节（以字节为单位）</a:t>
            </a:r>
            <a:endParaRPr lang="en-US" altLang="zh-CN" b="0"/>
          </a:p>
          <a:p>
            <a:r>
              <a:rPr lang="en-US" altLang="zh-CN">
                <a:latin typeface="微软雅黑" panose="020B0503020204020204" pitchFamily="34" charset="-122"/>
                <a:ea typeface="微软雅黑" panose="020B0503020204020204" pitchFamily="34" charset="-122"/>
              </a:rPr>
              <a:t>offset</a:t>
            </a:r>
            <a:r>
              <a:rPr lang="zh-CN" altLang="en-US">
                <a:latin typeface="微软雅黑" panose="020B0503020204020204" pitchFamily="34" charset="-122"/>
                <a:ea typeface="微软雅黑" panose="020B0503020204020204" pitchFamily="34" charset="-122"/>
              </a:rPr>
              <a:t>可正可负</a:t>
            </a:r>
          </a:p>
        </p:txBody>
      </p:sp>
      <p:sp>
        <p:nvSpPr>
          <p:cNvPr id="72708" name="Rectangle 2">
            <a:extLst>
              <a:ext uri="{FF2B5EF4-FFF2-40B4-BE49-F238E27FC236}">
                <a16:creationId xmlns:a16="http://schemas.microsoft.com/office/drawing/2014/main" id="{AF95BFC2-FC9D-FE49-B77A-151CE89B2B0D}"/>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设置查询文件当前位置</a:t>
            </a:r>
          </a:p>
        </p:txBody>
      </p:sp>
      <p:pic>
        <p:nvPicPr>
          <p:cNvPr id="69637" name="图片 4">
            <a:extLst>
              <a:ext uri="{FF2B5EF4-FFF2-40B4-BE49-F238E27FC236}">
                <a16:creationId xmlns:a16="http://schemas.microsoft.com/office/drawing/2014/main" id="{AAAA0DCD-189A-2D42-8467-9F02DC84C9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3914" y="4821238"/>
            <a:ext cx="81057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867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9637"/>
                                        </p:tgtEl>
                                        <p:attrNameLst>
                                          <p:attrName>style.visibility</p:attrName>
                                        </p:attrNameLst>
                                      </p:cBhvr>
                                      <p:to>
                                        <p:strVal val="visible"/>
                                      </p:to>
                                    </p:set>
                                    <p:animEffect transition="in" filter="fade">
                                      <p:cBhvr>
                                        <p:cTn id="7" dur="25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42D6F7B7-AC9A-0949-A055-5EA6879F65F0}"/>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91592126-0ADA-D54B-BB16-7A669159E5C2}" type="slidenum">
              <a:rPr lang="zh-CN" altLang="en-US" sz="1400" b="0">
                <a:ea typeface="宋体" panose="02010600030101010101" pitchFamily="2" charset="-122"/>
              </a:rPr>
              <a:pPr algn="r" eaLnBrk="1" hangingPunct="1">
                <a:spcBef>
                  <a:spcPct val="0"/>
                </a:spcBef>
                <a:buFontTx/>
                <a:buNone/>
              </a:pPr>
              <a:t>66</a:t>
            </a:fld>
            <a:endParaRPr lang="en-US" altLang="zh-CN" sz="1400" b="0">
              <a:ea typeface="宋体" panose="02010600030101010101" pitchFamily="2" charset="-122"/>
            </a:endParaRPr>
          </a:p>
        </p:txBody>
      </p:sp>
      <p:sp>
        <p:nvSpPr>
          <p:cNvPr id="73731" name="Rectangle 3">
            <a:extLst>
              <a:ext uri="{FF2B5EF4-FFF2-40B4-BE49-F238E27FC236}">
                <a16:creationId xmlns:a16="http://schemas.microsoft.com/office/drawing/2014/main" id="{AFBF7B76-EACF-CF4A-9B71-792DBCDC7896}"/>
              </a:ext>
            </a:extLst>
          </p:cNvPr>
          <p:cNvSpPr>
            <a:spLocks noGrp="1" noChangeArrowheads="1"/>
          </p:cNvSpPr>
          <p:nvPr>
            <p:ph idx="1"/>
          </p:nvPr>
        </p:nvSpPr>
        <p:spPr>
          <a:xfrm>
            <a:off x="2236788" y="1311275"/>
            <a:ext cx="8077200" cy="5157788"/>
          </a:xfrm>
        </p:spPr>
        <p:txBody>
          <a:bodyPr/>
          <a:lstStyle/>
          <a:p>
            <a:r>
              <a:rPr lang="zh-CN" altLang="en-US">
                <a:latin typeface="微软雅黑" panose="020B0503020204020204" pitchFamily="34" charset="-122"/>
                <a:ea typeface="微软雅黑" panose="020B0503020204020204" pitchFamily="34" charset="-122"/>
              </a:rPr>
              <a:t>若</a:t>
            </a:r>
            <a:r>
              <a:rPr lang="en-US" altLang="zh-CN">
                <a:latin typeface="微软雅黑" panose="020B0503020204020204" pitchFamily="34" charset="-122"/>
                <a:ea typeface="微软雅黑" panose="020B0503020204020204" pitchFamily="34" charset="-122"/>
              </a:rPr>
              <a:t>lseek</a:t>
            </a:r>
            <a:r>
              <a:rPr lang="zh-CN" altLang="en-US">
                <a:latin typeface="微软雅黑" panose="020B0503020204020204" pitchFamily="34" charset="-122"/>
                <a:ea typeface="微软雅黑" panose="020B0503020204020204" pitchFamily="34" charset="-122"/>
              </a:rPr>
              <a:t>成功执行，则返回新的文件当前位置。因此可用</a:t>
            </a:r>
            <a:r>
              <a:rPr lang="en-US" altLang="zh-CN">
                <a:latin typeface="微软雅黑" panose="020B0503020204020204" pitchFamily="34" charset="-122"/>
                <a:ea typeface="微软雅黑" panose="020B0503020204020204" pitchFamily="34" charset="-122"/>
              </a:rPr>
              <a:t>lseek</a:t>
            </a:r>
            <a:r>
              <a:rPr lang="zh-CN" altLang="en-US">
                <a:latin typeface="微软雅黑" panose="020B0503020204020204" pitchFamily="34" charset="-122"/>
                <a:ea typeface="微软雅黑" panose="020B0503020204020204" pitchFamily="34" charset="-122"/>
              </a:rPr>
              <a:t>查询文件文件当前位置</a:t>
            </a:r>
            <a:r>
              <a:rPr lang="en-US" altLang="zh-CN">
                <a:latin typeface="微软雅黑" panose="020B0503020204020204" pitchFamily="34" charset="-122"/>
                <a:ea typeface="微软雅黑" panose="020B0503020204020204" pitchFamily="34" charset="-122"/>
              </a:rPr>
              <a:t>: </a:t>
            </a:r>
          </a:p>
          <a:p>
            <a:pPr lvl="1">
              <a:buFont typeface="Wingdings" pitchFamily="2" charset="2"/>
              <a:buNone/>
            </a:pPr>
            <a:r>
              <a:rPr lang="en-US" altLang="zh-CN"/>
              <a:t>currpos = lseek( fd, 0, SEEK_CUR)</a:t>
            </a:r>
          </a:p>
          <a:p>
            <a:pPr lvl="1">
              <a:buFont typeface="Wingdings" pitchFamily="2" charset="2"/>
              <a:buNone/>
            </a:pPr>
            <a:endParaRPr lang="en-US" altLang="zh-CN"/>
          </a:p>
          <a:p>
            <a:r>
              <a:rPr lang="en-US" altLang="zh-CN">
                <a:latin typeface="微软雅黑" panose="020B0503020204020204" pitchFamily="34" charset="-122"/>
                <a:ea typeface="微软雅黑" panose="020B0503020204020204" pitchFamily="34" charset="-122"/>
              </a:rPr>
              <a:t>lseek</a:t>
            </a:r>
            <a:r>
              <a:rPr lang="zh-CN" altLang="en-US">
                <a:latin typeface="微软雅黑" panose="020B0503020204020204" pitchFamily="34" charset="-122"/>
                <a:ea typeface="微软雅黑" panose="020B0503020204020204" pitchFamily="34" charset="-122"/>
              </a:rPr>
              <a:t>仅将文件当前位置记录在内核</a:t>
            </a:r>
            <a:r>
              <a:rPr lang="en-US" altLang="zh-CN">
                <a:latin typeface="微软雅黑" panose="020B0503020204020204" pitchFamily="34" charset="-122"/>
                <a:ea typeface="微软雅黑" panose="020B0503020204020204" pitchFamily="34" charset="-122"/>
              </a:rPr>
              <a:t>file</a:t>
            </a:r>
            <a:r>
              <a:rPr lang="zh-CN" altLang="en-US">
                <a:latin typeface="微软雅黑" panose="020B0503020204020204" pitchFamily="34" charset="-122"/>
                <a:ea typeface="微软雅黑" panose="020B0503020204020204" pitchFamily="34" charset="-122"/>
              </a:rPr>
              <a:t>结构中，它</a:t>
            </a:r>
            <a:r>
              <a:rPr lang="zh-CN" altLang="en-US">
                <a:solidFill>
                  <a:srgbClr val="FF0000"/>
                </a:solidFill>
                <a:latin typeface="微软雅黑" panose="020B0503020204020204" pitchFamily="34" charset="-122"/>
                <a:ea typeface="微软雅黑" panose="020B0503020204020204" pitchFamily="34" charset="-122"/>
              </a:rPr>
              <a:t>并不引起任何</a:t>
            </a:r>
            <a:r>
              <a:rPr lang="en-US" altLang="zh-CN">
                <a:solidFill>
                  <a:srgbClr val="FF0000"/>
                </a:solidFill>
                <a:latin typeface="微软雅黑" panose="020B0503020204020204" pitchFamily="34" charset="-122"/>
                <a:ea typeface="微软雅黑" panose="020B0503020204020204" pitchFamily="34" charset="-122"/>
              </a:rPr>
              <a:t>I/O</a:t>
            </a:r>
            <a:r>
              <a:rPr lang="zh-CN" altLang="en-US">
                <a:solidFill>
                  <a:srgbClr val="FF0000"/>
                </a:solidFill>
                <a:latin typeface="微软雅黑" panose="020B0503020204020204" pitchFamily="34" charset="-122"/>
                <a:ea typeface="微软雅黑" panose="020B0503020204020204" pitchFamily="34" charset="-122"/>
              </a:rPr>
              <a:t>操作</a:t>
            </a:r>
            <a:r>
              <a:rPr lang="zh-CN" altLang="en-US">
                <a:latin typeface="微软雅黑" panose="020B0503020204020204" pitchFamily="34" charset="-122"/>
                <a:ea typeface="微软雅黑" panose="020B0503020204020204" pitchFamily="34" charset="-122"/>
              </a:rPr>
              <a:t>，然后用于影响下一次读、写操作。</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文件当前位置</a:t>
            </a:r>
            <a:r>
              <a:rPr lang="zh-CN" altLang="en-US">
                <a:solidFill>
                  <a:srgbClr val="FF0000"/>
                </a:solidFill>
                <a:latin typeface="微软雅黑" panose="020B0503020204020204" pitchFamily="34" charset="-122"/>
                <a:ea typeface="微软雅黑" panose="020B0503020204020204" pitchFamily="34" charset="-122"/>
              </a:rPr>
              <a:t>可以大于文件的当前长度</a:t>
            </a:r>
            <a:r>
              <a:rPr lang="zh-CN" altLang="en-US">
                <a:latin typeface="微软雅黑" panose="020B0503020204020204" pitchFamily="34" charset="-122"/>
                <a:ea typeface="微软雅黑" panose="020B0503020204020204" pitchFamily="34" charset="-122"/>
              </a:rPr>
              <a:t>，但并不改变索引节点中文件长度信息（下一次写将延长该文件，并在文件中构成一个空洞，但文件大小并不是文件当前位置指示的值。对空洞位置的读操作将返回</a:t>
            </a:r>
            <a:r>
              <a:rPr lang="en-US" altLang="zh-CN">
                <a:latin typeface="微软雅黑" panose="020B0503020204020204" pitchFamily="34" charset="-122"/>
                <a:ea typeface="微软雅黑" panose="020B0503020204020204" pitchFamily="34" charset="-122"/>
              </a:rPr>
              <a:t>0</a:t>
            </a:r>
            <a:r>
              <a:rPr lang="zh-CN" altLang="en-US">
                <a:latin typeface="微软雅黑" panose="020B0503020204020204" pitchFamily="34" charset="-122"/>
                <a:ea typeface="微软雅黑" panose="020B0503020204020204" pitchFamily="34" charset="-122"/>
              </a:rPr>
              <a:t>）</a:t>
            </a:r>
          </a:p>
        </p:txBody>
      </p:sp>
      <p:sp>
        <p:nvSpPr>
          <p:cNvPr id="73732" name="Rectangle 2">
            <a:extLst>
              <a:ext uri="{FF2B5EF4-FFF2-40B4-BE49-F238E27FC236}">
                <a16:creationId xmlns:a16="http://schemas.microsoft.com/office/drawing/2014/main" id="{9B671296-5541-9343-B038-F3A8C6FC502B}"/>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设置查询文件当前位置</a:t>
            </a:r>
          </a:p>
        </p:txBody>
      </p:sp>
    </p:spTree>
    <p:extLst>
      <p:ext uri="{BB962C8B-B14F-4D97-AF65-F5344CB8AC3E}">
        <p14:creationId xmlns:p14="http://schemas.microsoft.com/office/powerpoint/2010/main" val="272476992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7" y="2488372"/>
            <a:ext cx="3983767" cy="1560871"/>
          </a:xfrm>
        </p:spPr>
        <p:txBody>
          <a:bodyPr/>
          <a:lstStyle/>
          <a:p>
            <a:pPr marL="849292" indent="-849292"/>
            <a:r>
              <a:rPr lang="zh-CN" altLang="en-US" dirty="0">
                <a:sym typeface="+mn-lt"/>
              </a:rPr>
              <a:t>二、文件操作与权限管理</a:t>
            </a:r>
          </a:p>
        </p:txBody>
      </p:sp>
      <p:sp>
        <p:nvSpPr>
          <p:cNvPr id="6" name="文本占位符 5"/>
          <p:cNvSpPr>
            <a:spLocks noGrp="1"/>
          </p:cNvSpPr>
          <p:nvPr>
            <p:ph type="body" sz="half" idx="2"/>
          </p:nvPr>
        </p:nvSpPr>
        <p:spPr>
          <a:xfrm>
            <a:off x="5435536" y="1336463"/>
            <a:ext cx="5699495" cy="4093648"/>
          </a:xfrm>
        </p:spPr>
        <p:txBody>
          <a:bodyPr rtlCol="0">
            <a:normAutofit/>
          </a:bodyPr>
          <a:lstStyle/>
          <a:p>
            <a:pPr marL="457189" indent="-457189">
              <a:lnSpc>
                <a:spcPct val="150000"/>
              </a:lnSpc>
              <a:buFont typeface="Wingdings" pitchFamily="2" charset="2"/>
              <a:buChar char="n"/>
            </a:pPr>
            <a:r>
              <a:rPr lang="en-US" altLang="zh-CN" sz="2700" dirty="0">
                <a:solidFill>
                  <a:schemeClr val="tx1"/>
                </a:solidFill>
              </a:rPr>
              <a:t>UNIX/Linux</a:t>
            </a:r>
            <a:r>
              <a:rPr lang="zh-CN" altLang="en-US" sz="2700" dirty="0">
                <a:solidFill>
                  <a:schemeClr val="tx1"/>
                </a:solidFill>
              </a:rPr>
              <a:t>文件系统的基本结构</a:t>
            </a:r>
          </a:p>
          <a:p>
            <a:pPr marL="457189" indent="-457189">
              <a:lnSpc>
                <a:spcPct val="150000"/>
              </a:lnSpc>
              <a:buFont typeface="Wingdings" pitchFamily="2" charset="2"/>
              <a:buChar char="n"/>
            </a:pPr>
            <a:r>
              <a:rPr lang="zh-CN" altLang="en-US" sz="2700" dirty="0">
                <a:solidFill>
                  <a:schemeClr val="tx1"/>
                </a:solidFill>
              </a:rPr>
              <a:t>索引节点的功能</a:t>
            </a:r>
          </a:p>
          <a:p>
            <a:pPr marL="457189" indent="-457189">
              <a:lnSpc>
                <a:spcPct val="150000"/>
              </a:lnSpc>
              <a:buFont typeface="Wingdings" pitchFamily="2" charset="2"/>
              <a:buChar char="n"/>
            </a:pPr>
            <a:r>
              <a:rPr lang="zh-CN" altLang="en-US" sz="2700" dirty="0">
                <a:solidFill>
                  <a:schemeClr val="tx1"/>
                </a:solidFill>
              </a:rPr>
              <a:t>文件的分类与权限</a:t>
            </a:r>
          </a:p>
          <a:p>
            <a:pPr marL="457189" indent="-457189">
              <a:lnSpc>
                <a:spcPct val="150000"/>
              </a:lnSpc>
              <a:buFont typeface="Wingdings" pitchFamily="2" charset="2"/>
              <a:buChar char="n"/>
            </a:pPr>
            <a:r>
              <a:rPr lang="zh-CN" altLang="en-US" sz="2700" dirty="0">
                <a:solidFill>
                  <a:schemeClr val="tx1"/>
                </a:solidFill>
              </a:rPr>
              <a:t>文件</a:t>
            </a:r>
            <a:r>
              <a:rPr lang="en-US" altLang="zh-CN" sz="2700" dirty="0">
                <a:solidFill>
                  <a:schemeClr val="tx1"/>
                </a:solidFill>
              </a:rPr>
              <a:t>I/O</a:t>
            </a:r>
          </a:p>
          <a:p>
            <a:pPr marL="457189" indent="-457189">
              <a:lnSpc>
                <a:spcPct val="150000"/>
              </a:lnSpc>
              <a:buFont typeface="Wingdings" pitchFamily="2" charset="2"/>
              <a:buChar char="n"/>
            </a:pPr>
            <a:r>
              <a:rPr lang="zh-CN" altLang="en-US" sz="2700" dirty="0">
                <a:solidFill>
                  <a:srgbClr val="FF0000"/>
                </a:solidFill>
              </a:rPr>
              <a:t>目录操作与文件属性</a:t>
            </a:r>
          </a:p>
          <a:p>
            <a:pPr marL="457189" indent="-457189">
              <a:lnSpc>
                <a:spcPct val="150000"/>
              </a:lnSpc>
              <a:buFont typeface="Wingdings" pitchFamily="2" charset="2"/>
              <a:buChar char="n"/>
            </a:pPr>
            <a:endParaRPr lang="en-US" altLang="zh-CN" sz="2800" dirty="0">
              <a:solidFill>
                <a:schemeClr val="tx1"/>
              </a:solidFill>
              <a:sym typeface="+mn-lt"/>
            </a:endParaRPr>
          </a:p>
          <a:p>
            <a:pPr marL="457189" indent="-457189">
              <a:lnSpc>
                <a:spcPct val="150000"/>
              </a:lnSpc>
              <a:buFont typeface="Wingdings" pitchFamily="2" charset="2"/>
              <a:buChar char="n"/>
            </a:pP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409368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F3DCD16A-D095-3B4A-A38D-0637A825CD91}"/>
              </a:ext>
            </a:extLst>
          </p:cNvPr>
          <p:cNvSpPr>
            <a:spLocks noGrp="1" noChangeArrowheads="1"/>
          </p:cNvSpPr>
          <p:nvPr>
            <p:ph idx="1"/>
          </p:nvPr>
        </p:nvSpPr>
        <p:spPr>
          <a:xfrm>
            <a:off x="2236788" y="1311275"/>
            <a:ext cx="8077200" cy="5157788"/>
          </a:xfrm>
        </p:spPr>
        <p:txBody>
          <a:bodyPr/>
          <a:lstStyle/>
          <a:p>
            <a:endParaRPr lang="en-US" altLang="zh-CN">
              <a:solidFill>
                <a:schemeClr val="accent2"/>
              </a:solidFill>
            </a:endParaRPr>
          </a:p>
          <a:p>
            <a:endParaRPr lang="zh-CN" altLang="en-US">
              <a:solidFill>
                <a:schemeClr val="accent2"/>
              </a:solidFill>
            </a:endParaRPr>
          </a:p>
        </p:txBody>
      </p:sp>
      <p:sp>
        <p:nvSpPr>
          <p:cNvPr id="4099" name="Rectangle 2">
            <a:extLst>
              <a:ext uri="{FF2B5EF4-FFF2-40B4-BE49-F238E27FC236}">
                <a16:creationId xmlns:a16="http://schemas.microsoft.com/office/drawing/2014/main" id="{2AC3C3F9-7253-CF4E-8994-40DFA29E9711}"/>
              </a:ext>
            </a:extLst>
          </p:cNvPr>
          <p:cNvSpPr>
            <a:spLocks noGrp="1" noChangeArrowheads="1"/>
          </p:cNvSpPr>
          <p:nvPr>
            <p:ph type="title"/>
          </p:nvPr>
        </p:nvSpPr>
        <p:spPr>
          <a:xfrm>
            <a:off x="2495551" y="188914"/>
            <a:ext cx="7331075" cy="549275"/>
          </a:xfrm>
        </p:spPr>
        <p:txBody>
          <a:bodyPr/>
          <a:lstStyle/>
          <a:p>
            <a:pPr defTabSz="685749">
              <a:defRPr/>
            </a:pPr>
            <a:r>
              <a:rPr lang="en-US" altLang="zh-CN" kern="1200" dirty="0">
                <a:solidFill>
                  <a:schemeClr val="accent1">
                    <a:lumMod val="25000"/>
                  </a:schemeClr>
                </a:solidFill>
              </a:rPr>
              <a:t>ls –l</a:t>
            </a:r>
            <a:r>
              <a:rPr lang="zh-CN" altLang="en-US" kern="1200" dirty="0">
                <a:solidFill>
                  <a:schemeClr val="accent1">
                    <a:lumMod val="25000"/>
                  </a:schemeClr>
                </a:solidFill>
              </a:rPr>
              <a:t>功能分析</a:t>
            </a:r>
          </a:p>
        </p:txBody>
      </p:sp>
      <p:pic>
        <p:nvPicPr>
          <p:cNvPr id="6" name="图片 5">
            <a:extLst>
              <a:ext uri="{FF2B5EF4-FFF2-40B4-BE49-F238E27FC236}">
                <a16:creationId xmlns:a16="http://schemas.microsoft.com/office/drawing/2014/main" id="{BF175C83-998B-FB42-A77D-5ABC232F7D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905000"/>
            <a:ext cx="79025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a:extLst>
              <a:ext uri="{FF2B5EF4-FFF2-40B4-BE49-F238E27FC236}">
                <a16:creationId xmlns:a16="http://schemas.microsoft.com/office/drawing/2014/main" id="{CE0EF5BE-B1D4-124F-80A2-AD1D550F759E}"/>
              </a:ext>
            </a:extLst>
          </p:cNvPr>
          <p:cNvGrpSpPr>
            <a:grpSpLocks/>
          </p:cNvGrpSpPr>
          <p:nvPr/>
        </p:nvGrpSpPr>
        <p:grpSpPr bwMode="auto">
          <a:xfrm>
            <a:off x="7924800" y="2819400"/>
            <a:ext cx="2743200" cy="2895600"/>
            <a:chOff x="6400800" y="2819400"/>
            <a:chExt cx="2743200" cy="2895600"/>
          </a:xfrm>
        </p:grpSpPr>
        <p:sp>
          <p:nvSpPr>
            <p:cNvPr id="7" name="右大括号 6">
              <a:extLst>
                <a:ext uri="{FF2B5EF4-FFF2-40B4-BE49-F238E27FC236}">
                  <a16:creationId xmlns:a16="http://schemas.microsoft.com/office/drawing/2014/main" id="{CF8EB59D-CF6A-0A49-BCAE-52A021BFB147}"/>
                </a:ext>
              </a:extLst>
            </p:cNvPr>
            <p:cNvSpPr/>
            <p:nvPr/>
          </p:nvSpPr>
          <p:spPr>
            <a:xfrm>
              <a:off x="6400800" y="2819400"/>
              <a:ext cx="609600" cy="2895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5783" name="TextBox 7">
              <a:extLst>
                <a:ext uri="{FF2B5EF4-FFF2-40B4-BE49-F238E27FC236}">
                  <a16:creationId xmlns:a16="http://schemas.microsoft.com/office/drawing/2014/main" id="{7B376637-91CA-C14F-93BB-D6119660A79B}"/>
                </a:ext>
              </a:extLst>
            </p:cNvPr>
            <p:cNvSpPr txBox="1">
              <a:spLocks noChangeArrowheads="1"/>
            </p:cNvSpPr>
            <p:nvPr/>
          </p:nvSpPr>
          <p:spPr bwMode="auto">
            <a:xfrm>
              <a:off x="7010400" y="3200400"/>
              <a:ext cx="2133600" cy="2308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列出当前目录的所有文件（包括普通文件、目录文件、字符特殊文件、套接字等），并显示文件类型、访问权限、文件大小等重要属性</a:t>
              </a:r>
            </a:p>
          </p:txBody>
        </p:sp>
      </p:grpSp>
    </p:spTree>
    <p:extLst>
      <p:ext uri="{BB962C8B-B14F-4D97-AF65-F5344CB8AC3E}">
        <p14:creationId xmlns:p14="http://schemas.microsoft.com/office/powerpoint/2010/main" val="2487238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C9797744-A7A3-0043-9686-3B2791825A6E}"/>
              </a:ext>
            </a:extLst>
          </p:cNvPr>
          <p:cNvSpPr>
            <a:spLocks noGrp="1" noChangeArrowheads="1"/>
          </p:cNvSpPr>
          <p:nvPr>
            <p:ph idx="1"/>
          </p:nvPr>
        </p:nvSpPr>
        <p:spPr>
          <a:xfrm>
            <a:off x="2236788" y="1311275"/>
            <a:ext cx="8077200" cy="5157788"/>
          </a:xfrm>
        </p:spPr>
        <p:txBody>
          <a:bodyPr/>
          <a:lstStyle/>
          <a:p>
            <a:endParaRPr lang="en-US" altLang="zh-CN">
              <a:solidFill>
                <a:schemeClr val="accent2"/>
              </a:solidFill>
            </a:endParaRPr>
          </a:p>
          <a:p>
            <a:endParaRPr lang="zh-CN" altLang="en-US">
              <a:solidFill>
                <a:schemeClr val="accent2"/>
              </a:solidFill>
            </a:endParaRPr>
          </a:p>
        </p:txBody>
      </p:sp>
      <p:sp>
        <p:nvSpPr>
          <p:cNvPr id="5123" name="Rectangle 2">
            <a:extLst>
              <a:ext uri="{FF2B5EF4-FFF2-40B4-BE49-F238E27FC236}">
                <a16:creationId xmlns:a16="http://schemas.microsoft.com/office/drawing/2014/main" id="{590ECE7E-C54F-C54F-B637-FAD5D5D534CA}"/>
              </a:ext>
            </a:extLst>
          </p:cNvPr>
          <p:cNvSpPr>
            <a:spLocks noGrp="1" noChangeArrowheads="1"/>
          </p:cNvSpPr>
          <p:nvPr>
            <p:ph type="title"/>
          </p:nvPr>
        </p:nvSpPr>
        <p:spPr>
          <a:xfrm>
            <a:off x="2495551" y="188914"/>
            <a:ext cx="7331075" cy="549275"/>
          </a:xfrm>
        </p:spPr>
        <p:txBody>
          <a:bodyPr/>
          <a:lstStyle/>
          <a:p>
            <a:pPr defTabSz="685749">
              <a:defRPr/>
            </a:pPr>
            <a:r>
              <a:rPr lang="en-US" altLang="zh-CN" kern="1200" dirty="0">
                <a:solidFill>
                  <a:schemeClr val="accent1">
                    <a:lumMod val="25000"/>
                  </a:schemeClr>
                </a:solidFill>
              </a:rPr>
              <a:t>ls –l</a:t>
            </a:r>
            <a:r>
              <a:rPr lang="zh-CN" altLang="en-US" kern="1200" dirty="0">
                <a:solidFill>
                  <a:schemeClr val="accent1">
                    <a:lumMod val="25000"/>
                  </a:schemeClr>
                </a:solidFill>
              </a:rPr>
              <a:t>功能分析</a:t>
            </a:r>
          </a:p>
        </p:txBody>
      </p:sp>
      <p:pic>
        <p:nvPicPr>
          <p:cNvPr id="77828" name="图片 8">
            <a:extLst>
              <a:ext uri="{FF2B5EF4-FFF2-40B4-BE49-F238E27FC236}">
                <a16:creationId xmlns:a16="http://schemas.microsoft.com/office/drawing/2014/main" id="{F95005B7-EB13-8445-9F85-54347C13B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251200"/>
            <a:ext cx="8686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51">
            <a:extLst>
              <a:ext uri="{FF2B5EF4-FFF2-40B4-BE49-F238E27FC236}">
                <a16:creationId xmlns:a16="http://schemas.microsoft.com/office/drawing/2014/main" id="{B40D3886-E29E-034A-9A2D-2E980ACD2A1C}"/>
              </a:ext>
            </a:extLst>
          </p:cNvPr>
          <p:cNvGrpSpPr>
            <a:grpSpLocks/>
          </p:cNvGrpSpPr>
          <p:nvPr/>
        </p:nvGrpSpPr>
        <p:grpSpPr bwMode="auto">
          <a:xfrm>
            <a:off x="1524000" y="3022600"/>
            <a:ext cx="685800" cy="2946400"/>
            <a:chOff x="0" y="2667000"/>
            <a:chExt cx="685800" cy="2946975"/>
          </a:xfrm>
        </p:grpSpPr>
        <p:cxnSp>
          <p:nvCxnSpPr>
            <p:cNvPr id="11" name="直接连接符 10">
              <a:extLst>
                <a:ext uri="{FF2B5EF4-FFF2-40B4-BE49-F238E27FC236}">
                  <a16:creationId xmlns:a16="http://schemas.microsoft.com/office/drawing/2014/main" id="{D61A3BF8-E370-2142-B2E7-2AEC34B2CEB7}"/>
                </a:ext>
              </a:extLst>
            </p:cNvPr>
            <p:cNvCxnSpPr/>
            <p:nvPr/>
          </p:nvCxnSpPr>
          <p:spPr>
            <a:xfrm rot="5400000">
              <a:off x="-608999" y="3656999"/>
              <a:ext cx="1981587"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下箭头 29">
              <a:extLst>
                <a:ext uri="{FF2B5EF4-FFF2-40B4-BE49-F238E27FC236}">
                  <a16:creationId xmlns:a16="http://schemas.microsoft.com/office/drawing/2014/main" id="{DD3EDA65-0820-AA40-861D-4971F3DA3ECA}"/>
                </a:ext>
              </a:extLst>
            </p:cNvPr>
            <p:cNvSpPr/>
            <p:nvPr/>
          </p:nvSpPr>
          <p:spPr>
            <a:xfrm>
              <a:off x="76200" y="4496157"/>
              <a:ext cx="304800" cy="457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7870" name="TextBox 30">
              <a:extLst>
                <a:ext uri="{FF2B5EF4-FFF2-40B4-BE49-F238E27FC236}">
                  <a16:creationId xmlns:a16="http://schemas.microsoft.com/office/drawing/2014/main" id="{3C23632C-6B18-7743-A737-0ECB7B4FD99F}"/>
                </a:ext>
              </a:extLst>
            </p:cNvPr>
            <p:cNvSpPr txBox="1">
              <a:spLocks noChangeArrowheads="1"/>
            </p:cNvSpPr>
            <p:nvPr/>
          </p:nvSpPr>
          <p:spPr bwMode="auto">
            <a:xfrm>
              <a:off x="0" y="5029200"/>
              <a:ext cx="68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文件</a:t>
              </a:r>
              <a:endParaRPr lang="en-US" altLang="zh-CN" sz="1600" b="0">
                <a:ea typeface="宋体" panose="02010600030101010101" pitchFamily="2" charset="-122"/>
              </a:endParaRPr>
            </a:p>
            <a:p>
              <a:pPr eaLnBrk="1" hangingPunct="1">
                <a:spcBef>
                  <a:spcPct val="0"/>
                </a:spcBef>
                <a:buFontTx/>
                <a:buNone/>
              </a:pPr>
              <a:r>
                <a:rPr lang="zh-CN" altLang="en-US" sz="1600" b="0">
                  <a:ea typeface="宋体" panose="02010600030101010101" pitchFamily="2" charset="-122"/>
                </a:rPr>
                <a:t>类型</a:t>
              </a:r>
            </a:p>
          </p:txBody>
        </p:sp>
      </p:grpSp>
      <p:grpSp>
        <p:nvGrpSpPr>
          <p:cNvPr id="3" name="组合 52">
            <a:extLst>
              <a:ext uri="{FF2B5EF4-FFF2-40B4-BE49-F238E27FC236}">
                <a16:creationId xmlns:a16="http://schemas.microsoft.com/office/drawing/2014/main" id="{00507494-B7F1-3047-9198-D68DC7FF2A56}"/>
              </a:ext>
            </a:extLst>
          </p:cNvPr>
          <p:cNvGrpSpPr>
            <a:grpSpLocks/>
          </p:cNvGrpSpPr>
          <p:nvPr/>
        </p:nvGrpSpPr>
        <p:grpSpPr bwMode="auto">
          <a:xfrm>
            <a:off x="1752600" y="2108200"/>
            <a:ext cx="838200" cy="2895600"/>
            <a:chOff x="228600" y="1752600"/>
            <a:chExt cx="838200" cy="2895600"/>
          </a:xfrm>
        </p:grpSpPr>
        <p:cxnSp>
          <p:nvCxnSpPr>
            <p:cNvPr id="16" name="直接连接符 15">
              <a:extLst>
                <a:ext uri="{FF2B5EF4-FFF2-40B4-BE49-F238E27FC236}">
                  <a16:creationId xmlns:a16="http://schemas.microsoft.com/office/drawing/2014/main" id="{2E500E1B-DA24-4B45-B4D4-354D1CEB30DB}"/>
                </a:ext>
              </a:extLst>
            </p:cNvPr>
            <p:cNvCxnSpPr/>
            <p:nvPr/>
          </p:nvCxnSpPr>
          <p:spPr>
            <a:xfrm rot="5400000">
              <a:off x="-153193" y="3656806"/>
              <a:ext cx="1981200"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7866" name="TextBox 32">
              <a:extLst>
                <a:ext uri="{FF2B5EF4-FFF2-40B4-BE49-F238E27FC236}">
                  <a16:creationId xmlns:a16="http://schemas.microsoft.com/office/drawing/2014/main" id="{5F509763-66BC-FF4F-9DF5-DA5C5A2B3BB7}"/>
                </a:ext>
              </a:extLst>
            </p:cNvPr>
            <p:cNvSpPr txBox="1">
              <a:spLocks noChangeArrowheads="1"/>
            </p:cNvSpPr>
            <p:nvPr/>
          </p:nvSpPr>
          <p:spPr bwMode="auto">
            <a:xfrm>
              <a:off x="228600" y="1752600"/>
              <a:ext cx="83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所有者</a:t>
              </a:r>
              <a:endParaRPr lang="en-US" altLang="zh-CN" sz="1600" b="0">
                <a:ea typeface="宋体" panose="02010600030101010101" pitchFamily="2" charset="-122"/>
              </a:endParaRPr>
            </a:p>
            <a:p>
              <a:pPr algn="ctr" eaLnBrk="1" hangingPunct="1">
                <a:spcBef>
                  <a:spcPct val="0"/>
                </a:spcBef>
                <a:buFontTx/>
                <a:buNone/>
              </a:pPr>
              <a:r>
                <a:rPr lang="zh-CN" altLang="en-US" sz="1600" b="0">
                  <a:ea typeface="宋体" panose="02010600030101010101" pitchFamily="2" charset="-122"/>
                </a:rPr>
                <a:t>权限</a:t>
              </a:r>
            </a:p>
          </p:txBody>
        </p:sp>
        <p:sp>
          <p:nvSpPr>
            <p:cNvPr id="35" name="上箭头 34">
              <a:extLst>
                <a:ext uri="{FF2B5EF4-FFF2-40B4-BE49-F238E27FC236}">
                  <a16:creationId xmlns:a16="http://schemas.microsoft.com/office/drawing/2014/main" id="{61061246-5BFD-5148-B33F-F8B1E4F13C78}"/>
                </a:ext>
              </a:extLst>
            </p:cNvPr>
            <p:cNvSpPr/>
            <p:nvPr/>
          </p:nvSpPr>
          <p:spPr>
            <a:xfrm>
              <a:off x="457200" y="23622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 name="组合 53">
            <a:extLst>
              <a:ext uri="{FF2B5EF4-FFF2-40B4-BE49-F238E27FC236}">
                <a16:creationId xmlns:a16="http://schemas.microsoft.com/office/drawing/2014/main" id="{7529175A-3E40-FD4D-BDE7-572D02224E33}"/>
              </a:ext>
            </a:extLst>
          </p:cNvPr>
          <p:cNvGrpSpPr>
            <a:grpSpLocks/>
          </p:cNvGrpSpPr>
          <p:nvPr/>
        </p:nvGrpSpPr>
        <p:grpSpPr bwMode="auto">
          <a:xfrm>
            <a:off x="2209800" y="3022600"/>
            <a:ext cx="914400" cy="2946400"/>
            <a:chOff x="685800" y="2667000"/>
            <a:chExt cx="914400" cy="2946975"/>
          </a:xfrm>
        </p:grpSpPr>
        <p:cxnSp>
          <p:nvCxnSpPr>
            <p:cNvPr id="17" name="直接连接符 16">
              <a:extLst>
                <a:ext uri="{FF2B5EF4-FFF2-40B4-BE49-F238E27FC236}">
                  <a16:creationId xmlns:a16="http://schemas.microsoft.com/office/drawing/2014/main" id="{CF9D3E33-38DF-0640-9478-BFC37FCC9347}"/>
                </a:ext>
              </a:extLst>
            </p:cNvPr>
            <p:cNvCxnSpPr/>
            <p:nvPr/>
          </p:nvCxnSpPr>
          <p:spPr>
            <a:xfrm rot="5400000">
              <a:off x="303814" y="3656999"/>
              <a:ext cx="1981587"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下箭头 35">
              <a:extLst>
                <a:ext uri="{FF2B5EF4-FFF2-40B4-BE49-F238E27FC236}">
                  <a16:creationId xmlns:a16="http://schemas.microsoft.com/office/drawing/2014/main" id="{CC460FF5-92BD-934E-8FE2-C9648F634039}"/>
                </a:ext>
              </a:extLst>
            </p:cNvPr>
            <p:cNvSpPr/>
            <p:nvPr/>
          </p:nvSpPr>
          <p:spPr>
            <a:xfrm>
              <a:off x="914400" y="4496157"/>
              <a:ext cx="304800" cy="457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7864" name="TextBox 36">
              <a:extLst>
                <a:ext uri="{FF2B5EF4-FFF2-40B4-BE49-F238E27FC236}">
                  <a16:creationId xmlns:a16="http://schemas.microsoft.com/office/drawing/2014/main" id="{B035E55E-D72C-1243-97B2-822C43123763}"/>
                </a:ext>
              </a:extLst>
            </p:cNvPr>
            <p:cNvSpPr txBox="1">
              <a:spLocks noChangeArrowheads="1"/>
            </p:cNvSpPr>
            <p:nvPr/>
          </p:nvSpPr>
          <p:spPr bwMode="auto">
            <a:xfrm>
              <a:off x="685800" y="5029200"/>
              <a:ext cx="91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组用户</a:t>
              </a:r>
              <a:endParaRPr lang="en-US" altLang="zh-CN" sz="1600" b="0">
                <a:ea typeface="宋体" panose="02010600030101010101" pitchFamily="2" charset="-122"/>
              </a:endParaRPr>
            </a:p>
            <a:p>
              <a:pPr algn="ctr" eaLnBrk="1" hangingPunct="1">
                <a:spcBef>
                  <a:spcPct val="0"/>
                </a:spcBef>
                <a:buFontTx/>
                <a:buNone/>
              </a:pPr>
              <a:r>
                <a:rPr lang="zh-CN" altLang="en-US" sz="1600" b="0">
                  <a:ea typeface="宋体" panose="02010600030101010101" pitchFamily="2" charset="-122"/>
                </a:rPr>
                <a:t>权限</a:t>
              </a:r>
            </a:p>
          </p:txBody>
        </p:sp>
      </p:grpSp>
      <p:grpSp>
        <p:nvGrpSpPr>
          <p:cNvPr id="5" name="组合 54">
            <a:extLst>
              <a:ext uri="{FF2B5EF4-FFF2-40B4-BE49-F238E27FC236}">
                <a16:creationId xmlns:a16="http://schemas.microsoft.com/office/drawing/2014/main" id="{89E24912-16F5-904F-A995-FF12357A35BA}"/>
              </a:ext>
            </a:extLst>
          </p:cNvPr>
          <p:cNvGrpSpPr>
            <a:grpSpLocks/>
          </p:cNvGrpSpPr>
          <p:nvPr/>
        </p:nvGrpSpPr>
        <p:grpSpPr bwMode="auto">
          <a:xfrm>
            <a:off x="2590800" y="2108200"/>
            <a:ext cx="1066800" cy="2895600"/>
            <a:chOff x="1066800" y="1752600"/>
            <a:chExt cx="1066800" cy="2895600"/>
          </a:xfrm>
        </p:grpSpPr>
        <p:cxnSp>
          <p:nvCxnSpPr>
            <p:cNvPr id="18" name="直接连接符 17">
              <a:extLst>
                <a:ext uri="{FF2B5EF4-FFF2-40B4-BE49-F238E27FC236}">
                  <a16:creationId xmlns:a16="http://schemas.microsoft.com/office/drawing/2014/main" id="{03DCF943-0AC7-0945-A00A-0B6E1FCE4C84}"/>
                </a:ext>
              </a:extLst>
            </p:cNvPr>
            <p:cNvCxnSpPr/>
            <p:nvPr/>
          </p:nvCxnSpPr>
          <p:spPr>
            <a:xfrm rot="5400000">
              <a:off x="761207" y="3656806"/>
              <a:ext cx="1981200"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7860" name="TextBox 37">
              <a:extLst>
                <a:ext uri="{FF2B5EF4-FFF2-40B4-BE49-F238E27FC236}">
                  <a16:creationId xmlns:a16="http://schemas.microsoft.com/office/drawing/2014/main" id="{778C07A7-0176-664B-BE37-159E7015EF98}"/>
                </a:ext>
              </a:extLst>
            </p:cNvPr>
            <p:cNvSpPr txBox="1">
              <a:spLocks noChangeArrowheads="1"/>
            </p:cNvSpPr>
            <p:nvPr/>
          </p:nvSpPr>
          <p:spPr bwMode="auto">
            <a:xfrm>
              <a:off x="1066800" y="1752600"/>
              <a:ext cx="106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a:ea typeface="宋体" panose="02010600030101010101" pitchFamily="2" charset="-122"/>
                </a:rPr>
                <a:t>其他用户权限</a:t>
              </a:r>
            </a:p>
          </p:txBody>
        </p:sp>
        <p:sp>
          <p:nvSpPr>
            <p:cNvPr id="39" name="上箭头 38">
              <a:extLst>
                <a:ext uri="{FF2B5EF4-FFF2-40B4-BE49-F238E27FC236}">
                  <a16:creationId xmlns:a16="http://schemas.microsoft.com/office/drawing/2014/main" id="{138F8043-DB0F-DD4F-8CCB-A370B93A79B9}"/>
                </a:ext>
              </a:extLst>
            </p:cNvPr>
            <p:cNvSpPr/>
            <p:nvPr/>
          </p:nvSpPr>
          <p:spPr>
            <a:xfrm>
              <a:off x="1371600" y="23622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 name="组合 55">
            <a:extLst>
              <a:ext uri="{FF2B5EF4-FFF2-40B4-BE49-F238E27FC236}">
                <a16:creationId xmlns:a16="http://schemas.microsoft.com/office/drawing/2014/main" id="{995976AF-A814-B443-82BB-1CC437B50AE9}"/>
              </a:ext>
            </a:extLst>
          </p:cNvPr>
          <p:cNvGrpSpPr>
            <a:grpSpLocks/>
          </p:cNvGrpSpPr>
          <p:nvPr/>
        </p:nvGrpSpPr>
        <p:grpSpPr bwMode="auto">
          <a:xfrm>
            <a:off x="2895600" y="3022601"/>
            <a:ext cx="1219200" cy="3192463"/>
            <a:chOff x="1371600" y="2667000"/>
            <a:chExt cx="1219200" cy="3193197"/>
          </a:xfrm>
        </p:grpSpPr>
        <p:cxnSp>
          <p:nvCxnSpPr>
            <p:cNvPr id="19" name="直接连接符 18">
              <a:extLst>
                <a:ext uri="{FF2B5EF4-FFF2-40B4-BE49-F238E27FC236}">
                  <a16:creationId xmlns:a16="http://schemas.microsoft.com/office/drawing/2014/main" id="{CEB991A8-6A98-064E-A7AC-EDD4848F6C52}"/>
                </a:ext>
              </a:extLst>
            </p:cNvPr>
            <p:cNvCxnSpPr/>
            <p:nvPr/>
          </p:nvCxnSpPr>
          <p:spPr>
            <a:xfrm rot="5400000">
              <a:off x="1065779" y="3657034"/>
              <a:ext cx="1981656"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下箭头 39">
              <a:extLst>
                <a:ext uri="{FF2B5EF4-FFF2-40B4-BE49-F238E27FC236}">
                  <a16:creationId xmlns:a16="http://schemas.microsoft.com/office/drawing/2014/main" id="{10C09668-CCD2-D24B-BE04-B161AF624C92}"/>
                </a:ext>
              </a:extLst>
            </p:cNvPr>
            <p:cNvSpPr/>
            <p:nvPr/>
          </p:nvSpPr>
          <p:spPr>
            <a:xfrm>
              <a:off x="1752600" y="4496220"/>
              <a:ext cx="304800" cy="457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7858" name="TextBox 40">
              <a:extLst>
                <a:ext uri="{FF2B5EF4-FFF2-40B4-BE49-F238E27FC236}">
                  <a16:creationId xmlns:a16="http://schemas.microsoft.com/office/drawing/2014/main" id="{3BA098A3-7F33-3D49-B8D4-E31CC9B8E893}"/>
                </a:ext>
              </a:extLst>
            </p:cNvPr>
            <p:cNvSpPr txBox="1">
              <a:spLocks noChangeArrowheads="1"/>
            </p:cNvSpPr>
            <p:nvPr/>
          </p:nvSpPr>
          <p:spPr bwMode="auto">
            <a:xfrm>
              <a:off x="1371600" y="5029200"/>
              <a:ext cx="121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文件硬链接数或目录子目录数</a:t>
              </a:r>
            </a:p>
          </p:txBody>
        </p:sp>
      </p:grpSp>
      <p:grpSp>
        <p:nvGrpSpPr>
          <p:cNvPr id="7" name="组合 56">
            <a:extLst>
              <a:ext uri="{FF2B5EF4-FFF2-40B4-BE49-F238E27FC236}">
                <a16:creationId xmlns:a16="http://schemas.microsoft.com/office/drawing/2014/main" id="{D4E853A9-00FF-AD4B-8285-8336294B026D}"/>
              </a:ext>
            </a:extLst>
          </p:cNvPr>
          <p:cNvGrpSpPr>
            <a:grpSpLocks/>
          </p:cNvGrpSpPr>
          <p:nvPr/>
        </p:nvGrpSpPr>
        <p:grpSpPr bwMode="auto">
          <a:xfrm>
            <a:off x="3505200" y="2108200"/>
            <a:ext cx="838200" cy="2895600"/>
            <a:chOff x="1981200" y="1752600"/>
            <a:chExt cx="838200" cy="2895600"/>
          </a:xfrm>
        </p:grpSpPr>
        <p:cxnSp>
          <p:nvCxnSpPr>
            <p:cNvPr id="20" name="直接连接符 19">
              <a:extLst>
                <a:ext uri="{FF2B5EF4-FFF2-40B4-BE49-F238E27FC236}">
                  <a16:creationId xmlns:a16="http://schemas.microsoft.com/office/drawing/2014/main" id="{B8FC753A-465D-0044-BA81-746F7E030725}"/>
                </a:ext>
              </a:extLst>
            </p:cNvPr>
            <p:cNvCxnSpPr/>
            <p:nvPr/>
          </p:nvCxnSpPr>
          <p:spPr>
            <a:xfrm rot="5400000">
              <a:off x="1753394" y="3656806"/>
              <a:ext cx="19812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7854" name="TextBox 41">
              <a:extLst>
                <a:ext uri="{FF2B5EF4-FFF2-40B4-BE49-F238E27FC236}">
                  <a16:creationId xmlns:a16="http://schemas.microsoft.com/office/drawing/2014/main" id="{DFB03433-E0E5-964C-B34B-7F5CD624F609}"/>
                </a:ext>
              </a:extLst>
            </p:cNvPr>
            <p:cNvSpPr txBox="1">
              <a:spLocks noChangeArrowheads="1"/>
            </p:cNvSpPr>
            <p:nvPr/>
          </p:nvSpPr>
          <p:spPr bwMode="auto">
            <a:xfrm>
              <a:off x="1981200" y="1752600"/>
              <a:ext cx="83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a:ea typeface="宋体" panose="02010600030101010101" pitchFamily="2" charset="-122"/>
                </a:rPr>
                <a:t>文件</a:t>
              </a:r>
              <a:endParaRPr lang="en-US" altLang="zh-CN" sz="1600" b="0">
                <a:ea typeface="宋体" panose="02010600030101010101" pitchFamily="2" charset="-122"/>
              </a:endParaRPr>
            </a:p>
            <a:p>
              <a:pPr eaLnBrk="1" hangingPunct="1">
                <a:spcBef>
                  <a:spcPct val="0"/>
                </a:spcBef>
                <a:buFontTx/>
                <a:buNone/>
              </a:pPr>
              <a:r>
                <a:rPr lang="zh-CN" altLang="en-US" sz="1600" b="0">
                  <a:ea typeface="宋体" panose="02010600030101010101" pitchFamily="2" charset="-122"/>
                </a:rPr>
                <a:t>所有者</a:t>
              </a:r>
            </a:p>
          </p:txBody>
        </p:sp>
        <p:sp>
          <p:nvSpPr>
            <p:cNvPr id="43" name="上箭头 42">
              <a:extLst>
                <a:ext uri="{FF2B5EF4-FFF2-40B4-BE49-F238E27FC236}">
                  <a16:creationId xmlns:a16="http://schemas.microsoft.com/office/drawing/2014/main" id="{CFA7D45B-61EB-3749-8471-5268A9B2802C}"/>
                </a:ext>
              </a:extLst>
            </p:cNvPr>
            <p:cNvSpPr/>
            <p:nvPr/>
          </p:nvSpPr>
          <p:spPr>
            <a:xfrm>
              <a:off x="2209800" y="23622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 name="组合 57">
            <a:extLst>
              <a:ext uri="{FF2B5EF4-FFF2-40B4-BE49-F238E27FC236}">
                <a16:creationId xmlns:a16="http://schemas.microsoft.com/office/drawing/2014/main" id="{3A289D00-DCCC-6A4C-976C-1032962EFB5D}"/>
              </a:ext>
            </a:extLst>
          </p:cNvPr>
          <p:cNvGrpSpPr>
            <a:grpSpLocks/>
          </p:cNvGrpSpPr>
          <p:nvPr/>
        </p:nvGrpSpPr>
        <p:grpSpPr bwMode="auto">
          <a:xfrm>
            <a:off x="4191000" y="3022600"/>
            <a:ext cx="1143000" cy="2946400"/>
            <a:chOff x="2667000" y="2667000"/>
            <a:chExt cx="1143000" cy="2946975"/>
          </a:xfrm>
        </p:grpSpPr>
        <p:cxnSp>
          <p:nvCxnSpPr>
            <p:cNvPr id="21" name="直接连接符 20">
              <a:extLst>
                <a:ext uri="{FF2B5EF4-FFF2-40B4-BE49-F238E27FC236}">
                  <a16:creationId xmlns:a16="http://schemas.microsoft.com/office/drawing/2014/main" id="{EBFD7AD1-0998-3C44-8066-217A96ABE835}"/>
                </a:ext>
              </a:extLst>
            </p:cNvPr>
            <p:cNvCxnSpPr/>
            <p:nvPr/>
          </p:nvCxnSpPr>
          <p:spPr>
            <a:xfrm rot="5400000">
              <a:off x="2513614" y="3656999"/>
              <a:ext cx="1981587"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下箭头 43">
              <a:extLst>
                <a:ext uri="{FF2B5EF4-FFF2-40B4-BE49-F238E27FC236}">
                  <a16:creationId xmlns:a16="http://schemas.microsoft.com/office/drawing/2014/main" id="{3924CF7A-3EAD-AC45-A046-18A6587E3584}"/>
                </a:ext>
              </a:extLst>
            </p:cNvPr>
            <p:cNvSpPr/>
            <p:nvPr/>
          </p:nvSpPr>
          <p:spPr>
            <a:xfrm>
              <a:off x="2895600" y="4496157"/>
              <a:ext cx="304800" cy="4572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7852" name="TextBox 44">
              <a:extLst>
                <a:ext uri="{FF2B5EF4-FFF2-40B4-BE49-F238E27FC236}">
                  <a16:creationId xmlns:a16="http://schemas.microsoft.com/office/drawing/2014/main" id="{2CBDBD46-D835-F844-AE1D-A3DA5D2A874C}"/>
                </a:ext>
              </a:extLst>
            </p:cNvPr>
            <p:cNvSpPr txBox="1">
              <a:spLocks noChangeArrowheads="1"/>
            </p:cNvSpPr>
            <p:nvPr/>
          </p:nvSpPr>
          <p:spPr bwMode="auto">
            <a:xfrm>
              <a:off x="2667000" y="5029200"/>
              <a:ext cx="114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文件所有者所在组</a:t>
              </a:r>
              <a:endParaRPr lang="en-US" altLang="zh-CN" sz="1600" b="0">
                <a:ea typeface="宋体" panose="02010600030101010101" pitchFamily="2" charset="-122"/>
              </a:endParaRPr>
            </a:p>
          </p:txBody>
        </p:sp>
      </p:grpSp>
      <p:grpSp>
        <p:nvGrpSpPr>
          <p:cNvPr id="9" name="组合 58">
            <a:extLst>
              <a:ext uri="{FF2B5EF4-FFF2-40B4-BE49-F238E27FC236}">
                <a16:creationId xmlns:a16="http://schemas.microsoft.com/office/drawing/2014/main" id="{0038ED92-40AF-B94A-B3EE-2B81BAE0E182}"/>
              </a:ext>
            </a:extLst>
          </p:cNvPr>
          <p:cNvGrpSpPr>
            <a:grpSpLocks/>
          </p:cNvGrpSpPr>
          <p:nvPr/>
        </p:nvGrpSpPr>
        <p:grpSpPr bwMode="auto">
          <a:xfrm>
            <a:off x="4800600" y="2108200"/>
            <a:ext cx="1066800" cy="2895600"/>
            <a:chOff x="3276600" y="1752600"/>
            <a:chExt cx="1066800" cy="2895600"/>
          </a:xfrm>
        </p:grpSpPr>
        <p:cxnSp>
          <p:nvCxnSpPr>
            <p:cNvPr id="22" name="直接连接符 21">
              <a:extLst>
                <a:ext uri="{FF2B5EF4-FFF2-40B4-BE49-F238E27FC236}">
                  <a16:creationId xmlns:a16="http://schemas.microsoft.com/office/drawing/2014/main" id="{1699601C-2362-8E4E-A1DC-34426ABEA567}"/>
                </a:ext>
              </a:extLst>
            </p:cNvPr>
            <p:cNvCxnSpPr/>
            <p:nvPr/>
          </p:nvCxnSpPr>
          <p:spPr>
            <a:xfrm rot="5400000">
              <a:off x="3201194" y="3656806"/>
              <a:ext cx="19812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7848" name="TextBox 45">
              <a:extLst>
                <a:ext uri="{FF2B5EF4-FFF2-40B4-BE49-F238E27FC236}">
                  <a16:creationId xmlns:a16="http://schemas.microsoft.com/office/drawing/2014/main" id="{85A2AD07-DE6E-8940-A7DB-4B7F197E64B4}"/>
                </a:ext>
              </a:extLst>
            </p:cNvPr>
            <p:cNvSpPr txBox="1">
              <a:spLocks noChangeArrowheads="1"/>
            </p:cNvSpPr>
            <p:nvPr/>
          </p:nvSpPr>
          <p:spPr bwMode="auto">
            <a:xfrm>
              <a:off x="3276600" y="1752600"/>
              <a:ext cx="106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文件大小（字节）</a:t>
              </a:r>
            </a:p>
          </p:txBody>
        </p:sp>
        <p:sp>
          <p:nvSpPr>
            <p:cNvPr id="47" name="上箭头 46">
              <a:extLst>
                <a:ext uri="{FF2B5EF4-FFF2-40B4-BE49-F238E27FC236}">
                  <a16:creationId xmlns:a16="http://schemas.microsoft.com/office/drawing/2014/main" id="{5A64C0C8-7E27-5C4C-A85F-252E6692671F}"/>
                </a:ext>
              </a:extLst>
            </p:cNvPr>
            <p:cNvSpPr/>
            <p:nvPr/>
          </p:nvSpPr>
          <p:spPr>
            <a:xfrm>
              <a:off x="3657600" y="23622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0" name="组合 59">
            <a:extLst>
              <a:ext uri="{FF2B5EF4-FFF2-40B4-BE49-F238E27FC236}">
                <a16:creationId xmlns:a16="http://schemas.microsoft.com/office/drawing/2014/main" id="{078B52E1-7A12-2340-BB27-91FA9591D743}"/>
              </a:ext>
            </a:extLst>
          </p:cNvPr>
          <p:cNvGrpSpPr>
            <a:grpSpLocks/>
          </p:cNvGrpSpPr>
          <p:nvPr/>
        </p:nvGrpSpPr>
        <p:grpSpPr bwMode="auto">
          <a:xfrm>
            <a:off x="5943600" y="3022600"/>
            <a:ext cx="2209800" cy="2700338"/>
            <a:chOff x="4419600" y="2667000"/>
            <a:chExt cx="2209800" cy="2700754"/>
          </a:xfrm>
        </p:grpSpPr>
        <p:cxnSp>
          <p:nvCxnSpPr>
            <p:cNvPr id="23" name="直接连接符 22">
              <a:extLst>
                <a:ext uri="{FF2B5EF4-FFF2-40B4-BE49-F238E27FC236}">
                  <a16:creationId xmlns:a16="http://schemas.microsoft.com/office/drawing/2014/main" id="{57F5A8D7-7BA2-1241-B013-FD5ED6250166}"/>
                </a:ext>
              </a:extLst>
            </p:cNvPr>
            <p:cNvCxnSpPr/>
            <p:nvPr/>
          </p:nvCxnSpPr>
          <p:spPr>
            <a:xfrm rot="5400000">
              <a:off x="5637854" y="3656959"/>
              <a:ext cx="1981505"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下箭头 47">
              <a:extLst>
                <a:ext uri="{FF2B5EF4-FFF2-40B4-BE49-F238E27FC236}">
                  <a16:creationId xmlns:a16="http://schemas.microsoft.com/office/drawing/2014/main" id="{5264C321-76DA-0C40-A40D-B367AABFE9C3}"/>
                </a:ext>
              </a:extLst>
            </p:cNvPr>
            <p:cNvSpPr/>
            <p:nvPr/>
          </p:nvSpPr>
          <p:spPr>
            <a:xfrm>
              <a:off x="5105400" y="4496082"/>
              <a:ext cx="304800" cy="4572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7846" name="TextBox 48">
              <a:extLst>
                <a:ext uri="{FF2B5EF4-FFF2-40B4-BE49-F238E27FC236}">
                  <a16:creationId xmlns:a16="http://schemas.microsoft.com/office/drawing/2014/main" id="{431BBDA5-FFC9-B240-82EA-76CDE8784E8C}"/>
                </a:ext>
              </a:extLst>
            </p:cNvPr>
            <p:cNvSpPr txBox="1">
              <a:spLocks noChangeArrowheads="1"/>
            </p:cNvSpPr>
            <p:nvPr/>
          </p:nvSpPr>
          <p:spPr bwMode="auto">
            <a:xfrm>
              <a:off x="4419600" y="5029200"/>
              <a:ext cx="2209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a:ea typeface="宋体" panose="02010600030101010101" pitchFamily="2" charset="-122"/>
                </a:rPr>
                <a:t>文件最后修改时间</a:t>
              </a:r>
              <a:endParaRPr lang="en-US" altLang="zh-CN" sz="1600" b="0">
                <a:ea typeface="宋体" panose="02010600030101010101" pitchFamily="2" charset="-122"/>
              </a:endParaRPr>
            </a:p>
          </p:txBody>
        </p:sp>
      </p:grpSp>
      <p:grpSp>
        <p:nvGrpSpPr>
          <p:cNvPr id="12" name="组合 60">
            <a:extLst>
              <a:ext uri="{FF2B5EF4-FFF2-40B4-BE49-F238E27FC236}">
                <a16:creationId xmlns:a16="http://schemas.microsoft.com/office/drawing/2014/main" id="{023791F0-107B-A445-AAFA-66D97DD4821E}"/>
              </a:ext>
            </a:extLst>
          </p:cNvPr>
          <p:cNvGrpSpPr>
            <a:grpSpLocks/>
          </p:cNvGrpSpPr>
          <p:nvPr/>
        </p:nvGrpSpPr>
        <p:grpSpPr bwMode="auto">
          <a:xfrm>
            <a:off x="8763000" y="2108200"/>
            <a:ext cx="1066800" cy="1066800"/>
            <a:chOff x="7239000" y="1752600"/>
            <a:chExt cx="1066800" cy="1066800"/>
          </a:xfrm>
        </p:grpSpPr>
        <p:sp>
          <p:nvSpPr>
            <p:cNvPr id="77842" name="TextBox 49">
              <a:extLst>
                <a:ext uri="{FF2B5EF4-FFF2-40B4-BE49-F238E27FC236}">
                  <a16:creationId xmlns:a16="http://schemas.microsoft.com/office/drawing/2014/main" id="{1BBCEA65-A0D7-314A-94B0-C6A07D39610E}"/>
                </a:ext>
              </a:extLst>
            </p:cNvPr>
            <p:cNvSpPr txBox="1">
              <a:spLocks noChangeArrowheads="1"/>
            </p:cNvSpPr>
            <p:nvPr/>
          </p:nvSpPr>
          <p:spPr bwMode="auto">
            <a:xfrm>
              <a:off x="7239000" y="1752600"/>
              <a:ext cx="1066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600" b="0">
                <a:ea typeface="宋体" panose="02010600030101010101" pitchFamily="2" charset="-122"/>
              </a:endParaRPr>
            </a:p>
            <a:p>
              <a:pPr eaLnBrk="1" hangingPunct="1">
                <a:spcBef>
                  <a:spcPct val="0"/>
                </a:spcBef>
                <a:buFontTx/>
                <a:buNone/>
              </a:pPr>
              <a:r>
                <a:rPr lang="zh-CN" altLang="en-US" sz="1600" b="0">
                  <a:ea typeface="宋体" panose="02010600030101010101" pitchFamily="2" charset="-122"/>
                </a:rPr>
                <a:t>文件名</a:t>
              </a:r>
            </a:p>
          </p:txBody>
        </p:sp>
        <p:sp>
          <p:nvSpPr>
            <p:cNvPr id="51" name="上箭头 50">
              <a:extLst>
                <a:ext uri="{FF2B5EF4-FFF2-40B4-BE49-F238E27FC236}">
                  <a16:creationId xmlns:a16="http://schemas.microsoft.com/office/drawing/2014/main" id="{D2E05CB2-6822-5949-AE5D-8D3221CC41B1}"/>
                </a:ext>
              </a:extLst>
            </p:cNvPr>
            <p:cNvSpPr/>
            <p:nvPr/>
          </p:nvSpPr>
          <p:spPr>
            <a:xfrm>
              <a:off x="7467600" y="23622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3" name="组合 65">
            <a:extLst>
              <a:ext uri="{FF2B5EF4-FFF2-40B4-BE49-F238E27FC236}">
                <a16:creationId xmlns:a16="http://schemas.microsoft.com/office/drawing/2014/main" id="{8BA49762-121E-4F41-9486-88D9C977852B}"/>
              </a:ext>
            </a:extLst>
          </p:cNvPr>
          <p:cNvGrpSpPr>
            <a:grpSpLocks/>
          </p:cNvGrpSpPr>
          <p:nvPr/>
        </p:nvGrpSpPr>
        <p:grpSpPr bwMode="auto">
          <a:xfrm>
            <a:off x="1752600" y="1509714"/>
            <a:ext cx="6400800" cy="750887"/>
            <a:chOff x="228601" y="1154668"/>
            <a:chExt cx="6400800" cy="750331"/>
          </a:xfrm>
        </p:grpSpPr>
        <p:sp>
          <p:nvSpPr>
            <p:cNvPr id="64" name="右大括号 63">
              <a:extLst>
                <a:ext uri="{FF2B5EF4-FFF2-40B4-BE49-F238E27FC236}">
                  <a16:creationId xmlns:a16="http://schemas.microsoft.com/office/drawing/2014/main" id="{56B09873-8157-6243-9DF2-F502F72D3165}"/>
                </a:ext>
              </a:extLst>
            </p:cNvPr>
            <p:cNvSpPr/>
            <p:nvPr/>
          </p:nvSpPr>
          <p:spPr>
            <a:xfrm rot="16200000">
              <a:off x="3238642" y="-1485760"/>
              <a:ext cx="380718" cy="640080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7841" name="TextBox 64">
              <a:extLst>
                <a:ext uri="{FF2B5EF4-FFF2-40B4-BE49-F238E27FC236}">
                  <a16:creationId xmlns:a16="http://schemas.microsoft.com/office/drawing/2014/main" id="{ADF76357-32A1-0A43-8405-7C3A03A89386}"/>
                </a:ext>
              </a:extLst>
            </p:cNvPr>
            <p:cNvSpPr txBox="1">
              <a:spLocks noChangeArrowheads="1"/>
            </p:cNvSpPr>
            <p:nvPr/>
          </p:nvSpPr>
          <p:spPr bwMode="auto">
            <a:xfrm>
              <a:off x="2895600" y="1154668"/>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ea typeface="宋体" panose="02010600030101010101" pitchFamily="2" charset="-122"/>
                </a:rPr>
                <a:t>文件属性</a:t>
              </a:r>
            </a:p>
          </p:txBody>
        </p:sp>
      </p:grpSp>
    </p:spTree>
    <p:extLst>
      <p:ext uri="{BB962C8B-B14F-4D97-AF65-F5344CB8AC3E}">
        <p14:creationId xmlns:p14="http://schemas.microsoft.com/office/powerpoint/2010/main" val="13717900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500" fill="hold"/>
                                        <p:tgtEl>
                                          <p:spTgt spid="9"/>
                                        </p:tgtEl>
                                        <p:attrNameLst>
                                          <p:attrName>ppt_x</p:attrName>
                                        </p:attrNameLst>
                                      </p:cBhvr>
                                      <p:tavLst>
                                        <p:tav tm="0">
                                          <p:val>
                                            <p:strVal val="#ppt_x"/>
                                          </p:val>
                                        </p:tav>
                                        <p:tav tm="100000">
                                          <p:val>
                                            <p:strVal val="#ppt_x"/>
                                          </p:val>
                                        </p:tav>
                                      </p:tavLst>
                                    </p:anim>
                                    <p:anim calcmode="lin" valueType="num">
                                      <p:cBhvr additive="base">
                                        <p:cTn id="6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6759E940-0B87-458B-BD49-56B3236584E5}"/>
              </a:ext>
            </a:extLst>
          </p:cNvPr>
          <p:cNvSpPr>
            <a:spLocks noRot="1" noChangeArrowheads="1"/>
          </p:cNvSpPr>
          <p:nvPr/>
        </p:nvSpPr>
        <p:spPr bwMode="auto">
          <a:xfrm>
            <a:off x="2076455" y="44451"/>
            <a:ext cx="799306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1F05E3"/>
              </a:buClr>
              <a:buFont typeface="Wingdings" panose="05000000000000000000" pitchFamily="2" charset="2"/>
              <a:buChar char="v"/>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FF"/>
              </a:buClr>
              <a:buFont typeface="Times New Roman" panose="02020603050405020304" pitchFamily="18" charset="0"/>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1F05E3"/>
              </a:buClr>
              <a:buFont typeface="Times New Roman" panose="02020603050405020304" pitchFamily="18" charset="0"/>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3600">
              <a:solidFill>
                <a:schemeClr val="folHlink"/>
              </a:solidFill>
              <a:latin typeface="Arial" panose="020B0604020202020204" pitchFamily="34" charset="0"/>
            </a:endParaRPr>
          </a:p>
        </p:txBody>
      </p:sp>
      <p:sp>
        <p:nvSpPr>
          <p:cNvPr id="2" name="标题 1">
            <a:extLst>
              <a:ext uri="{FF2B5EF4-FFF2-40B4-BE49-F238E27FC236}">
                <a16:creationId xmlns:a16="http://schemas.microsoft.com/office/drawing/2014/main" id="{36CFD369-E638-4D37-9D63-FBF3C61FC07B}"/>
              </a:ext>
            </a:extLst>
          </p:cNvPr>
          <p:cNvSpPr>
            <a:spLocks noGrp="1"/>
          </p:cNvSpPr>
          <p:nvPr>
            <p:ph type="title"/>
          </p:nvPr>
        </p:nvSpPr>
        <p:spPr>
          <a:xfrm>
            <a:off x="949573" y="1244551"/>
            <a:ext cx="10059145" cy="549275"/>
          </a:xfrm>
        </p:spPr>
        <p:txBody>
          <a:bodyPr/>
          <a:lstStyle/>
          <a:p>
            <a:pPr algn="l">
              <a:defRPr/>
            </a:pPr>
            <a:r>
              <a:rPr lang="zh-CN" altLang="en-US" sz="2800" dirty="0"/>
              <a:t>（</a:t>
            </a:r>
            <a:r>
              <a:rPr lang="en-US" altLang="zh-CN" sz="2800" dirty="0"/>
              <a:t>2</a:t>
            </a:r>
            <a:r>
              <a:rPr lang="zh-CN" altLang="en-US" sz="2800" dirty="0"/>
              <a:t>） </a:t>
            </a:r>
            <a:r>
              <a:rPr lang="en-US" altLang="zh-CN" sz="2800" dirty="0" err="1"/>
              <a:t>LinuxShell</a:t>
            </a:r>
            <a:r>
              <a:rPr lang="zh-CN" altLang="en-US" sz="2800" dirty="0"/>
              <a:t>相关概念</a:t>
            </a:r>
          </a:p>
        </p:txBody>
      </p:sp>
      <p:sp>
        <p:nvSpPr>
          <p:cNvPr id="3" name="内容占位符 2">
            <a:extLst>
              <a:ext uri="{FF2B5EF4-FFF2-40B4-BE49-F238E27FC236}">
                <a16:creationId xmlns:a16="http://schemas.microsoft.com/office/drawing/2014/main" id="{BE6035B2-3550-4619-AA7B-8B40BBA8E785}"/>
              </a:ext>
            </a:extLst>
          </p:cNvPr>
          <p:cNvSpPr>
            <a:spLocks noGrp="1"/>
          </p:cNvSpPr>
          <p:nvPr>
            <p:ph idx="1"/>
          </p:nvPr>
        </p:nvSpPr>
        <p:spPr>
          <a:xfrm>
            <a:off x="949572" y="1927126"/>
            <a:ext cx="10344243" cy="4542085"/>
          </a:xfrm>
        </p:spPr>
        <p:txBody>
          <a:bodyPr/>
          <a:lstStyle/>
          <a:p>
            <a:pPr>
              <a:lnSpc>
                <a:spcPct val="150000"/>
              </a:lnSpc>
            </a:pPr>
            <a:r>
              <a:rPr lang="en-US" altLang="zh-CN" sz="2400" dirty="0">
                <a:solidFill>
                  <a:srgbClr val="FF0000"/>
                </a:solidFill>
              </a:rPr>
              <a:t>Shell</a:t>
            </a:r>
            <a:r>
              <a:rPr lang="zh-CN" altLang="en-US" sz="2400" dirty="0">
                <a:solidFill>
                  <a:srgbClr val="FF0000"/>
                </a:solidFill>
              </a:rPr>
              <a:t>是</a:t>
            </a:r>
            <a:r>
              <a:rPr lang="zh-CN" altLang="en-US" sz="2400" dirty="0"/>
              <a:t>系统的</a:t>
            </a:r>
            <a:r>
              <a:rPr lang="zh-CN" altLang="en-US" sz="2400" dirty="0">
                <a:solidFill>
                  <a:srgbClr val="FF0000"/>
                </a:solidFill>
                <a:hlinkClick r:id="rId4">
                  <a:extLst>
                    <a:ext uri="{A12FA001-AC4F-418D-AE19-62706E023703}">
                      <ahyp:hlinkClr xmlns:ahyp="http://schemas.microsoft.com/office/drawing/2018/hyperlinkcolor" val="tx"/>
                    </a:ext>
                  </a:extLst>
                </a:hlinkClick>
              </a:rPr>
              <a:t>用户界面</a:t>
            </a:r>
            <a:r>
              <a:rPr lang="zh-CN" altLang="en-US" sz="2400" dirty="0"/>
              <a:t>，提供了</a:t>
            </a:r>
            <a:r>
              <a:rPr lang="zh-CN" altLang="en-US" sz="2400" dirty="0">
                <a:solidFill>
                  <a:srgbClr val="0070C0"/>
                </a:solidFill>
              </a:rPr>
              <a:t>用户</a:t>
            </a:r>
            <a:r>
              <a:rPr lang="zh-CN" altLang="en-US" sz="2400" dirty="0"/>
              <a:t>与</a:t>
            </a:r>
            <a:r>
              <a:rPr lang="zh-CN" altLang="en-US" sz="2400" dirty="0">
                <a:solidFill>
                  <a:srgbClr val="0070C0"/>
                </a:solidFill>
                <a:hlinkClick r:id="rId5">
                  <a:extLst>
                    <a:ext uri="{A12FA001-AC4F-418D-AE19-62706E023703}">
                      <ahyp:hlinkClr xmlns:ahyp="http://schemas.microsoft.com/office/drawing/2018/hyperlinkcolor" val="tx"/>
                    </a:ext>
                  </a:extLst>
                </a:hlinkClick>
              </a:rPr>
              <a:t>内核</a:t>
            </a:r>
            <a:r>
              <a:rPr lang="zh-CN" altLang="en-US" sz="2400" dirty="0"/>
              <a:t>进行</a:t>
            </a:r>
            <a:r>
              <a:rPr lang="zh-CN" altLang="en-US" sz="2400" dirty="0">
                <a:solidFill>
                  <a:srgbClr val="0070C0"/>
                </a:solidFill>
              </a:rPr>
              <a:t>交互操作的一种</a:t>
            </a:r>
            <a:r>
              <a:rPr lang="zh-CN" altLang="en-US" sz="2400" dirty="0">
                <a:solidFill>
                  <a:srgbClr val="0070C0"/>
                </a:solidFill>
                <a:hlinkClick r:id="rId6">
                  <a:extLst>
                    <a:ext uri="{A12FA001-AC4F-418D-AE19-62706E023703}">
                      <ahyp:hlinkClr xmlns:ahyp="http://schemas.microsoft.com/office/drawing/2018/hyperlinkcolor" val="tx"/>
                    </a:ext>
                  </a:extLst>
                </a:hlinkClick>
              </a:rPr>
              <a:t>接口</a:t>
            </a:r>
            <a:r>
              <a:rPr lang="zh-CN" altLang="en-US" sz="2400" dirty="0"/>
              <a:t>。它接收用户输入的命令并把它送入内核去执行。实际上</a:t>
            </a:r>
            <a:r>
              <a:rPr lang="en-US" altLang="zh-CN" sz="2400" dirty="0"/>
              <a:t>Shell</a:t>
            </a:r>
            <a:r>
              <a:rPr lang="zh-CN" altLang="en-US" sz="2400" dirty="0"/>
              <a:t>是一个命令</a:t>
            </a:r>
            <a:r>
              <a:rPr lang="zh-CN" altLang="en-US" sz="2400" dirty="0">
                <a:hlinkClick r:id="rId7">
                  <a:extLst>
                    <a:ext uri="{A12FA001-AC4F-418D-AE19-62706E023703}">
                      <ahyp:hlinkClr xmlns:ahyp="http://schemas.microsoft.com/office/drawing/2018/hyperlinkcolor" val="tx"/>
                    </a:ext>
                  </a:extLst>
                </a:hlinkClick>
              </a:rPr>
              <a:t>解释器</a:t>
            </a:r>
            <a:r>
              <a:rPr lang="zh-CN" altLang="en-US" sz="2400" dirty="0"/>
              <a:t>，它</a:t>
            </a:r>
            <a:r>
              <a:rPr lang="zh-CN" altLang="en-US" sz="2400" dirty="0">
                <a:solidFill>
                  <a:srgbClr val="FF0000"/>
                </a:solidFill>
              </a:rPr>
              <a:t>解释</a:t>
            </a:r>
            <a:r>
              <a:rPr lang="zh-CN" altLang="en-US" sz="2400" dirty="0"/>
              <a:t>由用户输入的</a:t>
            </a:r>
            <a:r>
              <a:rPr lang="zh-CN" altLang="en-US" sz="2400" dirty="0">
                <a:solidFill>
                  <a:srgbClr val="FF0000"/>
                </a:solidFill>
              </a:rPr>
              <a:t>命令</a:t>
            </a:r>
            <a:r>
              <a:rPr lang="zh-CN" altLang="en-US" sz="2400" dirty="0"/>
              <a:t>并且把它们</a:t>
            </a:r>
            <a:r>
              <a:rPr lang="zh-CN" altLang="en-US" sz="2400" dirty="0">
                <a:solidFill>
                  <a:srgbClr val="FF0000"/>
                </a:solidFill>
              </a:rPr>
              <a:t>送到内核</a:t>
            </a:r>
            <a:r>
              <a:rPr lang="zh-CN" altLang="en-US" sz="2400" dirty="0"/>
              <a:t>。</a:t>
            </a:r>
            <a:endParaRPr lang="en-US" altLang="zh-CN" sz="2400" dirty="0"/>
          </a:p>
          <a:p>
            <a:pPr>
              <a:lnSpc>
                <a:spcPct val="150000"/>
              </a:lnSpc>
            </a:pPr>
            <a:r>
              <a:rPr lang="en-US" altLang="zh-CN" sz="2400" dirty="0"/>
              <a:t>Linux</a:t>
            </a:r>
            <a:r>
              <a:rPr lang="zh-CN" altLang="en-US" sz="2400" dirty="0"/>
              <a:t>系统的</a:t>
            </a:r>
            <a:r>
              <a:rPr lang="en-US" altLang="zh-CN" sz="2400" dirty="0"/>
              <a:t>Shell</a:t>
            </a:r>
            <a:r>
              <a:rPr lang="zh-CN" altLang="en-US" sz="2400" dirty="0"/>
              <a:t>是命令语言、命令</a:t>
            </a:r>
            <a:r>
              <a:rPr lang="zh-CN" altLang="en-US" sz="2400" dirty="0">
                <a:solidFill>
                  <a:schemeClr val="bg2">
                    <a:lumMod val="50000"/>
                  </a:schemeClr>
                </a:solidFill>
                <a:hlinkClick r:id="rId8">
                  <a:extLst>
                    <a:ext uri="{A12FA001-AC4F-418D-AE19-62706E023703}">
                      <ahyp:hlinkClr xmlns:ahyp="http://schemas.microsoft.com/office/drawing/2018/hyperlinkcolor" val="tx"/>
                    </a:ext>
                  </a:extLst>
                </a:hlinkClick>
              </a:rPr>
              <a:t>解释程序</a:t>
            </a:r>
            <a:r>
              <a:rPr lang="zh-CN" altLang="en-US" sz="2400" dirty="0"/>
              <a:t>及</a:t>
            </a:r>
            <a:r>
              <a:rPr lang="zh-CN" altLang="en-US" sz="2400" dirty="0">
                <a:solidFill>
                  <a:schemeClr val="bg2">
                    <a:lumMod val="50000"/>
                  </a:schemeClr>
                </a:solidFill>
                <a:hlinkClick r:id="rId9">
                  <a:extLst>
                    <a:ext uri="{A12FA001-AC4F-418D-AE19-62706E023703}">
                      <ahyp:hlinkClr xmlns:ahyp="http://schemas.microsoft.com/office/drawing/2018/hyperlinkcolor" val="tx"/>
                    </a:ext>
                  </a:extLst>
                </a:hlinkClick>
              </a:rPr>
              <a:t>程序设计语言</a:t>
            </a:r>
            <a:r>
              <a:rPr lang="zh-CN" altLang="en-US" sz="2400" dirty="0"/>
              <a:t>的统称。</a:t>
            </a:r>
            <a:endParaRPr lang="zh-CN" altLang="en-US" sz="2800" dirty="0"/>
          </a:p>
        </p:txBody>
      </p:sp>
      <p:sp>
        <p:nvSpPr>
          <p:cNvPr id="6" name="标题 2">
            <a:extLst>
              <a:ext uri="{FF2B5EF4-FFF2-40B4-BE49-F238E27FC236}">
                <a16:creationId xmlns:a16="http://schemas.microsoft.com/office/drawing/2014/main" id="{F467D191-551D-EB44-9D6B-AB55AAC2A9FF}"/>
              </a:ext>
            </a:extLst>
          </p:cNvPr>
          <p:cNvSpPr>
            <a:spLocks noGrp="1"/>
          </p:cNvSpPr>
          <p:nvPr/>
        </p:nvSpPr>
        <p:spPr>
          <a:xfrm>
            <a:off x="1336320" y="278527"/>
            <a:ext cx="9387301"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dirty="0"/>
              <a:t>1.2</a:t>
            </a:r>
            <a:r>
              <a:rPr lang="zh-CN" altLang="en-US" dirty="0"/>
              <a:t> </a:t>
            </a:r>
            <a:r>
              <a:rPr lang="en-US" altLang="zh-CN" dirty="0"/>
              <a:t>Linux</a:t>
            </a:r>
            <a:r>
              <a:rPr lang="zh-CN" altLang="en-US" dirty="0"/>
              <a:t>操作系统的组成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99CC1937-0939-2745-B1FB-1A4FE247ABD1}"/>
              </a:ext>
            </a:extLst>
          </p:cNvPr>
          <p:cNvSpPr>
            <a:spLocks noGrp="1" noChangeArrowheads="1"/>
          </p:cNvSpPr>
          <p:nvPr>
            <p:ph idx="1"/>
          </p:nvPr>
        </p:nvSpPr>
        <p:spPr>
          <a:xfrm>
            <a:off x="2236788" y="1311275"/>
            <a:ext cx="8077200" cy="5157788"/>
          </a:xfrm>
        </p:spPr>
        <p:txBody>
          <a:bodyPr/>
          <a:lstStyle/>
          <a:p>
            <a:endParaRPr lang="en-US" altLang="zh-CN"/>
          </a:p>
          <a:p>
            <a:endParaRPr lang="zh-CN" altLang="en-US"/>
          </a:p>
        </p:txBody>
      </p:sp>
      <p:sp>
        <p:nvSpPr>
          <p:cNvPr id="79875" name="Rectangle 2">
            <a:extLst>
              <a:ext uri="{FF2B5EF4-FFF2-40B4-BE49-F238E27FC236}">
                <a16:creationId xmlns:a16="http://schemas.microsoft.com/office/drawing/2014/main" id="{226B48B5-CA74-FC4A-A233-FFEC832C7A7D}"/>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ls –l </a:t>
            </a:r>
            <a:r>
              <a:rPr lang="zh-CN" altLang="en-US">
                <a:solidFill>
                  <a:srgbClr val="1E4649"/>
                </a:solidFill>
              </a:rPr>
              <a:t>程序设计</a:t>
            </a:r>
          </a:p>
        </p:txBody>
      </p:sp>
      <p:sp>
        <p:nvSpPr>
          <p:cNvPr id="5" name="流程图: 可选过程 4">
            <a:extLst>
              <a:ext uri="{FF2B5EF4-FFF2-40B4-BE49-F238E27FC236}">
                <a16:creationId xmlns:a16="http://schemas.microsoft.com/office/drawing/2014/main" id="{2CDD4487-1C67-064B-A98D-C990CE1C0E2E}"/>
              </a:ext>
            </a:extLst>
          </p:cNvPr>
          <p:cNvSpPr/>
          <p:nvPr/>
        </p:nvSpPr>
        <p:spPr>
          <a:xfrm>
            <a:off x="5029201" y="1528763"/>
            <a:ext cx="1954213" cy="32385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开始</a:t>
            </a:r>
          </a:p>
        </p:txBody>
      </p:sp>
      <p:grpSp>
        <p:nvGrpSpPr>
          <p:cNvPr id="2" name="组合 63">
            <a:extLst>
              <a:ext uri="{FF2B5EF4-FFF2-40B4-BE49-F238E27FC236}">
                <a16:creationId xmlns:a16="http://schemas.microsoft.com/office/drawing/2014/main" id="{0EFA5716-A6B3-564D-92D3-E373C5F58E5D}"/>
              </a:ext>
            </a:extLst>
          </p:cNvPr>
          <p:cNvGrpSpPr>
            <a:grpSpLocks/>
          </p:cNvGrpSpPr>
          <p:nvPr/>
        </p:nvGrpSpPr>
        <p:grpSpPr bwMode="auto">
          <a:xfrm>
            <a:off x="5016501" y="1852613"/>
            <a:ext cx="1954213" cy="652462"/>
            <a:chOff x="3505200" y="1182866"/>
            <a:chExt cx="1828800" cy="645802"/>
          </a:xfrm>
        </p:grpSpPr>
        <p:sp>
          <p:nvSpPr>
            <p:cNvPr id="6" name="流程图: 过程 5">
              <a:extLst>
                <a:ext uri="{FF2B5EF4-FFF2-40B4-BE49-F238E27FC236}">
                  <a16:creationId xmlns:a16="http://schemas.microsoft.com/office/drawing/2014/main" id="{B35F6299-B6B1-8241-B474-E5A7B0817FC7}"/>
                </a:ext>
              </a:extLst>
            </p:cNvPr>
            <p:cNvSpPr/>
            <p:nvPr/>
          </p:nvSpPr>
          <p:spPr>
            <a:xfrm>
              <a:off x="3505200" y="1369850"/>
              <a:ext cx="1828800" cy="4588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a:t>获取当前工作目录路径</a:t>
              </a:r>
            </a:p>
          </p:txBody>
        </p:sp>
        <p:cxnSp>
          <p:nvCxnSpPr>
            <p:cNvPr id="14" name="直接箭头连接符 13">
              <a:extLst>
                <a:ext uri="{FF2B5EF4-FFF2-40B4-BE49-F238E27FC236}">
                  <a16:creationId xmlns:a16="http://schemas.microsoft.com/office/drawing/2014/main" id="{9976101A-10BF-2E4A-85A4-4F55097AE719}"/>
                </a:ext>
              </a:extLst>
            </p:cNvPr>
            <p:cNvCxnSpPr>
              <a:cxnSpLocks/>
              <a:endCxn id="6" idx="0"/>
            </p:cNvCxnSpPr>
            <p:nvPr/>
          </p:nvCxnSpPr>
          <p:spPr>
            <a:xfrm>
              <a:off x="4420343" y="1182866"/>
              <a:ext cx="0" cy="186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组合 64">
            <a:extLst>
              <a:ext uri="{FF2B5EF4-FFF2-40B4-BE49-F238E27FC236}">
                <a16:creationId xmlns:a16="http://schemas.microsoft.com/office/drawing/2014/main" id="{0920A926-FEE1-474E-AD16-91D3BE550F5C}"/>
              </a:ext>
            </a:extLst>
          </p:cNvPr>
          <p:cNvGrpSpPr>
            <a:grpSpLocks/>
          </p:cNvGrpSpPr>
          <p:nvPr/>
        </p:nvGrpSpPr>
        <p:grpSpPr bwMode="auto">
          <a:xfrm>
            <a:off x="5016501" y="2505075"/>
            <a:ext cx="1954213" cy="488950"/>
            <a:chOff x="3505200" y="1825222"/>
            <a:chExt cx="1828800" cy="536978"/>
          </a:xfrm>
        </p:grpSpPr>
        <p:sp>
          <p:nvSpPr>
            <p:cNvPr id="7" name="流程图: 过程 6">
              <a:extLst>
                <a:ext uri="{FF2B5EF4-FFF2-40B4-BE49-F238E27FC236}">
                  <a16:creationId xmlns:a16="http://schemas.microsoft.com/office/drawing/2014/main" id="{72095665-7107-174B-A114-26584A3A54F0}"/>
                </a:ext>
              </a:extLst>
            </p:cNvPr>
            <p:cNvSpPr/>
            <p:nvPr/>
          </p:nvSpPr>
          <p:spPr>
            <a:xfrm>
              <a:off x="3505200" y="2057099"/>
              <a:ext cx="1828800" cy="30510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打开目录</a:t>
              </a:r>
            </a:p>
          </p:txBody>
        </p:sp>
        <p:cxnSp>
          <p:nvCxnSpPr>
            <p:cNvPr id="16" name="直接箭头连接符 15">
              <a:extLst>
                <a:ext uri="{FF2B5EF4-FFF2-40B4-BE49-F238E27FC236}">
                  <a16:creationId xmlns:a16="http://schemas.microsoft.com/office/drawing/2014/main" id="{B7E1EAA5-5711-8C4C-AE28-A6FAF749CF1D}"/>
                </a:ext>
              </a:extLst>
            </p:cNvPr>
            <p:cNvCxnSpPr>
              <a:cxnSpLocks/>
              <a:stCxn id="6" idx="2"/>
              <a:endCxn id="7" idx="0"/>
            </p:cNvCxnSpPr>
            <p:nvPr/>
          </p:nvCxnSpPr>
          <p:spPr>
            <a:xfrm>
              <a:off x="4420343" y="1825222"/>
              <a:ext cx="0" cy="2318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组合 65">
            <a:extLst>
              <a:ext uri="{FF2B5EF4-FFF2-40B4-BE49-F238E27FC236}">
                <a16:creationId xmlns:a16="http://schemas.microsoft.com/office/drawing/2014/main" id="{D2F0B81F-DA5B-074A-9AFB-7FD8A27ACB4B}"/>
              </a:ext>
            </a:extLst>
          </p:cNvPr>
          <p:cNvGrpSpPr>
            <a:grpSpLocks/>
          </p:cNvGrpSpPr>
          <p:nvPr/>
        </p:nvGrpSpPr>
        <p:grpSpPr bwMode="auto">
          <a:xfrm>
            <a:off x="5029201" y="2994025"/>
            <a:ext cx="1954213" cy="503238"/>
            <a:chOff x="3505200" y="2403281"/>
            <a:chExt cx="1828800" cy="568519"/>
          </a:xfrm>
        </p:grpSpPr>
        <p:sp>
          <p:nvSpPr>
            <p:cNvPr id="8" name="流程图: 过程 7">
              <a:extLst>
                <a:ext uri="{FF2B5EF4-FFF2-40B4-BE49-F238E27FC236}">
                  <a16:creationId xmlns:a16="http://schemas.microsoft.com/office/drawing/2014/main" id="{D8DA91BD-9B34-0D44-8B8F-5AF239D5360D}"/>
                </a:ext>
              </a:extLst>
            </p:cNvPr>
            <p:cNvSpPr/>
            <p:nvPr/>
          </p:nvSpPr>
          <p:spPr>
            <a:xfrm>
              <a:off x="3505200" y="2666916"/>
              <a:ext cx="1828800" cy="3048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读取目录文件</a:t>
              </a:r>
            </a:p>
          </p:txBody>
        </p:sp>
        <p:cxnSp>
          <p:nvCxnSpPr>
            <p:cNvPr id="20" name="直接箭头连接符 19">
              <a:extLst>
                <a:ext uri="{FF2B5EF4-FFF2-40B4-BE49-F238E27FC236}">
                  <a16:creationId xmlns:a16="http://schemas.microsoft.com/office/drawing/2014/main" id="{B1C49E91-6919-E940-8B89-4983FA7F2668}"/>
                </a:ext>
              </a:extLst>
            </p:cNvPr>
            <p:cNvCxnSpPr>
              <a:cxnSpLocks/>
              <a:stCxn id="7" idx="2"/>
            </p:cNvCxnSpPr>
            <p:nvPr/>
          </p:nvCxnSpPr>
          <p:spPr>
            <a:xfrm>
              <a:off x="4406972" y="2403281"/>
              <a:ext cx="0" cy="2385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组合 66">
            <a:extLst>
              <a:ext uri="{FF2B5EF4-FFF2-40B4-BE49-F238E27FC236}">
                <a16:creationId xmlns:a16="http://schemas.microsoft.com/office/drawing/2014/main" id="{49923EBC-5D8A-B847-8D3B-8BE30B7E8397}"/>
              </a:ext>
            </a:extLst>
          </p:cNvPr>
          <p:cNvGrpSpPr>
            <a:grpSpLocks/>
          </p:cNvGrpSpPr>
          <p:nvPr/>
        </p:nvGrpSpPr>
        <p:grpSpPr bwMode="auto">
          <a:xfrm>
            <a:off x="4953001" y="3497263"/>
            <a:ext cx="2117725" cy="895350"/>
            <a:chOff x="3429000" y="2813571"/>
            <a:chExt cx="1981200" cy="1072629"/>
          </a:xfrm>
        </p:grpSpPr>
        <p:sp>
          <p:nvSpPr>
            <p:cNvPr id="9" name="流程图: 决策 8">
              <a:extLst>
                <a:ext uri="{FF2B5EF4-FFF2-40B4-BE49-F238E27FC236}">
                  <a16:creationId xmlns:a16="http://schemas.microsoft.com/office/drawing/2014/main" id="{B21D15DA-B9DA-554A-9F3E-1CF0860CDA3A}"/>
                </a:ext>
              </a:extLst>
            </p:cNvPr>
            <p:cNvSpPr/>
            <p:nvPr/>
          </p:nvSpPr>
          <p:spPr>
            <a:xfrm>
              <a:off x="3429000" y="3123568"/>
              <a:ext cx="1981200" cy="76263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到达目录结尾</a:t>
              </a:r>
            </a:p>
          </p:txBody>
        </p:sp>
        <p:cxnSp>
          <p:nvCxnSpPr>
            <p:cNvPr id="28" name="直接箭头连接符 27">
              <a:extLst>
                <a:ext uri="{FF2B5EF4-FFF2-40B4-BE49-F238E27FC236}">
                  <a16:creationId xmlns:a16="http://schemas.microsoft.com/office/drawing/2014/main" id="{7E4D0AB9-2D7C-B34A-8922-795F786CCBBF}"/>
                </a:ext>
              </a:extLst>
            </p:cNvPr>
            <p:cNvCxnSpPr>
              <a:cxnSpLocks/>
              <a:stCxn id="8" idx="2"/>
              <a:endCxn id="9" idx="0"/>
            </p:cNvCxnSpPr>
            <p:nvPr/>
          </p:nvCxnSpPr>
          <p:spPr>
            <a:xfrm>
              <a:off x="4415145" y="2813571"/>
              <a:ext cx="4456" cy="3099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5" name="组合 68">
            <a:extLst>
              <a:ext uri="{FF2B5EF4-FFF2-40B4-BE49-F238E27FC236}">
                <a16:creationId xmlns:a16="http://schemas.microsoft.com/office/drawing/2014/main" id="{6BA27F52-6D63-F540-90FC-0F3ABC3CA75B}"/>
              </a:ext>
            </a:extLst>
          </p:cNvPr>
          <p:cNvGrpSpPr>
            <a:grpSpLocks/>
          </p:cNvGrpSpPr>
          <p:nvPr/>
        </p:nvGrpSpPr>
        <p:grpSpPr bwMode="auto">
          <a:xfrm>
            <a:off x="2895601" y="4833938"/>
            <a:ext cx="1954213" cy="633412"/>
            <a:chOff x="1371600" y="4277658"/>
            <a:chExt cx="1828800" cy="599142"/>
          </a:xfrm>
        </p:grpSpPr>
        <p:sp>
          <p:nvSpPr>
            <p:cNvPr id="12" name="流程图: 过程 11">
              <a:extLst>
                <a:ext uri="{FF2B5EF4-FFF2-40B4-BE49-F238E27FC236}">
                  <a16:creationId xmlns:a16="http://schemas.microsoft.com/office/drawing/2014/main" id="{D80CB5F1-94E7-104D-BDFE-444E564D151B}"/>
                </a:ext>
              </a:extLst>
            </p:cNvPr>
            <p:cNvSpPr/>
            <p:nvPr/>
          </p:nvSpPr>
          <p:spPr>
            <a:xfrm>
              <a:off x="1371600" y="4570472"/>
              <a:ext cx="1828800" cy="3063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solidFill>
                    <a:schemeClr val="tx1"/>
                  </a:solidFill>
                </a:rPr>
                <a:t>解析文件属性</a:t>
              </a:r>
            </a:p>
          </p:txBody>
        </p:sp>
        <p:cxnSp>
          <p:nvCxnSpPr>
            <p:cNvPr id="35" name="直接箭头连接符 34">
              <a:extLst>
                <a:ext uri="{FF2B5EF4-FFF2-40B4-BE49-F238E27FC236}">
                  <a16:creationId xmlns:a16="http://schemas.microsoft.com/office/drawing/2014/main" id="{DDE82806-A77D-B74C-BD3D-11105EB0AD84}"/>
                </a:ext>
              </a:extLst>
            </p:cNvPr>
            <p:cNvCxnSpPr>
              <a:stCxn id="10" idx="2"/>
              <a:endCxn id="12" idx="0"/>
            </p:cNvCxnSpPr>
            <p:nvPr/>
          </p:nvCxnSpPr>
          <p:spPr>
            <a:xfrm>
              <a:off x="2286743" y="4277658"/>
              <a:ext cx="0" cy="2928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7" name="组合 69">
            <a:extLst>
              <a:ext uri="{FF2B5EF4-FFF2-40B4-BE49-F238E27FC236}">
                <a16:creationId xmlns:a16="http://schemas.microsoft.com/office/drawing/2014/main" id="{740CCB8D-AC41-5440-85A4-60F461802085}"/>
              </a:ext>
            </a:extLst>
          </p:cNvPr>
          <p:cNvGrpSpPr>
            <a:grpSpLocks/>
          </p:cNvGrpSpPr>
          <p:nvPr/>
        </p:nvGrpSpPr>
        <p:grpSpPr bwMode="auto">
          <a:xfrm>
            <a:off x="2590801" y="5467350"/>
            <a:ext cx="2606675" cy="769938"/>
            <a:chOff x="1066800" y="4801659"/>
            <a:chExt cx="2438400" cy="777249"/>
          </a:xfrm>
        </p:grpSpPr>
        <p:sp>
          <p:nvSpPr>
            <p:cNvPr id="11" name="流程图: 数据 10">
              <a:extLst>
                <a:ext uri="{FF2B5EF4-FFF2-40B4-BE49-F238E27FC236}">
                  <a16:creationId xmlns:a16="http://schemas.microsoft.com/office/drawing/2014/main" id="{A6D20E5D-35E9-B945-A170-85672F19AE2D}"/>
                </a:ext>
              </a:extLst>
            </p:cNvPr>
            <p:cNvSpPr/>
            <p:nvPr/>
          </p:nvSpPr>
          <p:spPr>
            <a:xfrm>
              <a:off x="1066800" y="5118969"/>
              <a:ext cx="2438400" cy="4599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输出文件属性与文件名</a:t>
              </a:r>
            </a:p>
          </p:txBody>
        </p:sp>
        <p:cxnSp>
          <p:nvCxnSpPr>
            <p:cNvPr id="39" name="直接箭头连接符 38">
              <a:extLst>
                <a:ext uri="{FF2B5EF4-FFF2-40B4-BE49-F238E27FC236}">
                  <a16:creationId xmlns:a16="http://schemas.microsoft.com/office/drawing/2014/main" id="{6065AA3B-8588-1E48-B00F-3F46D0B55760}"/>
                </a:ext>
              </a:extLst>
            </p:cNvPr>
            <p:cNvCxnSpPr>
              <a:stCxn id="12" idx="2"/>
              <a:endCxn id="11" idx="1"/>
            </p:cNvCxnSpPr>
            <p:nvPr/>
          </p:nvCxnSpPr>
          <p:spPr>
            <a:xfrm>
              <a:off x="2266695" y="4801659"/>
              <a:ext cx="19306" cy="31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8" name="组合 70">
            <a:extLst>
              <a:ext uri="{FF2B5EF4-FFF2-40B4-BE49-F238E27FC236}">
                <a16:creationId xmlns:a16="http://schemas.microsoft.com/office/drawing/2014/main" id="{E80B54A3-5C35-564C-A6E7-90E0873AA7D8}"/>
              </a:ext>
            </a:extLst>
          </p:cNvPr>
          <p:cNvGrpSpPr>
            <a:grpSpLocks/>
          </p:cNvGrpSpPr>
          <p:nvPr/>
        </p:nvGrpSpPr>
        <p:grpSpPr bwMode="auto">
          <a:xfrm>
            <a:off x="2055813" y="3359151"/>
            <a:ext cx="2946400" cy="3382963"/>
            <a:chOff x="532606" y="2514600"/>
            <a:chExt cx="3886994" cy="3201192"/>
          </a:xfrm>
        </p:grpSpPr>
        <p:cxnSp>
          <p:nvCxnSpPr>
            <p:cNvPr id="51" name="直接箭头连接符 50">
              <a:extLst>
                <a:ext uri="{FF2B5EF4-FFF2-40B4-BE49-F238E27FC236}">
                  <a16:creationId xmlns:a16="http://schemas.microsoft.com/office/drawing/2014/main" id="{05B9DEEC-4525-4A49-962F-466ADE6160DA}"/>
                </a:ext>
              </a:extLst>
            </p:cNvPr>
            <p:cNvCxnSpPr/>
            <p:nvPr/>
          </p:nvCxnSpPr>
          <p:spPr>
            <a:xfrm rot="5400000">
              <a:off x="2171355" y="5600122"/>
              <a:ext cx="228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9322B1D-F9D5-B847-8F16-970AB2813644}"/>
                </a:ext>
              </a:extLst>
            </p:cNvPr>
            <p:cNvCxnSpPr/>
            <p:nvPr/>
          </p:nvCxnSpPr>
          <p:spPr>
            <a:xfrm rot="10800000">
              <a:off x="534700" y="5712788"/>
              <a:ext cx="1750823" cy="15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4FF993C-6B6B-B844-8DEC-F894661EDEF1}"/>
                </a:ext>
              </a:extLst>
            </p:cNvPr>
            <p:cNvCxnSpPr/>
            <p:nvPr/>
          </p:nvCxnSpPr>
          <p:spPr>
            <a:xfrm rot="5400000" flipH="1" flipV="1">
              <a:off x="-1066192" y="4114901"/>
              <a:ext cx="3199689" cy="20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FA5E8B6-930A-2049-A9B2-E2AD79333E5D}"/>
                </a:ext>
              </a:extLst>
            </p:cNvPr>
            <p:cNvCxnSpPr/>
            <p:nvPr/>
          </p:nvCxnSpPr>
          <p:spPr>
            <a:xfrm>
              <a:off x="534700" y="2514600"/>
              <a:ext cx="3884900" cy="15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9" name="组合 75">
            <a:extLst>
              <a:ext uri="{FF2B5EF4-FFF2-40B4-BE49-F238E27FC236}">
                <a16:creationId xmlns:a16="http://schemas.microsoft.com/office/drawing/2014/main" id="{3D785283-598C-A840-9C54-9DB3ADB31BE0}"/>
              </a:ext>
            </a:extLst>
          </p:cNvPr>
          <p:cNvGrpSpPr>
            <a:grpSpLocks/>
          </p:cNvGrpSpPr>
          <p:nvPr/>
        </p:nvGrpSpPr>
        <p:grpSpPr bwMode="auto">
          <a:xfrm>
            <a:off x="2895600" y="3716338"/>
            <a:ext cx="2687638" cy="1117600"/>
            <a:chOff x="1371600" y="3135868"/>
            <a:chExt cx="2514600" cy="1049064"/>
          </a:xfrm>
        </p:grpSpPr>
        <p:grpSp>
          <p:nvGrpSpPr>
            <p:cNvPr id="79892" name="组合 67">
              <a:extLst>
                <a:ext uri="{FF2B5EF4-FFF2-40B4-BE49-F238E27FC236}">
                  <a16:creationId xmlns:a16="http://schemas.microsoft.com/office/drawing/2014/main" id="{D93ABDB2-F579-FA48-B417-95B91FDB2673}"/>
                </a:ext>
              </a:extLst>
            </p:cNvPr>
            <p:cNvGrpSpPr>
              <a:grpSpLocks/>
            </p:cNvGrpSpPr>
            <p:nvPr/>
          </p:nvGrpSpPr>
          <p:grpSpPr bwMode="auto">
            <a:xfrm>
              <a:off x="1371600" y="3505202"/>
              <a:ext cx="2057400" cy="679730"/>
              <a:chOff x="1371600" y="3505202"/>
              <a:chExt cx="2057400" cy="679730"/>
            </a:xfrm>
          </p:grpSpPr>
          <p:sp>
            <p:nvSpPr>
              <p:cNvPr id="10" name="流程图: 过程 9">
                <a:extLst>
                  <a:ext uri="{FF2B5EF4-FFF2-40B4-BE49-F238E27FC236}">
                    <a16:creationId xmlns:a16="http://schemas.microsoft.com/office/drawing/2014/main" id="{863716A0-42DD-FA4A-B7F0-58A00EFCF1D5}"/>
                  </a:ext>
                </a:extLst>
              </p:cNvPr>
              <p:cNvSpPr/>
              <p:nvPr/>
            </p:nvSpPr>
            <p:spPr>
              <a:xfrm>
                <a:off x="1371600" y="3880942"/>
                <a:ext cx="1828395" cy="303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获取文件属性</a:t>
                </a:r>
              </a:p>
            </p:txBody>
          </p:sp>
          <p:cxnSp>
            <p:nvCxnSpPr>
              <p:cNvPr id="30" name="直接箭头连接符 29">
                <a:extLst>
                  <a:ext uri="{FF2B5EF4-FFF2-40B4-BE49-F238E27FC236}">
                    <a16:creationId xmlns:a16="http://schemas.microsoft.com/office/drawing/2014/main" id="{3763C0A3-56E4-AB44-9139-7B1AFB8230A8}"/>
                  </a:ext>
                </a:extLst>
              </p:cNvPr>
              <p:cNvCxnSpPr/>
              <p:nvPr/>
            </p:nvCxnSpPr>
            <p:spPr>
              <a:xfrm rot="10800000">
                <a:off x="2286540" y="3505424"/>
                <a:ext cx="1142190" cy="14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D71A3B1-F644-3A4D-9C40-F9EC300B3DA4}"/>
                  </a:ext>
                </a:extLst>
              </p:cNvPr>
              <p:cNvCxnSpPr>
                <a:cxnSpLocks/>
                <a:endCxn id="10" idx="0"/>
              </p:cNvCxnSpPr>
              <p:nvPr/>
            </p:nvCxnSpPr>
            <p:spPr>
              <a:xfrm>
                <a:off x="2286540" y="3505424"/>
                <a:ext cx="0" cy="375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9893" name="TextBox 72">
              <a:extLst>
                <a:ext uri="{FF2B5EF4-FFF2-40B4-BE49-F238E27FC236}">
                  <a16:creationId xmlns:a16="http://schemas.microsoft.com/office/drawing/2014/main" id="{1DFAAF22-7643-D546-9550-6563022FEA97}"/>
                </a:ext>
              </a:extLst>
            </p:cNvPr>
            <p:cNvSpPr txBox="1">
              <a:spLocks noChangeArrowheads="1"/>
            </p:cNvSpPr>
            <p:nvPr/>
          </p:nvSpPr>
          <p:spPr bwMode="auto">
            <a:xfrm>
              <a:off x="2971800" y="3135868"/>
              <a:ext cx="914400" cy="34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0">
                  <a:ea typeface="宋体" panose="02010600030101010101" pitchFamily="2" charset="-122"/>
                </a:rPr>
                <a:t>F</a:t>
              </a:r>
              <a:endParaRPr lang="zh-CN" altLang="en-US" sz="1800" b="0">
                <a:ea typeface="宋体" panose="02010600030101010101" pitchFamily="2" charset="-122"/>
              </a:endParaRPr>
            </a:p>
          </p:txBody>
        </p:sp>
      </p:grpSp>
      <p:grpSp>
        <p:nvGrpSpPr>
          <p:cNvPr id="22" name="组合 42">
            <a:extLst>
              <a:ext uri="{FF2B5EF4-FFF2-40B4-BE49-F238E27FC236}">
                <a16:creationId xmlns:a16="http://schemas.microsoft.com/office/drawing/2014/main" id="{AE112331-EC70-7749-BBAA-7FE1C5999695}"/>
              </a:ext>
            </a:extLst>
          </p:cNvPr>
          <p:cNvGrpSpPr>
            <a:grpSpLocks/>
          </p:cNvGrpSpPr>
          <p:nvPr/>
        </p:nvGrpSpPr>
        <p:grpSpPr bwMode="auto">
          <a:xfrm>
            <a:off x="6934200" y="3665538"/>
            <a:ext cx="2362200" cy="2500312"/>
            <a:chOff x="5410200" y="3668713"/>
            <a:chExt cx="2209800" cy="2351087"/>
          </a:xfrm>
        </p:grpSpPr>
        <p:sp>
          <p:nvSpPr>
            <p:cNvPr id="41" name="流程图: 可选过程 40">
              <a:extLst>
                <a:ext uri="{FF2B5EF4-FFF2-40B4-BE49-F238E27FC236}">
                  <a16:creationId xmlns:a16="http://schemas.microsoft.com/office/drawing/2014/main" id="{829742C6-DBFD-7740-AA01-F3DDE6AF88D2}"/>
                </a:ext>
              </a:extLst>
            </p:cNvPr>
            <p:cNvSpPr/>
            <p:nvPr/>
          </p:nvSpPr>
          <p:spPr bwMode="auto">
            <a:xfrm>
              <a:off x="5791866" y="5715278"/>
              <a:ext cx="1828134" cy="30452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结束</a:t>
              </a:r>
            </a:p>
          </p:txBody>
        </p:sp>
        <p:cxnSp>
          <p:nvCxnSpPr>
            <p:cNvPr id="44" name="直接箭头连接符 43">
              <a:extLst>
                <a:ext uri="{FF2B5EF4-FFF2-40B4-BE49-F238E27FC236}">
                  <a16:creationId xmlns:a16="http://schemas.microsoft.com/office/drawing/2014/main" id="{782A84C8-E787-6649-A35A-F7C405BA187E}"/>
                </a:ext>
              </a:extLst>
            </p:cNvPr>
            <p:cNvCxnSpPr/>
            <p:nvPr/>
          </p:nvCxnSpPr>
          <p:spPr bwMode="auto">
            <a:xfrm>
              <a:off x="5410200" y="4038916"/>
              <a:ext cx="12949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46B0BEC-D3FD-1F49-86A7-1A92DE80099B}"/>
                </a:ext>
              </a:extLst>
            </p:cNvPr>
            <p:cNvCxnSpPr/>
            <p:nvPr/>
          </p:nvCxnSpPr>
          <p:spPr bwMode="auto">
            <a:xfrm flipH="1">
              <a:off x="6705190" y="4040408"/>
              <a:ext cx="1486" cy="835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889" name="TextBox 74">
              <a:extLst>
                <a:ext uri="{FF2B5EF4-FFF2-40B4-BE49-F238E27FC236}">
                  <a16:creationId xmlns:a16="http://schemas.microsoft.com/office/drawing/2014/main" id="{931AD940-2F2F-E94D-8B57-F5B229E94750}"/>
                </a:ext>
              </a:extLst>
            </p:cNvPr>
            <p:cNvSpPr txBox="1">
              <a:spLocks noChangeArrowheads="1"/>
            </p:cNvSpPr>
            <p:nvPr/>
          </p:nvSpPr>
          <p:spPr bwMode="auto">
            <a:xfrm>
              <a:off x="5562600" y="3668713"/>
              <a:ext cx="914400" cy="347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0">
                  <a:ea typeface="宋体" panose="02010600030101010101" pitchFamily="2" charset="-122"/>
                </a:rPr>
                <a:t>T</a:t>
              </a:r>
              <a:endParaRPr lang="zh-CN" altLang="en-US" sz="1800" b="0">
                <a:ea typeface="宋体" panose="02010600030101010101" pitchFamily="2" charset="-122"/>
              </a:endParaRPr>
            </a:p>
          </p:txBody>
        </p:sp>
        <p:sp>
          <p:nvSpPr>
            <p:cNvPr id="42" name="流程图: 过程 41">
              <a:extLst>
                <a:ext uri="{FF2B5EF4-FFF2-40B4-BE49-F238E27FC236}">
                  <a16:creationId xmlns:a16="http://schemas.microsoft.com/office/drawing/2014/main" id="{08601D08-0EB7-AC42-9EC4-C4B2AD04A437}"/>
                </a:ext>
              </a:extLst>
            </p:cNvPr>
            <p:cNvSpPr/>
            <p:nvPr/>
          </p:nvSpPr>
          <p:spPr bwMode="auto">
            <a:xfrm>
              <a:off x="5791866" y="4876350"/>
              <a:ext cx="1828134" cy="3045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a:t>关闭目录</a:t>
              </a:r>
            </a:p>
          </p:txBody>
        </p:sp>
        <p:cxnSp>
          <p:nvCxnSpPr>
            <p:cNvPr id="50" name="直接箭头连接符 49">
              <a:extLst>
                <a:ext uri="{FF2B5EF4-FFF2-40B4-BE49-F238E27FC236}">
                  <a16:creationId xmlns:a16="http://schemas.microsoft.com/office/drawing/2014/main" id="{F7BCE683-0093-C14D-A8F2-551D7330017A}"/>
                </a:ext>
              </a:extLst>
            </p:cNvPr>
            <p:cNvCxnSpPr>
              <a:stCxn id="42" idx="2"/>
              <a:endCxn id="41" idx="0"/>
            </p:cNvCxnSpPr>
            <p:nvPr/>
          </p:nvCxnSpPr>
          <p:spPr>
            <a:xfrm>
              <a:off x="6705190" y="5180872"/>
              <a:ext cx="0" cy="5344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80544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5F00504D-32D9-E54D-BB0B-EDAD8D9D67E1}"/>
              </a:ext>
            </a:extLst>
          </p:cNvPr>
          <p:cNvSpPr>
            <a:spLocks noGrp="1" noChangeArrowheads="1"/>
          </p:cNvSpPr>
          <p:nvPr>
            <p:ph idx="1"/>
          </p:nvPr>
        </p:nvSpPr>
        <p:spPr>
          <a:xfrm>
            <a:off x="2236788" y="1311275"/>
            <a:ext cx="8077200" cy="5157788"/>
          </a:xfrm>
        </p:spPr>
        <p:txBody>
          <a:bodyPr/>
          <a:lstStyle/>
          <a:p>
            <a:pPr>
              <a:lnSpc>
                <a:spcPct val="90000"/>
              </a:lnSpc>
            </a:pPr>
            <a:r>
              <a:rPr lang="zh-CN" altLang="en-US" sz="2800">
                <a:solidFill>
                  <a:schemeClr val="accent2"/>
                </a:solidFill>
                <a:latin typeface="微软雅黑" panose="020B0503020204020204" pitchFamily="34" charset="-122"/>
                <a:ea typeface="微软雅黑" panose="020B0503020204020204" pitchFamily="34" charset="-122"/>
              </a:rPr>
              <a:t>常用函数：</a:t>
            </a:r>
            <a:r>
              <a:rPr lang="en-US" altLang="zh-CN" sz="2800">
                <a:solidFill>
                  <a:schemeClr val="accent2"/>
                </a:solidFill>
                <a:latin typeface="微软雅黑" panose="020B0503020204020204" pitchFamily="34" charset="-122"/>
                <a:ea typeface="微软雅黑" panose="020B0503020204020204" pitchFamily="34" charset="-122"/>
              </a:rPr>
              <a:t>getcwd</a:t>
            </a:r>
            <a:r>
              <a:rPr lang="zh-CN" altLang="en-US" sz="2800">
                <a:solidFill>
                  <a:schemeClr val="accent2"/>
                </a:solidFill>
                <a:latin typeface="微软雅黑" panose="020B0503020204020204" pitchFamily="34" charset="-122"/>
                <a:ea typeface="微软雅黑" panose="020B0503020204020204" pitchFamily="34" charset="-122"/>
              </a:rPr>
              <a:t>，</a:t>
            </a:r>
            <a:r>
              <a:rPr lang="en-US" altLang="zh-CN" sz="2800">
                <a:solidFill>
                  <a:schemeClr val="accent2"/>
                </a:solidFill>
                <a:latin typeface="微软雅黑" panose="020B0503020204020204" pitchFamily="34" charset="-122"/>
                <a:ea typeface="微软雅黑" panose="020B0503020204020204" pitchFamily="34" charset="-122"/>
              </a:rPr>
              <a:t>get_current_dir_name</a:t>
            </a:r>
          </a:p>
          <a:p>
            <a:pPr>
              <a:lnSpc>
                <a:spcPct val="90000"/>
              </a:lnSpc>
            </a:pPr>
            <a:r>
              <a:rPr lang="zh-CN" altLang="en-US" sz="2800">
                <a:solidFill>
                  <a:schemeClr val="accent2"/>
                </a:solidFill>
                <a:latin typeface="微软雅黑" panose="020B0503020204020204" pitchFamily="34" charset="-122"/>
                <a:ea typeface="微软雅黑" panose="020B0503020204020204" pitchFamily="34" charset="-122"/>
              </a:rPr>
              <a:t>头文件：</a:t>
            </a:r>
            <a:r>
              <a:rPr lang="en-US" altLang="en-US" sz="2800">
                <a:solidFill>
                  <a:schemeClr val="accent2"/>
                </a:solidFill>
                <a:latin typeface="微软雅黑" panose="020B0503020204020204" pitchFamily="34" charset="-122"/>
                <a:ea typeface="微软雅黑" panose="020B0503020204020204" pitchFamily="34" charset="-122"/>
              </a:rPr>
              <a:t>unistd.h</a:t>
            </a:r>
          </a:p>
          <a:p>
            <a:pPr>
              <a:lnSpc>
                <a:spcPct val="90000"/>
              </a:lnSpc>
            </a:pPr>
            <a:r>
              <a:rPr lang="zh-CN" altLang="en-US" sz="2800">
                <a:solidFill>
                  <a:schemeClr val="accent2"/>
                </a:solidFill>
                <a:latin typeface="微软雅黑" panose="020B0503020204020204" pitchFamily="34" charset="-122"/>
                <a:ea typeface="微软雅黑" panose="020B0503020204020204" pitchFamily="34" charset="-122"/>
              </a:rPr>
              <a:t>函数定义：</a:t>
            </a:r>
            <a:endParaRPr lang="en-US" altLang="zh-CN" sz="2800">
              <a:solidFill>
                <a:schemeClr val="accent2"/>
              </a:solidFill>
              <a:latin typeface="微软雅黑" panose="020B0503020204020204" pitchFamily="34" charset="-122"/>
              <a:ea typeface="微软雅黑" panose="020B0503020204020204" pitchFamily="34" charset="-122"/>
            </a:endParaRPr>
          </a:p>
          <a:p>
            <a:pPr lvl="1">
              <a:lnSpc>
                <a:spcPct val="90000"/>
              </a:lnSpc>
            </a:pPr>
            <a:r>
              <a:rPr lang="en-US" altLang="en-US" sz="2600"/>
              <a:t>char *getcwd(char *buf, size_t size)</a:t>
            </a:r>
          </a:p>
          <a:p>
            <a:pPr lvl="2">
              <a:lnSpc>
                <a:spcPct val="90000"/>
              </a:lnSpc>
            </a:pPr>
            <a:r>
              <a:rPr lang="zh-CN" altLang="en-US" sz="2200"/>
              <a:t>将当前的工作目录绝对路径字符串复制到参数</a:t>
            </a:r>
            <a:r>
              <a:rPr lang="en-US" altLang="zh-CN" sz="2200"/>
              <a:t>buf </a:t>
            </a:r>
            <a:r>
              <a:rPr lang="zh-CN" altLang="en-US" sz="2200"/>
              <a:t>所指的缓冲区，参数</a:t>
            </a:r>
            <a:r>
              <a:rPr lang="en-US" altLang="zh-CN" sz="2200"/>
              <a:t>size </a:t>
            </a:r>
            <a:r>
              <a:rPr lang="zh-CN" altLang="en-US" sz="2200"/>
              <a:t>为缓冲区大小</a:t>
            </a:r>
            <a:endParaRPr lang="en-US" altLang="zh-CN" sz="2200"/>
          </a:p>
          <a:p>
            <a:pPr lvl="2">
              <a:lnSpc>
                <a:spcPct val="90000"/>
              </a:lnSpc>
            </a:pPr>
            <a:r>
              <a:rPr lang="zh-CN" altLang="en-US" sz="2200"/>
              <a:t>若参数</a:t>
            </a:r>
            <a:r>
              <a:rPr lang="en-US" altLang="zh-CN" sz="2200"/>
              <a:t>buf </a:t>
            </a:r>
            <a:r>
              <a:rPr lang="zh-CN" altLang="en-US" sz="2200"/>
              <a:t>为</a:t>
            </a:r>
            <a:r>
              <a:rPr lang="en-US" altLang="zh-CN" sz="2200"/>
              <a:t>NULL</a:t>
            </a:r>
            <a:r>
              <a:rPr lang="zh-CN" altLang="en-US" sz="2200"/>
              <a:t>，参数</a:t>
            </a:r>
            <a:r>
              <a:rPr lang="en-US" altLang="zh-CN" sz="2200"/>
              <a:t>size </a:t>
            </a:r>
            <a:r>
              <a:rPr lang="zh-CN" altLang="en-US" sz="2200"/>
              <a:t>为</a:t>
            </a:r>
            <a:r>
              <a:rPr lang="en-US" altLang="zh-CN" sz="2200"/>
              <a:t>0</a:t>
            </a:r>
            <a:r>
              <a:rPr lang="zh-CN" altLang="en-US" sz="2200"/>
              <a:t>，则函数根据路径字符串的长度自动分配缓冲区，并将分配的路径字符串缓冲区指针作为函数返回值（</a:t>
            </a:r>
            <a:r>
              <a:rPr lang="zh-CN" altLang="en-US" sz="2200">
                <a:solidFill>
                  <a:srgbClr val="C00000"/>
                </a:solidFill>
              </a:rPr>
              <a:t>该内存区需要手动释放</a:t>
            </a:r>
            <a:r>
              <a:rPr lang="zh-CN" altLang="en-US" sz="2200"/>
              <a:t>）</a:t>
            </a:r>
            <a:endParaRPr lang="en-US" altLang="zh-CN" sz="2200"/>
          </a:p>
          <a:p>
            <a:pPr lvl="2">
              <a:lnSpc>
                <a:spcPct val="90000"/>
              </a:lnSpc>
            </a:pPr>
            <a:r>
              <a:rPr lang="zh-CN" altLang="en-US" sz="2200"/>
              <a:t>失败返回</a:t>
            </a:r>
            <a:r>
              <a:rPr lang="en-US" altLang="zh-CN" sz="2200"/>
              <a:t>NULL</a:t>
            </a:r>
            <a:endParaRPr lang="en-US" altLang="en-US" sz="2200"/>
          </a:p>
          <a:p>
            <a:pPr lvl="1">
              <a:lnSpc>
                <a:spcPct val="90000"/>
              </a:lnSpc>
            </a:pPr>
            <a:r>
              <a:rPr lang="en-US" altLang="en-US" sz="2600"/>
              <a:t>char *get_current_dir_name(void)</a:t>
            </a:r>
          </a:p>
          <a:p>
            <a:pPr lvl="2">
              <a:lnSpc>
                <a:spcPct val="90000"/>
              </a:lnSpc>
            </a:pPr>
            <a:r>
              <a:rPr lang="zh-CN" altLang="en-US" sz="2200"/>
              <a:t>成功返回路径字符串缓冲区指针（</a:t>
            </a:r>
            <a:r>
              <a:rPr lang="zh-CN" altLang="en-US" sz="2200">
                <a:solidFill>
                  <a:srgbClr val="C00000"/>
                </a:solidFill>
              </a:rPr>
              <a:t>该内存区需要手动释放</a:t>
            </a:r>
            <a:r>
              <a:rPr lang="zh-CN" altLang="en-US" sz="2200"/>
              <a:t>），失败返回</a:t>
            </a:r>
            <a:r>
              <a:rPr lang="en-US" altLang="zh-CN" sz="2200"/>
              <a:t>NULL</a:t>
            </a:r>
            <a:r>
              <a:rPr lang="en-US" altLang="en-US" sz="2200"/>
              <a:t> </a:t>
            </a:r>
            <a:endParaRPr lang="en-US" altLang="zh-CN" sz="2200"/>
          </a:p>
          <a:p>
            <a:pPr lvl="1">
              <a:lnSpc>
                <a:spcPct val="90000"/>
              </a:lnSpc>
            </a:pPr>
            <a:endParaRPr lang="en-US" altLang="zh-CN" sz="2600">
              <a:solidFill>
                <a:schemeClr val="accent2"/>
              </a:solidFill>
            </a:endParaRPr>
          </a:p>
          <a:p>
            <a:pPr>
              <a:lnSpc>
                <a:spcPct val="90000"/>
              </a:lnSpc>
            </a:pPr>
            <a:endParaRPr lang="en-US" altLang="zh-CN" sz="3000">
              <a:solidFill>
                <a:schemeClr val="accent2"/>
              </a:solidFill>
            </a:endParaRPr>
          </a:p>
          <a:p>
            <a:pPr>
              <a:lnSpc>
                <a:spcPct val="90000"/>
              </a:lnSpc>
            </a:pPr>
            <a:endParaRPr lang="en-US" altLang="zh-CN" sz="3000">
              <a:solidFill>
                <a:schemeClr val="accent2"/>
              </a:solidFill>
            </a:endParaRPr>
          </a:p>
          <a:p>
            <a:pPr>
              <a:lnSpc>
                <a:spcPct val="90000"/>
              </a:lnSpc>
            </a:pPr>
            <a:endParaRPr lang="en-US" altLang="zh-CN" sz="3000">
              <a:solidFill>
                <a:schemeClr val="accent2"/>
              </a:solidFill>
            </a:endParaRPr>
          </a:p>
          <a:p>
            <a:pPr>
              <a:lnSpc>
                <a:spcPct val="90000"/>
              </a:lnSpc>
              <a:buFontTx/>
              <a:buNone/>
            </a:pPr>
            <a:endParaRPr lang="en-US" altLang="zh-CN" sz="3000">
              <a:solidFill>
                <a:schemeClr val="accent2"/>
              </a:solidFill>
            </a:endParaRPr>
          </a:p>
          <a:p>
            <a:pPr>
              <a:lnSpc>
                <a:spcPct val="90000"/>
              </a:lnSpc>
            </a:pPr>
            <a:endParaRPr lang="zh-CN" altLang="en-US" sz="3000">
              <a:solidFill>
                <a:schemeClr val="accent2"/>
              </a:solidFill>
            </a:endParaRPr>
          </a:p>
        </p:txBody>
      </p:sp>
      <p:sp>
        <p:nvSpPr>
          <p:cNvPr id="81923" name="Rectangle 2">
            <a:extLst>
              <a:ext uri="{FF2B5EF4-FFF2-40B4-BE49-F238E27FC236}">
                <a16:creationId xmlns:a16="http://schemas.microsoft.com/office/drawing/2014/main" id="{B498889E-DEEE-804A-A01A-79E6771EE06E}"/>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目录操作</a:t>
            </a:r>
            <a:r>
              <a:rPr lang="en-US" altLang="zh-CN">
                <a:solidFill>
                  <a:srgbClr val="1E4649"/>
                </a:solidFill>
              </a:rPr>
              <a:t>-</a:t>
            </a:r>
            <a:r>
              <a:rPr lang="zh-CN" altLang="en-US">
                <a:solidFill>
                  <a:srgbClr val="1E4649"/>
                </a:solidFill>
              </a:rPr>
              <a:t>获取当前工作路径</a:t>
            </a:r>
          </a:p>
        </p:txBody>
      </p:sp>
    </p:spTree>
    <p:extLst>
      <p:ext uri="{BB962C8B-B14F-4D97-AF65-F5344CB8AC3E}">
        <p14:creationId xmlns:p14="http://schemas.microsoft.com/office/powerpoint/2010/main" val="23840228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additive="base">
                                        <p:cTn id="7" dur="5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460">
                                            <p:txEl>
                                              <p:pRg st="1" end="1"/>
                                            </p:txEl>
                                          </p:spTgt>
                                        </p:tgtEl>
                                        <p:attrNameLst>
                                          <p:attrName>style.visibility</p:attrName>
                                        </p:attrNameLst>
                                      </p:cBhvr>
                                      <p:to>
                                        <p:strVal val="visible"/>
                                      </p:to>
                                    </p:set>
                                    <p:anim calcmode="lin" valueType="num">
                                      <p:cBhvr additive="base">
                                        <p:cTn id="13" dur="500" fill="hold"/>
                                        <p:tgtEl>
                                          <p:spTgt spid="1946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460">
                                            <p:txEl>
                                              <p:pRg st="2" end="2"/>
                                            </p:txEl>
                                          </p:spTgt>
                                        </p:tgtEl>
                                        <p:attrNameLst>
                                          <p:attrName>style.visibility</p:attrName>
                                        </p:attrNameLst>
                                      </p:cBhvr>
                                      <p:to>
                                        <p:strVal val="visible"/>
                                      </p:to>
                                    </p:set>
                                    <p:anim calcmode="lin" valueType="num">
                                      <p:cBhvr additive="base">
                                        <p:cTn id="19" dur="500" fill="hold"/>
                                        <p:tgtEl>
                                          <p:spTgt spid="1946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6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460">
                                            <p:txEl>
                                              <p:pRg st="3" end="3"/>
                                            </p:txEl>
                                          </p:spTgt>
                                        </p:tgtEl>
                                        <p:attrNameLst>
                                          <p:attrName>style.visibility</p:attrName>
                                        </p:attrNameLst>
                                      </p:cBhvr>
                                      <p:to>
                                        <p:strVal val="visible"/>
                                      </p:to>
                                    </p:set>
                                    <p:anim calcmode="lin" valueType="num">
                                      <p:cBhvr additive="base">
                                        <p:cTn id="23" dur="500" fill="hold"/>
                                        <p:tgtEl>
                                          <p:spTgt spid="1946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46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9460">
                                            <p:txEl>
                                              <p:pRg st="4" end="4"/>
                                            </p:txEl>
                                          </p:spTgt>
                                        </p:tgtEl>
                                        <p:attrNameLst>
                                          <p:attrName>style.visibility</p:attrName>
                                        </p:attrNameLst>
                                      </p:cBhvr>
                                      <p:to>
                                        <p:strVal val="visible"/>
                                      </p:to>
                                    </p:set>
                                    <p:anim calcmode="lin" valueType="num">
                                      <p:cBhvr additive="base">
                                        <p:cTn id="29" dur="500" fill="hold"/>
                                        <p:tgtEl>
                                          <p:spTgt spid="19460">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46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9460">
                                            <p:txEl>
                                              <p:pRg st="5" end="5"/>
                                            </p:txEl>
                                          </p:spTgt>
                                        </p:tgtEl>
                                        <p:attrNameLst>
                                          <p:attrName>style.visibility</p:attrName>
                                        </p:attrNameLst>
                                      </p:cBhvr>
                                      <p:to>
                                        <p:strVal val="visible"/>
                                      </p:to>
                                    </p:set>
                                    <p:anim calcmode="lin" valueType="num">
                                      <p:cBhvr additive="base">
                                        <p:cTn id="35" dur="500" fill="hold"/>
                                        <p:tgtEl>
                                          <p:spTgt spid="1946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46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9460">
                                            <p:txEl>
                                              <p:pRg st="6" end="6"/>
                                            </p:txEl>
                                          </p:spTgt>
                                        </p:tgtEl>
                                        <p:attrNameLst>
                                          <p:attrName>style.visibility</p:attrName>
                                        </p:attrNameLst>
                                      </p:cBhvr>
                                      <p:to>
                                        <p:strVal val="visible"/>
                                      </p:to>
                                    </p:set>
                                    <p:anim calcmode="lin" valueType="num">
                                      <p:cBhvr additive="base">
                                        <p:cTn id="41" dur="500" fill="hold"/>
                                        <p:tgtEl>
                                          <p:spTgt spid="19460">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46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9460">
                                            <p:txEl>
                                              <p:pRg st="7" end="7"/>
                                            </p:txEl>
                                          </p:spTgt>
                                        </p:tgtEl>
                                        <p:attrNameLst>
                                          <p:attrName>style.visibility</p:attrName>
                                        </p:attrNameLst>
                                      </p:cBhvr>
                                      <p:to>
                                        <p:strVal val="visible"/>
                                      </p:to>
                                    </p:set>
                                    <p:anim calcmode="lin" valueType="num">
                                      <p:cBhvr additive="base">
                                        <p:cTn id="47" dur="500" fill="hold"/>
                                        <p:tgtEl>
                                          <p:spTgt spid="19460">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946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9460">
                                            <p:txEl>
                                              <p:pRg st="8" end="8"/>
                                            </p:txEl>
                                          </p:spTgt>
                                        </p:tgtEl>
                                        <p:attrNameLst>
                                          <p:attrName>style.visibility</p:attrName>
                                        </p:attrNameLst>
                                      </p:cBhvr>
                                      <p:to>
                                        <p:strVal val="visible"/>
                                      </p:to>
                                    </p:set>
                                    <p:anim calcmode="lin" valueType="num">
                                      <p:cBhvr additive="base">
                                        <p:cTn id="53" dur="500" fill="hold"/>
                                        <p:tgtEl>
                                          <p:spTgt spid="19460">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46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a:extLst>
              <a:ext uri="{FF2B5EF4-FFF2-40B4-BE49-F238E27FC236}">
                <a16:creationId xmlns:a16="http://schemas.microsoft.com/office/drawing/2014/main" id="{B6529322-A3E8-CF44-BEEE-44B920B0B307}"/>
              </a:ext>
            </a:extLst>
          </p:cNvPr>
          <p:cNvSpPr>
            <a:spLocks noGrp="1" noChangeArrowheads="1"/>
          </p:cNvSpPr>
          <p:nvPr>
            <p:ph idx="1"/>
          </p:nvPr>
        </p:nvSpPr>
        <p:spPr>
          <a:xfrm>
            <a:off x="2236788" y="1311275"/>
            <a:ext cx="8077200" cy="5157788"/>
          </a:xfrm>
        </p:spPr>
        <p:txBody>
          <a:bodyPr/>
          <a:lstStyle/>
          <a:p>
            <a:pPr>
              <a:lnSpc>
                <a:spcPct val="80000"/>
              </a:lnSpc>
            </a:pPr>
            <a:r>
              <a:rPr lang="zh-CN" altLang="en-US" sz="2800">
                <a:solidFill>
                  <a:schemeClr val="accent2"/>
                </a:solidFill>
                <a:latin typeface="微软雅黑" panose="020B0503020204020204" pitchFamily="34" charset="-122"/>
                <a:ea typeface="微软雅黑" panose="020B0503020204020204" pitchFamily="34" charset="-122"/>
              </a:rPr>
              <a:t>常用函数：</a:t>
            </a:r>
            <a:r>
              <a:rPr lang="en-US" altLang="zh-CN" sz="2800">
                <a:solidFill>
                  <a:schemeClr val="accent2"/>
                </a:solidFill>
                <a:latin typeface="微软雅黑" panose="020B0503020204020204" pitchFamily="34" charset="-122"/>
                <a:ea typeface="微软雅黑" panose="020B0503020204020204" pitchFamily="34" charset="-122"/>
              </a:rPr>
              <a:t>opendir</a:t>
            </a:r>
            <a:r>
              <a:rPr lang="zh-CN" altLang="en-US" sz="2800">
                <a:solidFill>
                  <a:schemeClr val="accent2"/>
                </a:solidFill>
                <a:latin typeface="微软雅黑" panose="020B0503020204020204" pitchFamily="34" charset="-122"/>
                <a:ea typeface="微软雅黑" panose="020B0503020204020204" pitchFamily="34" charset="-122"/>
              </a:rPr>
              <a:t>，</a:t>
            </a:r>
            <a:r>
              <a:rPr lang="en-US" altLang="zh-CN" sz="2800">
                <a:solidFill>
                  <a:schemeClr val="accent2"/>
                </a:solidFill>
                <a:latin typeface="微软雅黑" panose="020B0503020204020204" pitchFamily="34" charset="-122"/>
                <a:ea typeface="微软雅黑" panose="020B0503020204020204" pitchFamily="34" charset="-122"/>
              </a:rPr>
              <a:t>closedir</a:t>
            </a:r>
          </a:p>
          <a:p>
            <a:pPr>
              <a:lnSpc>
                <a:spcPct val="80000"/>
              </a:lnSpc>
            </a:pPr>
            <a:r>
              <a:rPr lang="zh-CN" altLang="en-US" sz="2800">
                <a:solidFill>
                  <a:schemeClr val="accent2"/>
                </a:solidFill>
                <a:latin typeface="微软雅黑" panose="020B0503020204020204" pitchFamily="34" charset="-122"/>
                <a:ea typeface="微软雅黑" panose="020B0503020204020204" pitchFamily="34" charset="-122"/>
              </a:rPr>
              <a:t>头文件：</a:t>
            </a:r>
            <a:r>
              <a:rPr lang="en-US" altLang="zh-CN" sz="2800">
                <a:solidFill>
                  <a:schemeClr val="accent2"/>
                </a:solidFill>
                <a:latin typeface="微软雅黑" panose="020B0503020204020204" pitchFamily="34" charset="-122"/>
                <a:ea typeface="微软雅黑" panose="020B0503020204020204" pitchFamily="34" charset="-122"/>
              </a:rPr>
              <a:t>dirent</a:t>
            </a:r>
            <a:r>
              <a:rPr lang="en-US" altLang="en-US" sz="2800">
                <a:solidFill>
                  <a:schemeClr val="accent2"/>
                </a:solidFill>
                <a:latin typeface="微软雅黑" panose="020B0503020204020204" pitchFamily="34" charset="-122"/>
                <a:ea typeface="微软雅黑" panose="020B0503020204020204" pitchFamily="34" charset="-122"/>
              </a:rPr>
              <a:t>.h</a:t>
            </a:r>
          </a:p>
          <a:p>
            <a:pPr>
              <a:lnSpc>
                <a:spcPct val="80000"/>
              </a:lnSpc>
            </a:pPr>
            <a:r>
              <a:rPr lang="zh-CN" altLang="en-US" sz="2800">
                <a:solidFill>
                  <a:schemeClr val="accent2"/>
                </a:solidFill>
                <a:latin typeface="微软雅黑" panose="020B0503020204020204" pitchFamily="34" charset="-122"/>
                <a:ea typeface="微软雅黑" panose="020B0503020204020204" pitchFamily="34" charset="-122"/>
              </a:rPr>
              <a:t>函数定义：</a:t>
            </a:r>
            <a:endParaRPr lang="en-US" altLang="zh-CN" sz="2800">
              <a:solidFill>
                <a:schemeClr val="accent2"/>
              </a:solidFill>
              <a:latin typeface="微软雅黑" panose="020B0503020204020204" pitchFamily="34" charset="-122"/>
              <a:ea typeface="微软雅黑" panose="020B0503020204020204" pitchFamily="34" charset="-122"/>
            </a:endParaRPr>
          </a:p>
          <a:p>
            <a:pPr lvl="1">
              <a:lnSpc>
                <a:spcPct val="80000"/>
              </a:lnSpc>
            </a:pPr>
            <a:r>
              <a:rPr lang="en-US" altLang="en-US" sz="3000"/>
              <a:t>DIR * opendir(const char * name);</a:t>
            </a:r>
          </a:p>
          <a:p>
            <a:pPr lvl="2">
              <a:lnSpc>
                <a:spcPct val="80000"/>
              </a:lnSpc>
            </a:pPr>
            <a:r>
              <a:rPr lang="zh-CN" altLang="en-US" sz="2600"/>
              <a:t>打开参数</a:t>
            </a:r>
            <a:r>
              <a:rPr lang="en-US" altLang="zh-CN" sz="2600"/>
              <a:t>name</a:t>
            </a:r>
            <a:r>
              <a:rPr lang="zh-CN" altLang="en-US" sz="2600"/>
              <a:t>指定的目录，并使一个目录流与它关联</a:t>
            </a:r>
            <a:endParaRPr lang="en-US" altLang="zh-CN" sz="2600"/>
          </a:p>
          <a:p>
            <a:pPr lvl="2">
              <a:lnSpc>
                <a:spcPct val="80000"/>
              </a:lnSpc>
            </a:pPr>
            <a:r>
              <a:rPr lang="zh-CN" altLang="en-US" sz="2600"/>
              <a:t>目录流类似于</a:t>
            </a:r>
            <a:r>
              <a:rPr lang="en-US" altLang="zh-CN" sz="2600"/>
              <a:t>C</a:t>
            </a:r>
            <a:r>
              <a:rPr lang="zh-CN" altLang="en-US" sz="2600"/>
              <a:t>库函数中的文件流</a:t>
            </a:r>
            <a:endParaRPr lang="en-US" altLang="zh-CN" sz="2600"/>
          </a:p>
          <a:p>
            <a:pPr lvl="2">
              <a:lnSpc>
                <a:spcPct val="80000"/>
              </a:lnSpc>
            </a:pPr>
            <a:r>
              <a:rPr lang="zh-CN" altLang="en-US" sz="2600"/>
              <a:t>失败返回</a:t>
            </a:r>
            <a:r>
              <a:rPr lang="en-US" altLang="zh-CN" sz="2600"/>
              <a:t>NULL</a:t>
            </a:r>
          </a:p>
          <a:p>
            <a:pPr lvl="1">
              <a:lnSpc>
                <a:spcPct val="80000"/>
              </a:lnSpc>
            </a:pPr>
            <a:r>
              <a:rPr lang="en-US" altLang="en-US" sz="3000"/>
              <a:t>int closedir(DIR *dir);</a:t>
            </a:r>
          </a:p>
          <a:p>
            <a:pPr lvl="2">
              <a:lnSpc>
                <a:spcPct val="80000"/>
              </a:lnSpc>
            </a:pPr>
            <a:r>
              <a:rPr lang="zh-CN" altLang="en-US" sz="2600"/>
              <a:t>关闭指定目录流，释放相关数据结构</a:t>
            </a:r>
            <a:endParaRPr lang="en-US" altLang="zh-CN" sz="2600"/>
          </a:p>
          <a:p>
            <a:pPr lvl="2">
              <a:lnSpc>
                <a:spcPct val="80000"/>
              </a:lnSpc>
            </a:pPr>
            <a:r>
              <a:rPr lang="zh-CN" altLang="en-US" sz="2600"/>
              <a:t>成功返回</a:t>
            </a:r>
            <a:r>
              <a:rPr lang="en-US" altLang="zh-CN" sz="2600"/>
              <a:t>0</a:t>
            </a:r>
            <a:r>
              <a:rPr lang="zh-CN" altLang="en-US" sz="2600"/>
              <a:t>；失败返回</a:t>
            </a:r>
            <a:r>
              <a:rPr lang="en-US" altLang="zh-CN" sz="2600"/>
              <a:t>-1</a:t>
            </a:r>
          </a:p>
          <a:p>
            <a:pPr lvl="2">
              <a:lnSpc>
                <a:spcPct val="80000"/>
              </a:lnSpc>
            </a:pPr>
            <a:endParaRPr lang="en-US" altLang="zh-CN" sz="17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buFontTx/>
              <a:buNone/>
            </a:pPr>
            <a:endParaRPr lang="en-US" altLang="zh-CN" sz="2200">
              <a:solidFill>
                <a:schemeClr val="accent2"/>
              </a:solidFill>
            </a:endParaRPr>
          </a:p>
          <a:p>
            <a:pPr>
              <a:lnSpc>
                <a:spcPct val="80000"/>
              </a:lnSpc>
            </a:pPr>
            <a:endParaRPr lang="zh-CN" altLang="en-US" sz="2200">
              <a:solidFill>
                <a:schemeClr val="accent2"/>
              </a:solidFill>
            </a:endParaRPr>
          </a:p>
        </p:txBody>
      </p:sp>
      <p:sp>
        <p:nvSpPr>
          <p:cNvPr id="83971" name="Rectangle 2">
            <a:extLst>
              <a:ext uri="{FF2B5EF4-FFF2-40B4-BE49-F238E27FC236}">
                <a16:creationId xmlns:a16="http://schemas.microsoft.com/office/drawing/2014/main" id="{299E62BE-1D43-8846-96E1-1C8AA47BD951}"/>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目录操作</a:t>
            </a:r>
            <a:r>
              <a:rPr lang="en-US" altLang="zh-CN">
                <a:solidFill>
                  <a:srgbClr val="1E4649"/>
                </a:solidFill>
              </a:rPr>
              <a:t>-</a:t>
            </a:r>
            <a:r>
              <a:rPr lang="zh-CN" altLang="en-US">
                <a:solidFill>
                  <a:srgbClr val="1E4649"/>
                </a:solidFill>
              </a:rPr>
              <a:t>打开关闭目录</a:t>
            </a:r>
          </a:p>
        </p:txBody>
      </p:sp>
    </p:spTree>
    <p:extLst>
      <p:ext uri="{BB962C8B-B14F-4D97-AF65-F5344CB8AC3E}">
        <p14:creationId xmlns:p14="http://schemas.microsoft.com/office/powerpoint/2010/main" val="2455545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 calcmode="lin" valueType="num">
                                      <p:cBhvr additive="base">
                                        <p:cTn id="7" dur="5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484">
                                            <p:txEl>
                                              <p:pRg st="1" end="1"/>
                                            </p:txEl>
                                          </p:spTgt>
                                        </p:tgtEl>
                                        <p:attrNameLst>
                                          <p:attrName>style.visibility</p:attrName>
                                        </p:attrNameLst>
                                      </p:cBhvr>
                                      <p:to>
                                        <p:strVal val="visible"/>
                                      </p:to>
                                    </p:set>
                                    <p:anim calcmode="lin" valueType="num">
                                      <p:cBhvr additive="base">
                                        <p:cTn id="13"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484">
                                            <p:txEl>
                                              <p:pRg st="2" end="2"/>
                                            </p:txEl>
                                          </p:spTgt>
                                        </p:tgtEl>
                                        <p:attrNameLst>
                                          <p:attrName>style.visibility</p:attrName>
                                        </p:attrNameLst>
                                      </p:cBhvr>
                                      <p:to>
                                        <p:strVal val="visible"/>
                                      </p:to>
                                    </p:set>
                                    <p:anim calcmode="lin" valueType="num">
                                      <p:cBhvr additive="base">
                                        <p:cTn id="19" dur="500" fill="hold"/>
                                        <p:tgtEl>
                                          <p:spTgt spid="2048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484">
                                            <p:txEl>
                                              <p:pRg st="3" end="3"/>
                                            </p:txEl>
                                          </p:spTgt>
                                        </p:tgtEl>
                                        <p:attrNameLst>
                                          <p:attrName>style.visibility</p:attrName>
                                        </p:attrNameLst>
                                      </p:cBhvr>
                                      <p:to>
                                        <p:strVal val="visible"/>
                                      </p:to>
                                    </p:set>
                                    <p:anim calcmode="lin" valueType="num">
                                      <p:cBhvr additive="base">
                                        <p:cTn id="23" dur="500" fill="hold"/>
                                        <p:tgtEl>
                                          <p:spTgt spid="2048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0484">
                                            <p:txEl>
                                              <p:pRg st="4" end="4"/>
                                            </p:txEl>
                                          </p:spTgt>
                                        </p:tgtEl>
                                        <p:attrNameLst>
                                          <p:attrName>style.visibility</p:attrName>
                                        </p:attrNameLst>
                                      </p:cBhvr>
                                      <p:to>
                                        <p:strVal val="visible"/>
                                      </p:to>
                                    </p:set>
                                    <p:anim calcmode="lin" valueType="num">
                                      <p:cBhvr additive="base">
                                        <p:cTn id="29" dur="500" fill="hold"/>
                                        <p:tgtEl>
                                          <p:spTgt spid="2048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48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0484">
                                            <p:txEl>
                                              <p:pRg st="5" end="5"/>
                                            </p:txEl>
                                          </p:spTgt>
                                        </p:tgtEl>
                                        <p:attrNameLst>
                                          <p:attrName>style.visibility</p:attrName>
                                        </p:attrNameLst>
                                      </p:cBhvr>
                                      <p:to>
                                        <p:strVal val="visible"/>
                                      </p:to>
                                    </p:set>
                                    <p:anim calcmode="lin" valueType="num">
                                      <p:cBhvr additive="base">
                                        <p:cTn id="35" dur="500" fill="hold"/>
                                        <p:tgtEl>
                                          <p:spTgt spid="2048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48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0484">
                                            <p:txEl>
                                              <p:pRg st="6" end="6"/>
                                            </p:txEl>
                                          </p:spTgt>
                                        </p:tgtEl>
                                        <p:attrNameLst>
                                          <p:attrName>style.visibility</p:attrName>
                                        </p:attrNameLst>
                                      </p:cBhvr>
                                      <p:to>
                                        <p:strVal val="visible"/>
                                      </p:to>
                                    </p:set>
                                    <p:anim calcmode="lin" valueType="num">
                                      <p:cBhvr additive="base">
                                        <p:cTn id="41" dur="500" fill="hold"/>
                                        <p:tgtEl>
                                          <p:spTgt spid="2048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048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0484">
                                            <p:txEl>
                                              <p:pRg st="7" end="7"/>
                                            </p:txEl>
                                          </p:spTgt>
                                        </p:tgtEl>
                                        <p:attrNameLst>
                                          <p:attrName>style.visibility</p:attrName>
                                        </p:attrNameLst>
                                      </p:cBhvr>
                                      <p:to>
                                        <p:strVal val="visible"/>
                                      </p:to>
                                    </p:set>
                                    <p:anim calcmode="lin" valueType="num">
                                      <p:cBhvr additive="base">
                                        <p:cTn id="47" dur="500" fill="hold"/>
                                        <p:tgtEl>
                                          <p:spTgt spid="2048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48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0484">
                                            <p:txEl>
                                              <p:pRg st="8" end="8"/>
                                            </p:txEl>
                                          </p:spTgt>
                                        </p:tgtEl>
                                        <p:attrNameLst>
                                          <p:attrName>style.visibility</p:attrName>
                                        </p:attrNameLst>
                                      </p:cBhvr>
                                      <p:to>
                                        <p:strVal val="visible"/>
                                      </p:to>
                                    </p:set>
                                    <p:anim calcmode="lin" valueType="num">
                                      <p:cBhvr additive="base">
                                        <p:cTn id="53" dur="500" fill="hold"/>
                                        <p:tgtEl>
                                          <p:spTgt spid="2048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048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20484">
                                            <p:txEl>
                                              <p:pRg st="9" end="9"/>
                                            </p:txEl>
                                          </p:spTgt>
                                        </p:tgtEl>
                                        <p:attrNameLst>
                                          <p:attrName>style.visibility</p:attrName>
                                        </p:attrNameLst>
                                      </p:cBhvr>
                                      <p:to>
                                        <p:strVal val="visible"/>
                                      </p:to>
                                    </p:set>
                                    <p:anim calcmode="lin" valueType="num">
                                      <p:cBhvr additive="base">
                                        <p:cTn id="59" dur="500" fill="hold"/>
                                        <p:tgtEl>
                                          <p:spTgt spid="20484">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048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a:extLst>
              <a:ext uri="{FF2B5EF4-FFF2-40B4-BE49-F238E27FC236}">
                <a16:creationId xmlns:a16="http://schemas.microsoft.com/office/drawing/2014/main" id="{912F97F5-9574-0F45-AEB9-4A6198010D8B}"/>
              </a:ext>
            </a:extLst>
          </p:cNvPr>
          <p:cNvSpPr>
            <a:spLocks noGrp="1" noChangeArrowheads="1"/>
          </p:cNvSpPr>
          <p:nvPr>
            <p:ph idx="1"/>
          </p:nvPr>
        </p:nvSpPr>
        <p:spPr>
          <a:xfrm>
            <a:off x="2236788" y="1311275"/>
            <a:ext cx="8077200" cy="5157788"/>
          </a:xfrm>
        </p:spPr>
        <p:txBody>
          <a:bodyPr/>
          <a:lstStyle/>
          <a:p>
            <a:pPr>
              <a:lnSpc>
                <a:spcPct val="90000"/>
              </a:lnSpc>
            </a:pPr>
            <a:r>
              <a:rPr lang="zh-CN" altLang="en-US" sz="2800">
                <a:solidFill>
                  <a:schemeClr val="accent2"/>
                </a:solidFill>
                <a:latin typeface="微软雅黑" panose="020B0503020204020204" pitchFamily="34" charset="-122"/>
                <a:ea typeface="微软雅黑" panose="020B0503020204020204" pitchFamily="34" charset="-122"/>
              </a:rPr>
              <a:t>常用函数：</a:t>
            </a:r>
            <a:r>
              <a:rPr lang="en-US" altLang="zh-CN" sz="2800">
                <a:solidFill>
                  <a:schemeClr val="accent2"/>
                </a:solidFill>
                <a:latin typeface="微软雅黑" panose="020B0503020204020204" pitchFamily="34" charset="-122"/>
                <a:ea typeface="微软雅黑" panose="020B0503020204020204" pitchFamily="34" charset="-122"/>
              </a:rPr>
              <a:t>readdir</a:t>
            </a:r>
          </a:p>
          <a:p>
            <a:pPr>
              <a:lnSpc>
                <a:spcPct val="90000"/>
              </a:lnSpc>
            </a:pPr>
            <a:r>
              <a:rPr lang="zh-CN" altLang="en-US" sz="2800">
                <a:solidFill>
                  <a:schemeClr val="accent2"/>
                </a:solidFill>
                <a:latin typeface="微软雅黑" panose="020B0503020204020204" pitchFamily="34" charset="-122"/>
                <a:ea typeface="微软雅黑" panose="020B0503020204020204" pitchFamily="34" charset="-122"/>
              </a:rPr>
              <a:t>头文件：</a:t>
            </a:r>
            <a:r>
              <a:rPr lang="en-US" altLang="zh-CN" sz="2800">
                <a:solidFill>
                  <a:schemeClr val="accent2"/>
                </a:solidFill>
                <a:latin typeface="微软雅黑" panose="020B0503020204020204" pitchFamily="34" charset="-122"/>
                <a:ea typeface="微软雅黑" panose="020B0503020204020204" pitchFamily="34" charset="-122"/>
              </a:rPr>
              <a:t>sys/types.h</a:t>
            </a:r>
            <a:r>
              <a:rPr lang="zh-CN" altLang="en-US" sz="2800">
                <a:solidFill>
                  <a:schemeClr val="accent2"/>
                </a:solidFill>
                <a:latin typeface="微软雅黑" panose="020B0503020204020204" pitchFamily="34" charset="-122"/>
                <a:ea typeface="微软雅黑" panose="020B0503020204020204" pitchFamily="34" charset="-122"/>
              </a:rPr>
              <a:t>；</a:t>
            </a:r>
            <a:r>
              <a:rPr lang="en-US" altLang="zh-CN" sz="2800">
                <a:solidFill>
                  <a:schemeClr val="accent2"/>
                </a:solidFill>
                <a:latin typeface="微软雅黑" panose="020B0503020204020204" pitchFamily="34" charset="-122"/>
                <a:ea typeface="微软雅黑" panose="020B0503020204020204" pitchFamily="34" charset="-122"/>
              </a:rPr>
              <a:t>dirent</a:t>
            </a:r>
            <a:r>
              <a:rPr lang="en-US" altLang="en-US" sz="2800">
                <a:solidFill>
                  <a:schemeClr val="accent2"/>
                </a:solidFill>
                <a:latin typeface="微软雅黑" panose="020B0503020204020204" pitchFamily="34" charset="-122"/>
                <a:ea typeface="微软雅黑" panose="020B0503020204020204" pitchFamily="34" charset="-122"/>
              </a:rPr>
              <a:t>.h</a:t>
            </a:r>
          </a:p>
          <a:p>
            <a:pPr>
              <a:lnSpc>
                <a:spcPct val="90000"/>
              </a:lnSpc>
            </a:pPr>
            <a:r>
              <a:rPr lang="zh-CN" altLang="en-US" sz="2800">
                <a:solidFill>
                  <a:schemeClr val="accent2"/>
                </a:solidFill>
                <a:latin typeface="微软雅黑" panose="020B0503020204020204" pitchFamily="34" charset="-122"/>
                <a:ea typeface="微软雅黑" panose="020B0503020204020204" pitchFamily="34" charset="-122"/>
              </a:rPr>
              <a:t>函数定义：</a:t>
            </a:r>
            <a:endParaRPr lang="en-US" altLang="zh-CN" sz="2800">
              <a:solidFill>
                <a:schemeClr val="accent2"/>
              </a:solidFill>
              <a:latin typeface="微软雅黑" panose="020B0503020204020204" pitchFamily="34" charset="-122"/>
              <a:ea typeface="微软雅黑" panose="020B0503020204020204" pitchFamily="34" charset="-122"/>
            </a:endParaRPr>
          </a:p>
          <a:p>
            <a:pPr lvl="1">
              <a:lnSpc>
                <a:spcPct val="90000"/>
              </a:lnSpc>
            </a:pPr>
            <a:r>
              <a:rPr lang="en-US" altLang="en-US" sz="2400"/>
              <a:t>struct dirent * readdir(DIR * dir);</a:t>
            </a:r>
          </a:p>
          <a:p>
            <a:pPr lvl="2">
              <a:lnSpc>
                <a:spcPct val="90000"/>
              </a:lnSpc>
            </a:pPr>
            <a:r>
              <a:rPr lang="zh-CN" altLang="en-US" sz="2000"/>
              <a:t>读取目录流标识的目录文件</a:t>
            </a:r>
            <a:endParaRPr lang="en-US" altLang="zh-CN" sz="2000"/>
          </a:p>
          <a:p>
            <a:pPr lvl="2">
              <a:lnSpc>
                <a:spcPct val="90000"/>
              </a:lnSpc>
            </a:pPr>
            <a:r>
              <a:rPr lang="zh-CN" altLang="en-US" sz="2000"/>
              <a:t>目录文件是一系列目录项的列表，每执行一次</a:t>
            </a:r>
            <a:r>
              <a:rPr lang="en-US" altLang="zh-CN" sz="2000"/>
              <a:t>readdir</a:t>
            </a:r>
            <a:r>
              <a:rPr lang="zh-CN" altLang="en-US" sz="2000"/>
              <a:t>，该函数返回指向当前读取目录项结构的指针</a:t>
            </a:r>
            <a:endParaRPr lang="en-US" altLang="zh-CN" sz="2000"/>
          </a:p>
          <a:p>
            <a:pPr lvl="2">
              <a:lnSpc>
                <a:spcPct val="90000"/>
              </a:lnSpc>
            </a:pPr>
            <a:r>
              <a:rPr lang="zh-CN" altLang="en-US" sz="2000"/>
              <a:t>如果到达目录结尾或者有错误发生则返回</a:t>
            </a:r>
            <a:r>
              <a:rPr lang="en-US" altLang="zh-CN" sz="2000"/>
              <a:t>NULL</a:t>
            </a:r>
          </a:p>
          <a:p>
            <a:pPr>
              <a:lnSpc>
                <a:spcPct val="90000"/>
              </a:lnSpc>
            </a:pPr>
            <a:r>
              <a:rPr lang="zh-CN" altLang="en-US" sz="2800">
                <a:solidFill>
                  <a:schemeClr val="accent2"/>
                </a:solidFill>
              </a:rPr>
              <a:t>范例代码（目录的遍历）</a:t>
            </a:r>
            <a:endParaRPr lang="en-US" altLang="zh-CN" sz="2800">
              <a:solidFill>
                <a:schemeClr val="accent2"/>
              </a:solidFill>
            </a:endParaRPr>
          </a:p>
          <a:p>
            <a:pPr>
              <a:lnSpc>
                <a:spcPct val="90000"/>
              </a:lnSpc>
            </a:pPr>
            <a:endParaRPr lang="en-US" altLang="zh-CN" sz="2200">
              <a:solidFill>
                <a:schemeClr val="accent2"/>
              </a:solidFill>
            </a:endParaRPr>
          </a:p>
          <a:p>
            <a:pPr>
              <a:lnSpc>
                <a:spcPct val="90000"/>
              </a:lnSpc>
            </a:pPr>
            <a:r>
              <a:rPr lang="en-US" altLang="zh-CN" sz="2200">
                <a:solidFill>
                  <a:schemeClr val="bg1"/>
                </a:solidFill>
              </a:rPr>
              <a:t>A</a:t>
            </a:r>
          </a:p>
          <a:p>
            <a:pPr>
              <a:lnSpc>
                <a:spcPct val="90000"/>
              </a:lnSpc>
            </a:pPr>
            <a:r>
              <a:rPr lang="en-US" altLang="zh-CN" sz="2200">
                <a:solidFill>
                  <a:schemeClr val="bg1"/>
                </a:solidFill>
              </a:rPr>
              <a:t>B</a:t>
            </a:r>
          </a:p>
          <a:p>
            <a:pPr>
              <a:lnSpc>
                <a:spcPct val="90000"/>
              </a:lnSpc>
            </a:pPr>
            <a:r>
              <a:rPr lang="en-US" altLang="zh-CN" sz="2200">
                <a:solidFill>
                  <a:schemeClr val="bg1"/>
                </a:solidFill>
              </a:rPr>
              <a:t>c</a:t>
            </a:r>
          </a:p>
          <a:p>
            <a:pPr>
              <a:lnSpc>
                <a:spcPct val="90000"/>
              </a:lnSpc>
            </a:pPr>
            <a:endParaRPr lang="en-US" altLang="zh-CN" sz="2200">
              <a:solidFill>
                <a:schemeClr val="accent2"/>
              </a:solidFill>
            </a:endParaRPr>
          </a:p>
          <a:p>
            <a:pPr>
              <a:lnSpc>
                <a:spcPct val="90000"/>
              </a:lnSpc>
            </a:pPr>
            <a:endParaRPr lang="en-US" altLang="zh-CN" sz="2200">
              <a:solidFill>
                <a:schemeClr val="accent2"/>
              </a:solidFill>
            </a:endParaRPr>
          </a:p>
          <a:p>
            <a:pPr>
              <a:lnSpc>
                <a:spcPct val="90000"/>
              </a:lnSpc>
            </a:pPr>
            <a:endParaRPr lang="en-US" altLang="zh-CN" sz="2200">
              <a:solidFill>
                <a:schemeClr val="accent2"/>
              </a:solidFill>
            </a:endParaRPr>
          </a:p>
          <a:p>
            <a:pPr lvl="1">
              <a:lnSpc>
                <a:spcPct val="90000"/>
              </a:lnSpc>
            </a:pPr>
            <a:endParaRPr lang="en-US" altLang="zh-CN" sz="1900">
              <a:solidFill>
                <a:schemeClr val="accent2"/>
              </a:solidFill>
            </a:endParaRPr>
          </a:p>
          <a:p>
            <a:pPr lvl="1">
              <a:lnSpc>
                <a:spcPct val="90000"/>
              </a:lnSpc>
            </a:pPr>
            <a:endParaRPr lang="en-US" altLang="zh-CN" sz="1900">
              <a:solidFill>
                <a:schemeClr val="accent2"/>
              </a:solidFill>
            </a:endParaRPr>
          </a:p>
          <a:p>
            <a:pPr lvl="1">
              <a:lnSpc>
                <a:spcPct val="90000"/>
              </a:lnSpc>
            </a:pPr>
            <a:endParaRPr lang="en-US" altLang="zh-CN" sz="1900"/>
          </a:p>
          <a:p>
            <a:pPr>
              <a:lnSpc>
                <a:spcPct val="90000"/>
              </a:lnSpc>
            </a:pPr>
            <a:endParaRPr lang="en-US" altLang="zh-CN" sz="2200">
              <a:solidFill>
                <a:schemeClr val="accent2"/>
              </a:solidFill>
            </a:endParaRPr>
          </a:p>
          <a:p>
            <a:pPr>
              <a:lnSpc>
                <a:spcPct val="90000"/>
              </a:lnSpc>
            </a:pPr>
            <a:endParaRPr lang="en-US" altLang="zh-CN" sz="2200">
              <a:solidFill>
                <a:schemeClr val="accent2"/>
              </a:solidFill>
            </a:endParaRPr>
          </a:p>
          <a:p>
            <a:pPr>
              <a:lnSpc>
                <a:spcPct val="90000"/>
              </a:lnSpc>
            </a:pPr>
            <a:endParaRPr lang="en-US" altLang="zh-CN" sz="2200">
              <a:solidFill>
                <a:schemeClr val="accent2"/>
              </a:solidFill>
            </a:endParaRPr>
          </a:p>
          <a:p>
            <a:pPr>
              <a:lnSpc>
                <a:spcPct val="90000"/>
              </a:lnSpc>
            </a:pPr>
            <a:endParaRPr lang="en-US" altLang="zh-CN" sz="2200">
              <a:solidFill>
                <a:schemeClr val="accent2"/>
              </a:solidFill>
            </a:endParaRPr>
          </a:p>
          <a:p>
            <a:pPr>
              <a:lnSpc>
                <a:spcPct val="90000"/>
              </a:lnSpc>
              <a:buFontTx/>
              <a:buNone/>
            </a:pPr>
            <a:endParaRPr lang="en-US" altLang="zh-CN" sz="2200">
              <a:solidFill>
                <a:schemeClr val="accent2"/>
              </a:solidFill>
            </a:endParaRPr>
          </a:p>
          <a:p>
            <a:pPr>
              <a:lnSpc>
                <a:spcPct val="90000"/>
              </a:lnSpc>
            </a:pPr>
            <a:endParaRPr lang="zh-CN" altLang="en-US" sz="2200">
              <a:solidFill>
                <a:schemeClr val="accent2"/>
              </a:solidFill>
            </a:endParaRPr>
          </a:p>
        </p:txBody>
      </p:sp>
      <p:sp>
        <p:nvSpPr>
          <p:cNvPr id="86019" name="Rectangle 2">
            <a:extLst>
              <a:ext uri="{FF2B5EF4-FFF2-40B4-BE49-F238E27FC236}">
                <a16:creationId xmlns:a16="http://schemas.microsoft.com/office/drawing/2014/main" id="{82FEAEC9-45ED-7B47-A9FA-A6152EE7EB5B}"/>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目录操作</a:t>
            </a:r>
            <a:r>
              <a:rPr lang="en-US" altLang="zh-CN">
                <a:solidFill>
                  <a:srgbClr val="1E4649"/>
                </a:solidFill>
              </a:rPr>
              <a:t>-</a:t>
            </a:r>
            <a:r>
              <a:rPr lang="zh-CN" altLang="en-US">
                <a:solidFill>
                  <a:srgbClr val="1E4649"/>
                </a:solidFill>
              </a:rPr>
              <a:t>读取目录文件</a:t>
            </a:r>
          </a:p>
        </p:txBody>
      </p:sp>
      <p:pic>
        <p:nvPicPr>
          <p:cNvPr id="7" name="图片 6">
            <a:extLst>
              <a:ext uri="{FF2B5EF4-FFF2-40B4-BE49-F238E27FC236}">
                <a16:creationId xmlns:a16="http://schemas.microsoft.com/office/drawing/2014/main" id="{CC643A9B-FF82-DE41-A49F-6EB9DC7BC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89" y="3455988"/>
            <a:ext cx="86582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873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 calcmode="lin" valueType="num">
                                      <p:cBhvr additive="base">
                                        <p:cTn id="7" dur="500" fill="hold"/>
                                        <p:tgtEl>
                                          <p:spTgt spid="215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1508">
                                            <p:txEl>
                                              <p:pRg st="1" end="1"/>
                                            </p:txEl>
                                          </p:spTgt>
                                        </p:tgtEl>
                                        <p:attrNameLst>
                                          <p:attrName>style.visibility</p:attrName>
                                        </p:attrNameLst>
                                      </p:cBhvr>
                                      <p:to>
                                        <p:strVal val="visible"/>
                                      </p:to>
                                    </p:set>
                                    <p:anim calcmode="lin" valueType="num">
                                      <p:cBhvr additive="base">
                                        <p:cTn id="13" dur="500" fill="hold"/>
                                        <p:tgtEl>
                                          <p:spTgt spid="2150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1508">
                                            <p:txEl>
                                              <p:pRg st="2" end="2"/>
                                            </p:txEl>
                                          </p:spTgt>
                                        </p:tgtEl>
                                        <p:attrNameLst>
                                          <p:attrName>style.visibility</p:attrName>
                                        </p:attrNameLst>
                                      </p:cBhvr>
                                      <p:to>
                                        <p:strVal val="visible"/>
                                      </p:to>
                                    </p:set>
                                    <p:anim calcmode="lin" valueType="num">
                                      <p:cBhvr additive="base">
                                        <p:cTn id="19" dur="500" fill="hold"/>
                                        <p:tgtEl>
                                          <p:spTgt spid="2150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508">
                                            <p:txEl>
                                              <p:pRg st="3" end="3"/>
                                            </p:txEl>
                                          </p:spTgt>
                                        </p:tgtEl>
                                        <p:attrNameLst>
                                          <p:attrName>style.visibility</p:attrName>
                                        </p:attrNameLst>
                                      </p:cBhvr>
                                      <p:to>
                                        <p:strVal val="visible"/>
                                      </p:to>
                                    </p:set>
                                    <p:anim calcmode="lin" valueType="num">
                                      <p:cBhvr additive="base">
                                        <p:cTn id="23" dur="500" fill="hold"/>
                                        <p:tgtEl>
                                          <p:spTgt spid="2150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0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1508">
                                            <p:txEl>
                                              <p:pRg st="4" end="4"/>
                                            </p:txEl>
                                          </p:spTgt>
                                        </p:tgtEl>
                                        <p:attrNameLst>
                                          <p:attrName>style.visibility</p:attrName>
                                        </p:attrNameLst>
                                      </p:cBhvr>
                                      <p:to>
                                        <p:strVal val="visible"/>
                                      </p:to>
                                    </p:set>
                                    <p:anim calcmode="lin" valueType="num">
                                      <p:cBhvr additive="base">
                                        <p:cTn id="29" dur="500" fill="hold"/>
                                        <p:tgtEl>
                                          <p:spTgt spid="2150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50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1508">
                                            <p:txEl>
                                              <p:pRg st="5" end="5"/>
                                            </p:txEl>
                                          </p:spTgt>
                                        </p:tgtEl>
                                        <p:attrNameLst>
                                          <p:attrName>style.visibility</p:attrName>
                                        </p:attrNameLst>
                                      </p:cBhvr>
                                      <p:to>
                                        <p:strVal val="visible"/>
                                      </p:to>
                                    </p:set>
                                    <p:anim calcmode="lin" valueType="num">
                                      <p:cBhvr additive="base">
                                        <p:cTn id="35" dur="500" fill="hold"/>
                                        <p:tgtEl>
                                          <p:spTgt spid="21508">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50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1508">
                                            <p:txEl>
                                              <p:pRg st="6" end="6"/>
                                            </p:txEl>
                                          </p:spTgt>
                                        </p:tgtEl>
                                        <p:attrNameLst>
                                          <p:attrName>style.visibility</p:attrName>
                                        </p:attrNameLst>
                                      </p:cBhvr>
                                      <p:to>
                                        <p:strVal val="visible"/>
                                      </p:to>
                                    </p:set>
                                    <p:anim calcmode="lin" valueType="num">
                                      <p:cBhvr additive="base">
                                        <p:cTn id="41" dur="500" fill="hold"/>
                                        <p:tgtEl>
                                          <p:spTgt spid="21508">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150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1508">
                                            <p:txEl>
                                              <p:pRg st="7" end="7"/>
                                            </p:txEl>
                                          </p:spTgt>
                                        </p:tgtEl>
                                        <p:attrNameLst>
                                          <p:attrName>style.visibility</p:attrName>
                                        </p:attrNameLst>
                                      </p:cBhvr>
                                      <p:to>
                                        <p:strVal val="visible"/>
                                      </p:to>
                                    </p:set>
                                    <p:anim calcmode="lin" valueType="num">
                                      <p:cBhvr additive="base">
                                        <p:cTn id="47" dur="500" fill="hold"/>
                                        <p:tgtEl>
                                          <p:spTgt spid="21508">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150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F8A2A224-4544-B64B-9D52-CF514B3316FB}"/>
              </a:ext>
            </a:extLst>
          </p:cNvPr>
          <p:cNvSpPr>
            <a:spLocks noGrp="1" noChangeArrowheads="1"/>
          </p:cNvSpPr>
          <p:nvPr>
            <p:ph idx="1"/>
          </p:nvPr>
        </p:nvSpPr>
        <p:spPr>
          <a:xfrm>
            <a:off x="2236788" y="1311275"/>
            <a:ext cx="8077200" cy="5157788"/>
          </a:xfrm>
        </p:spPr>
        <p:txBody>
          <a:bodyPr/>
          <a:lstStyle/>
          <a:p>
            <a:r>
              <a:rPr lang="zh-CN" altLang="en-US">
                <a:solidFill>
                  <a:schemeClr val="accent2"/>
                </a:solidFill>
              </a:rPr>
              <a:t>重要数据结构</a:t>
            </a:r>
            <a:endParaRPr lang="en-US" altLang="zh-CN">
              <a:solidFill>
                <a:schemeClr val="accent2"/>
              </a:solidFill>
            </a:endParaRPr>
          </a:p>
          <a:p>
            <a:pPr lvl="1">
              <a:buFontTx/>
              <a:buNone/>
            </a:pPr>
            <a:r>
              <a:rPr lang="en-US" altLang="en-US"/>
              <a:t>struct dirent</a:t>
            </a:r>
            <a:br>
              <a:rPr lang="en-US" altLang="en-US"/>
            </a:br>
            <a:r>
              <a:rPr lang="en-US" altLang="en-US"/>
              <a:t>{</a:t>
            </a:r>
            <a:br>
              <a:rPr lang="en-US" altLang="en-US"/>
            </a:br>
            <a:r>
              <a:rPr lang="en-US" altLang="en-US"/>
              <a:t>   ino_t d_ino; </a:t>
            </a:r>
            <a:r>
              <a:rPr lang="en-US" altLang="en-US">
                <a:solidFill>
                  <a:srgbClr val="FF0000"/>
                </a:solidFill>
              </a:rPr>
              <a:t> i</a:t>
            </a:r>
            <a:r>
              <a:rPr lang="zh-CN" altLang="en-US">
                <a:solidFill>
                  <a:srgbClr val="FF0000"/>
                </a:solidFill>
              </a:rPr>
              <a:t>节点号</a:t>
            </a:r>
            <a:br>
              <a:rPr lang="en-US" altLang="en-US"/>
            </a:br>
            <a:r>
              <a:rPr lang="en-US" altLang="en-US"/>
              <a:t>   off_t d_off; </a:t>
            </a:r>
            <a:r>
              <a:rPr lang="zh-CN" altLang="en-US"/>
              <a:t>  </a:t>
            </a:r>
            <a:r>
              <a:rPr lang="zh-CN" altLang="en-US">
                <a:solidFill>
                  <a:srgbClr val="FF0000"/>
                </a:solidFill>
              </a:rPr>
              <a:t>在目录文件中的偏移</a:t>
            </a:r>
            <a:br>
              <a:rPr lang="en-US" altLang="en-US"/>
            </a:br>
            <a:r>
              <a:rPr lang="en-US" altLang="en-US"/>
              <a:t>   usigned short d_reclen;</a:t>
            </a:r>
            <a:r>
              <a:rPr lang="zh-CN" altLang="en-US"/>
              <a:t> </a:t>
            </a:r>
            <a:r>
              <a:rPr lang="zh-CN" altLang="en-US">
                <a:solidFill>
                  <a:srgbClr val="FF0000"/>
                </a:solidFill>
              </a:rPr>
              <a:t>文件名长度</a:t>
            </a:r>
            <a:br>
              <a:rPr lang="en-US" altLang="en-US"/>
            </a:br>
            <a:r>
              <a:rPr lang="en-US" altLang="en-US"/>
              <a:t>   unsigned char d_type;</a:t>
            </a:r>
            <a:r>
              <a:rPr lang="zh-CN" altLang="en-US"/>
              <a:t>   </a:t>
            </a:r>
            <a:r>
              <a:rPr lang="zh-CN" altLang="en-US">
                <a:solidFill>
                  <a:srgbClr val="FF0000"/>
                </a:solidFill>
              </a:rPr>
              <a:t>文件类型</a:t>
            </a:r>
            <a:br>
              <a:rPr lang="en-US" altLang="en-US"/>
            </a:br>
            <a:r>
              <a:rPr lang="en-US" altLang="en-US"/>
              <a:t>   char d_name[256];</a:t>
            </a:r>
            <a:r>
              <a:rPr lang="zh-CN" altLang="en-US">
                <a:solidFill>
                  <a:srgbClr val="FF0000"/>
                </a:solidFill>
              </a:rPr>
              <a:t>文件名</a:t>
            </a:r>
            <a:br>
              <a:rPr lang="en-US" altLang="en-US"/>
            </a:br>
            <a:r>
              <a:rPr lang="en-US" altLang="en-US"/>
              <a:t>};</a:t>
            </a:r>
          </a:p>
          <a:p>
            <a:pPr lvl="1">
              <a:buFontTx/>
              <a:buNone/>
            </a:pPr>
            <a:r>
              <a:rPr lang="en-US" altLang="zh-CN">
                <a:solidFill>
                  <a:schemeClr val="bg1"/>
                </a:solidFill>
              </a:rPr>
              <a:t>A</a:t>
            </a:r>
          </a:p>
          <a:p>
            <a:pPr lvl="1">
              <a:buFontTx/>
              <a:buNone/>
            </a:pPr>
            <a:r>
              <a:rPr lang="en-US" altLang="zh-CN">
                <a:solidFill>
                  <a:schemeClr val="bg1"/>
                </a:solidFill>
              </a:rPr>
              <a:t>A</a:t>
            </a:r>
          </a:p>
          <a:p>
            <a:pPr lvl="1">
              <a:buFontTx/>
              <a:buNone/>
            </a:pPr>
            <a:r>
              <a:rPr lang="en-US" altLang="zh-CN">
                <a:solidFill>
                  <a:schemeClr val="bg1"/>
                </a:solidFill>
              </a:rPr>
              <a:t>A</a:t>
            </a:r>
          </a:p>
          <a:p>
            <a:pPr lvl="1">
              <a:buFontTx/>
              <a:buNone/>
            </a:pPr>
            <a:r>
              <a:rPr lang="en-US" altLang="zh-CN">
                <a:solidFill>
                  <a:schemeClr val="bg1"/>
                </a:solidFill>
              </a:rPr>
              <a:t>a</a:t>
            </a:r>
          </a:p>
          <a:p>
            <a:pPr lvl="1">
              <a:buFontTx/>
              <a:buNone/>
            </a:pPr>
            <a:endParaRPr lang="en-US" altLang="zh-CN"/>
          </a:p>
          <a:p>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pPr>
              <a:buFontTx/>
              <a:buNone/>
            </a:pPr>
            <a:endParaRPr lang="en-US" altLang="zh-CN">
              <a:solidFill>
                <a:schemeClr val="accent2"/>
              </a:solidFill>
            </a:endParaRPr>
          </a:p>
          <a:p>
            <a:endParaRPr lang="zh-CN" altLang="en-US">
              <a:solidFill>
                <a:schemeClr val="accent2"/>
              </a:solidFill>
            </a:endParaRPr>
          </a:p>
        </p:txBody>
      </p:sp>
      <p:sp>
        <p:nvSpPr>
          <p:cNvPr id="88067" name="Rectangle 2">
            <a:extLst>
              <a:ext uri="{FF2B5EF4-FFF2-40B4-BE49-F238E27FC236}">
                <a16:creationId xmlns:a16="http://schemas.microsoft.com/office/drawing/2014/main" id="{9499A5F2-691E-6640-A9B4-C43E4FB58D57}"/>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目录操作</a:t>
            </a:r>
            <a:r>
              <a:rPr lang="en-US" altLang="zh-CN">
                <a:solidFill>
                  <a:srgbClr val="1E4649"/>
                </a:solidFill>
              </a:rPr>
              <a:t>-</a:t>
            </a:r>
            <a:r>
              <a:rPr lang="zh-CN" altLang="en-US">
                <a:solidFill>
                  <a:srgbClr val="1E4649"/>
                </a:solidFill>
              </a:rPr>
              <a:t>读取目录文件</a:t>
            </a:r>
          </a:p>
        </p:txBody>
      </p:sp>
      <p:sp>
        <p:nvSpPr>
          <p:cNvPr id="5" name="五角星 4">
            <a:extLst>
              <a:ext uri="{FF2B5EF4-FFF2-40B4-BE49-F238E27FC236}">
                <a16:creationId xmlns:a16="http://schemas.microsoft.com/office/drawing/2014/main" id="{B6BEF93C-D79D-CC43-92A0-EF7E39AACE2A}"/>
              </a:ext>
            </a:extLst>
          </p:cNvPr>
          <p:cNvSpPr/>
          <p:nvPr/>
        </p:nvSpPr>
        <p:spPr>
          <a:xfrm>
            <a:off x="7086600" y="3843338"/>
            <a:ext cx="304800" cy="3048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7" name="图片 6">
            <a:extLst>
              <a:ext uri="{FF2B5EF4-FFF2-40B4-BE49-F238E27FC236}">
                <a16:creationId xmlns:a16="http://schemas.microsoft.com/office/drawing/2014/main" id="{C36CB0EB-6698-5945-B7EC-2D56D481BF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4362450"/>
            <a:ext cx="65405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4471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 calcmode="lin" valueType="num">
                                      <p:cBhvr additive="base">
                                        <p:cTn id="7" dur="500" fill="hold"/>
                                        <p:tgtEl>
                                          <p:spTgt spid="112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68">
                                            <p:txEl>
                                              <p:pRg st="1" end="1"/>
                                            </p:txEl>
                                          </p:spTgt>
                                        </p:tgtEl>
                                        <p:attrNameLst>
                                          <p:attrName>style.visibility</p:attrName>
                                        </p:attrNameLst>
                                      </p:cBhvr>
                                      <p:to>
                                        <p:strVal val="visible"/>
                                      </p:to>
                                    </p:set>
                                    <p:anim calcmode="lin" valueType="num">
                                      <p:cBhvr additive="base">
                                        <p:cTn id="11" dur="500" fill="hold"/>
                                        <p:tgtEl>
                                          <p:spTgt spid="1126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268">
                                            <p:txEl>
                                              <p:pRg st="2" end="2"/>
                                            </p:txEl>
                                          </p:spTgt>
                                        </p:tgtEl>
                                        <p:attrNameLst>
                                          <p:attrName>style.visibility</p:attrName>
                                        </p:attrNameLst>
                                      </p:cBhvr>
                                      <p:to>
                                        <p:strVal val="visible"/>
                                      </p:to>
                                    </p:set>
                                    <p:anim calcmode="lin" valueType="num">
                                      <p:cBhvr additive="base">
                                        <p:cTn id="15" dur="500" fill="hold"/>
                                        <p:tgtEl>
                                          <p:spTgt spid="1126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268">
                                            <p:txEl>
                                              <p:pRg st="3" end="3"/>
                                            </p:txEl>
                                          </p:spTgt>
                                        </p:tgtEl>
                                        <p:attrNameLst>
                                          <p:attrName>style.visibility</p:attrName>
                                        </p:attrNameLst>
                                      </p:cBhvr>
                                      <p:to>
                                        <p:strVal val="visible"/>
                                      </p:to>
                                    </p:set>
                                    <p:anim calcmode="lin" valueType="num">
                                      <p:cBhvr additive="base">
                                        <p:cTn id="19" dur="500" fill="hold"/>
                                        <p:tgtEl>
                                          <p:spTgt spid="1126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268">
                                            <p:txEl>
                                              <p:pRg st="4" end="4"/>
                                            </p:txEl>
                                          </p:spTgt>
                                        </p:tgtEl>
                                        <p:attrNameLst>
                                          <p:attrName>style.visibility</p:attrName>
                                        </p:attrNameLst>
                                      </p:cBhvr>
                                      <p:to>
                                        <p:strVal val="visible"/>
                                      </p:to>
                                    </p:set>
                                    <p:anim calcmode="lin" valueType="num">
                                      <p:cBhvr additive="base">
                                        <p:cTn id="23" dur="500" fill="hold"/>
                                        <p:tgtEl>
                                          <p:spTgt spid="1126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8">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268">
                                            <p:txEl>
                                              <p:pRg st="5" end="5"/>
                                            </p:txEl>
                                          </p:spTgt>
                                        </p:tgtEl>
                                        <p:attrNameLst>
                                          <p:attrName>style.visibility</p:attrName>
                                        </p:attrNameLst>
                                      </p:cBhvr>
                                      <p:to>
                                        <p:strVal val="visible"/>
                                      </p:to>
                                    </p:set>
                                    <p:anim calcmode="lin" valueType="num">
                                      <p:cBhvr additive="base">
                                        <p:cTn id="27" dur="500" fill="hold"/>
                                        <p:tgtEl>
                                          <p:spTgt spid="1126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2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uiExpand="1"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EE729B46-87EA-2940-8248-C6DBB853797F}"/>
              </a:ext>
            </a:extLst>
          </p:cNvPr>
          <p:cNvSpPr>
            <a:spLocks noGrp="1" noChangeArrowheads="1"/>
          </p:cNvSpPr>
          <p:nvPr>
            <p:ph idx="1"/>
          </p:nvPr>
        </p:nvSpPr>
        <p:spPr>
          <a:xfrm>
            <a:off x="1666568" y="1311275"/>
            <a:ext cx="8647420" cy="5157788"/>
          </a:xfrm>
        </p:spPr>
        <p:txBody>
          <a:bodyPr/>
          <a:lstStyle/>
          <a:p>
            <a:pPr>
              <a:lnSpc>
                <a:spcPct val="80000"/>
              </a:lnSpc>
            </a:pPr>
            <a:r>
              <a:rPr lang="zh-CN" altLang="en-US" sz="3000">
                <a:solidFill>
                  <a:schemeClr val="accent2"/>
                </a:solidFill>
                <a:latin typeface="微软雅黑" panose="020B0503020204020204" pitchFamily="34" charset="-122"/>
                <a:ea typeface="微软雅黑" panose="020B0503020204020204" pitchFamily="34" charset="-122"/>
              </a:rPr>
              <a:t>常用函数：</a:t>
            </a:r>
            <a:r>
              <a:rPr lang="en-US" altLang="zh-CN" sz="3000">
                <a:solidFill>
                  <a:schemeClr val="accent2"/>
                </a:solidFill>
                <a:latin typeface="微软雅黑" panose="020B0503020204020204" pitchFamily="34" charset="-122"/>
                <a:ea typeface="微软雅黑" panose="020B0503020204020204" pitchFamily="34" charset="-122"/>
              </a:rPr>
              <a:t>stat</a:t>
            </a:r>
            <a:r>
              <a:rPr lang="zh-CN" altLang="en-US" sz="3000">
                <a:solidFill>
                  <a:schemeClr val="accent2"/>
                </a:solidFill>
                <a:latin typeface="微软雅黑" panose="020B0503020204020204" pitchFamily="34" charset="-122"/>
                <a:ea typeface="微软雅黑" panose="020B0503020204020204" pitchFamily="34" charset="-122"/>
              </a:rPr>
              <a:t>，</a:t>
            </a:r>
            <a:r>
              <a:rPr lang="en-US" altLang="zh-CN" sz="3000">
                <a:solidFill>
                  <a:schemeClr val="accent2"/>
                </a:solidFill>
                <a:latin typeface="微软雅黑" panose="020B0503020204020204" pitchFamily="34" charset="-122"/>
                <a:ea typeface="微软雅黑" panose="020B0503020204020204" pitchFamily="34" charset="-122"/>
              </a:rPr>
              <a:t>lstat</a:t>
            </a:r>
            <a:r>
              <a:rPr lang="zh-CN" altLang="en-US" sz="3000">
                <a:solidFill>
                  <a:schemeClr val="accent2"/>
                </a:solidFill>
                <a:latin typeface="微软雅黑" panose="020B0503020204020204" pitchFamily="34" charset="-122"/>
                <a:ea typeface="微软雅黑" panose="020B0503020204020204" pitchFamily="34" charset="-122"/>
              </a:rPr>
              <a:t>，</a:t>
            </a:r>
            <a:r>
              <a:rPr lang="en-US" altLang="zh-CN" sz="3000">
                <a:solidFill>
                  <a:schemeClr val="accent2"/>
                </a:solidFill>
                <a:latin typeface="微软雅黑" panose="020B0503020204020204" pitchFamily="34" charset="-122"/>
                <a:ea typeface="微软雅黑" panose="020B0503020204020204" pitchFamily="34" charset="-122"/>
              </a:rPr>
              <a:t>fstat</a:t>
            </a:r>
          </a:p>
          <a:p>
            <a:pPr>
              <a:lnSpc>
                <a:spcPct val="80000"/>
              </a:lnSpc>
            </a:pPr>
            <a:r>
              <a:rPr lang="zh-CN" altLang="en-US" sz="3000">
                <a:solidFill>
                  <a:schemeClr val="accent2"/>
                </a:solidFill>
                <a:latin typeface="微软雅黑" panose="020B0503020204020204" pitchFamily="34" charset="-122"/>
                <a:ea typeface="微软雅黑" panose="020B0503020204020204" pitchFamily="34" charset="-122"/>
              </a:rPr>
              <a:t>头文件：</a:t>
            </a:r>
            <a:r>
              <a:rPr lang="en-US" altLang="zh-CN" sz="3000">
                <a:solidFill>
                  <a:schemeClr val="accent2"/>
                </a:solidFill>
                <a:latin typeface="微软雅黑" panose="020B0503020204020204" pitchFamily="34" charset="-122"/>
                <a:ea typeface="微软雅黑" panose="020B0503020204020204" pitchFamily="34" charset="-122"/>
              </a:rPr>
              <a:t> sys/stat.h</a:t>
            </a:r>
            <a:endParaRPr lang="en-US" altLang="en-US" sz="3000">
              <a:solidFill>
                <a:schemeClr val="accent2"/>
              </a:solidFill>
              <a:latin typeface="微软雅黑" panose="020B0503020204020204" pitchFamily="34" charset="-122"/>
              <a:ea typeface="微软雅黑" panose="020B0503020204020204" pitchFamily="34" charset="-122"/>
            </a:endParaRPr>
          </a:p>
          <a:p>
            <a:pPr>
              <a:lnSpc>
                <a:spcPct val="80000"/>
              </a:lnSpc>
            </a:pPr>
            <a:r>
              <a:rPr lang="zh-CN" altLang="en-US" sz="3000">
                <a:solidFill>
                  <a:schemeClr val="accent2"/>
                </a:solidFill>
                <a:latin typeface="微软雅黑" panose="020B0503020204020204" pitchFamily="34" charset="-122"/>
                <a:ea typeface="微软雅黑" panose="020B0503020204020204" pitchFamily="34" charset="-122"/>
              </a:rPr>
              <a:t>函数定义：</a:t>
            </a:r>
            <a:endParaRPr lang="en-US" altLang="zh-CN" sz="3000">
              <a:solidFill>
                <a:schemeClr val="accent2"/>
              </a:solidFill>
              <a:latin typeface="微软雅黑" panose="020B0503020204020204" pitchFamily="34" charset="-122"/>
              <a:ea typeface="微软雅黑" panose="020B0503020204020204" pitchFamily="34" charset="-122"/>
            </a:endParaRPr>
          </a:p>
          <a:p>
            <a:pPr lvl="1">
              <a:lnSpc>
                <a:spcPct val="80000"/>
              </a:lnSpc>
            </a:pPr>
            <a:r>
              <a:rPr lang="en-US" altLang="zh-CN" sz="2600"/>
              <a:t>int stat(const char *path, struct stat *buf);</a:t>
            </a:r>
          </a:p>
          <a:p>
            <a:pPr lvl="1">
              <a:lnSpc>
                <a:spcPct val="80000"/>
              </a:lnSpc>
            </a:pPr>
            <a:r>
              <a:rPr lang="en-US" altLang="zh-CN" sz="2600"/>
              <a:t>int lstat(const char *path, struct stat *buf);</a:t>
            </a:r>
          </a:p>
          <a:p>
            <a:pPr lvl="2">
              <a:lnSpc>
                <a:spcPct val="80000"/>
              </a:lnSpc>
            </a:pPr>
            <a:r>
              <a:rPr lang="zh-CN" altLang="en-US" sz="2200"/>
              <a:t>两个函数参数相同，功能类似</a:t>
            </a:r>
            <a:endParaRPr lang="en-US" altLang="zh-CN" sz="2200"/>
          </a:p>
          <a:p>
            <a:pPr lvl="2">
              <a:lnSpc>
                <a:spcPct val="80000"/>
              </a:lnSpc>
            </a:pPr>
            <a:r>
              <a:rPr lang="zh-CN" altLang="en-US" sz="2200"/>
              <a:t>读取</a:t>
            </a:r>
            <a:r>
              <a:rPr lang="en-US" altLang="zh-CN" sz="2200"/>
              <a:t>path</a:t>
            </a:r>
            <a:r>
              <a:rPr lang="zh-CN" altLang="en-US" sz="2200"/>
              <a:t>参数所指定文件的文件属性并将其填充到</a:t>
            </a:r>
            <a:r>
              <a:rPr lang="en-US" altLang="zh-CN" sz="2200"/>
              <a:t>buf</a:t>
            </a:r>
            <a:r>
              <a:rPr lang="zh-CN" altLang="en-US" sz="2200"/>
              <a:t>参数所指向的结构体中</a:t>
            </a:r>
            <a:endParaRPr lang="en-US" altLang="zh-CN" sz="2200"/>
          </a:p>
          <a:p>
            <a:pPr lvl="2">
              <a:lnSpc>
                <a:spcPct val="80000"/>
              </a:lnSpc>
            </a:pPr>
            <a:r>
              <a:rPr lang="zh-CN" altLang="en-US" sz="2200"/>
              <a:t>对于符号链接文件，</a:t>
            </a:r>
            <a:r>
              <a:rPr lang="en-US" altLang="zh-CN" sz="2200"/>
              <a:t>lstat</a:t>
            </a:r>
            <a:r>
              <a:rPr lang="zh-CN" altLang="en-US" sz="2200"/>
              <a:t>返回符号链接的文件属性，</a:t>
            </a:r>
            <a:r>
              <a:rPr lang="en-US" altLang="zh-CN" sz="2200"/>
              <a:t>stat</a:t>
            </a:r>
            <a:r>
              <a:rPr lang="zh-CN" altLang="en-US" sz="2200"/>
              <a:t>返回符号链接引用文件的文件属性</a:t>
            </a:r>
            <a:endParaRPr lang="en-US" altLang="zh-CN" sz="2200"/>
          </a:p>
          <a:p>
            <a:pPr lvl="1">
              <a:lnSpc>
                <a:spcPct val="80000"/>
              </a:lnSpc>
            </a:pPr>
            <a:r>
              <a:rPr lang="en-US" altLang="zh-CN" sz="2600"/>
              <a:t>int fstat(int filedes, struct stat *buf);</a:t>
            </a:r>
          </a:p>
          <a:p>
            <a:pPr lvl="2">
              <a:lnSpc>
                <a:spcPct val="80000"/>
              </a:lnSpc>
            </a:pPr>
            <a:r>
              <a:rPr lang="zh-CN" altLang="en-US" sz="2200"/>
              <a:t>与前两个函数功能类似，指定文件的方式改为通过文件描述符</a:t>
            </a:r>
            <a:endParaRPr lang="en-US" altLang="zh-CN" sz="2200"/>
          </a:p>
          <a:p>
            <a:pPr lvl="1">
              <a:lnSpc>
                <a:spcPct val="80000"/>
              </a:lnSpc>
            </a:pPr>
            <a:endParaRPr lang="en-US" altLang="zh-CN" sz="1900"/>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pPr>
            <a:endParaRPr lang="en-US" altLang="zh-CN" sz="2200">
              <a:solidFill>
                <a:schemeClr val="accent2"/>
              </a:solidFill>
            </a:endParaRPr>
          </a:p>
          <a:p>
            <a:pPr>
              <a:lnSpc>
                <a:spcPct val="80000"/>
              </a:lnSpc>
              <a:buFontTx/>
              <a:buNone/>
            </a:pPr>
            <a:endParaRPr lang="en-US" altLang="zh-CN" sz="2200">
              <a:solidFill>
                <a:schemeClr val="accent2"/>
              </a:solidFill>
            </a:endParaRPr>
          </a:p>
          <a:p>
            <a:pPr>
              <a:lnSpc>
                <a:spcPct val="80000"/>
              </a:lnSpc>
            </a:pPr>
            <a:endParaRPr lang="zh-CN" altLang="en-US" sz="2200">
              <a:solidFill>
                <a:schemeClr val="accent2"/>
              </a:solidFill>
            </a:endParaRPr>
          </a:p>
        </p:txBody>
      </p:sp>
      <p:sp>
        <p:nvSpPr>
          <p:cNvPr id="90115" name="Rectangle 2">
            <a:extLst>
              <a:ext uri="{FF2B5EF4-FFF2-40B4-BE49-F238E27FC236}">
                <a16:creationId xmlns:a16="http://schemas.microsoft.com/office/drawing/2014/main" id="{813371C0-62C2-3947-A474-1B17EFF8AEE6}"/>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文件属性管理</a:t>
            </a:r>
            <a:r>
              <a:rPr lang="en-US" altLang="zh-CN">
                <a:solidFill>
                  <a:srgbClr val="1E4649"/>
                </a:solidFill>
              </a:rPr>
              <a:t>-</a:t>
            </a:r>
            <a:r>
              <a:rPr lang="zh-CN" altLang="en-US">
                <a:solidFill>
                  <a:srgbClr val="1E4649"/>
                </a:solidFill>
              </a:rPr>
              <a:t>读取文件属性</a:t>
            </a:r>
          </a:p>
        </p:txBody>
      </p:sp>
    </p:spTree>
    <p:extLst>
      <p:ext uri="{BB962C8B-B14F-4D97-AF65-F5344CB8AC3E}">
        <p14:creationId xmlns:p14="http://schemas.microsoft.com/office/powerpoint/2010/main" val="963354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xEl>
                                              <p:pRg st="1" end="1"/>
                                            </p:txEl>
                                          </p:spTgt>
                                        </p:tgtEl>
                                        <p:attrNameLst>
                                          <p:attrName>style.visibility</p:attrName>
                                        </p:attrNameLst>
                                      </p:cBhvr>
                                      <p:to>
                                        <p:strVal val="visible"/>
                                      </p:to>
                                    </p:set>
                                    <p:anim calcmode="lin" valueType="num">
                                      <p:cBhvr additive="base">
                                        <p:cTn id="13" dur="500" fill="hold"/>
                                        <p:tgtEl>
                                          <p:spTgt spid="235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3556">
                                            <p:txEl>
                                              <p:pRg st="2" end="2"/>
                                            </p:txEl>
                                          </p:spTgt>
                                        </p:tgtEl>
                                        <p:attrNameLst>
                                          <p:attrName>style.visibility</p:attrName>
                                        </p:attrNameLst>
                                      </p:cBhvr>
                                      <p:to>
                                        <p:strVal val="visible"/>
                                      </p:to>
                                    </p:set>
                                    <p:anim calcmode="lin" valueType="num">
                                      <p:cBhvr additive="base">
                                        <p:cTn id="19" dur="500" fill="hold"/>
                                        <p:tgtEl>
                                          <p:spTgt spid="2355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556">
                                            <p:txEl>
                                              <p:pRg st="3" end="3"/>
                                            </p:txEl>
                                          </p:spTgt>
                                        </p:tgtEl>
                                        <p:attrNameLst>
                                          <p:attrName>style.visibility</p:attrName>
                                        </p:attrNameLst>
                                      </p:cBhvr>
                                      <p:to>
                                        <p:strVal val="visible"/>
                                      </p:to>
                                    </p:set>
                                    <p:anim calcmode="lin" valueType="num">
                                      <p:cBhvr additive="base">
                                        <p:cTn id="23" dur="500" fill="hold"/>
                                        <p:tgtEl>
                                          <p:spTgt spid="2355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55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3556">
                                            <p:txEl>
                                              <p:pRg st="4" end="4"/>
                                            </p:txEl>
                                          </p:spTgt>
                                        </p:tgtEl>
                                        <p:attrNameLst>
                                          <p:attrName>style.visibility</p:attrName>
                                        </p:attrNameLst>
                                      </p:cBhvr>
                                      <p:to>
                                        <p:strVal val="visible"/>
                                      </p:to>
                                    </p:set>
                                    <p:anim calcmode="lin" valueType="num">
                                      <p:cBhvr additive="base">
                                        <p:cTn id="27" dur="500" fill="hold"/>
                                        <p:tgtEl>
                                          <p:spTgt spid="2355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55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3556">
                                            <p:txEl>
                                              <p:pRg st="5" end="5"/>
                                            </p:txEl>
                                          </p:spTgt>
                                        </p:tgtEl>
                                        <p:attrNameLst>
                                          <p:attrName>style.visibility</p:attrName>
                                        </p:attrNameLst>
                                      </p:cBhvr>
                                      <p:to>
                                        <p:strVal val="visible"/>
                                      </p:to>
                                    </p:set>
                                    <p:anim calcmode="lin" valueType="num">
                                      <p:cBhvr additive="base">
                                        <p:cTn id="33" dur="500" fill="hold"/>
                                        <p:tgtEl>
                                          <p:spTgt spid="2355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355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23556">
                                            <p:txEl>
                                              <p:pRg st="6" end="6"/>
                                            </p:txEl>
                                          </p:spTgt>
                                        </p:tgtEl>
                                        <p:attrNameLst>
                                          <p:attrName>style.visibility</p:attrName>
                                        </p:attrNameLst>
                                      </p:cBhvr>
                                      <p:to>
                                        <p:strVal val="visible"/>
                                      </p:to>
                                    </p:set>
                                    <p:anim calcmode="lin" valueType="num">
                                      <p:cBhvr additive="base">
                                        <p:cTn id="39" dur="500" fill="hold"/>
                                        <p:tgtEl>
                                          <p:spTgt spid="23556">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355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23556">
                                            <p:txEl>
                                              <p:pRg st="7" end="7"/>
                                            </p:txEl>
                                          </p:spTgt>
                                        </p:tgtEl>
                                        <p:attrNameLst>
                                          <p:attrName>style.visibility</p:attrName>
                                        </p:attrNameLst>
                                      </p:cBhvr>
                                      <p:to>
                                        <p:strVal val="visible"/>
                                      </p:to>
                                    </p:set>
                                    <p:anim calcmode="lin" valueType="num">
                                      <p:cBhvr additive="base">
                                        <p:cTn id="45" dur="500" fill="hold"/>
                                        <p:tgtEl>
                                          <p:spTgt spid="23556">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55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3556">
                                            <p:txEl>
                                              <p:pRg st="8" end="8"/>
                                            </p:txEl>
                                          </p:spTgt>
                                        </p:tgtEl>
                                        <p:attrNameLst>
                                          <p:attrName>style.visibility</p:attrName>
                                        </p:attrNameLst>
                                      </p:cBhvr>
                                      <p:to>
                                        <p:strVal val="visible"/>
                                      </p:to>
                                    </p:set>
                                    <p:anim calcmode="lin" valueType="num">
                                      <p:cBhvr additive="base">
                                        <p:cTn id="51" dur="500" fill="hold"/>
                                        <p:tgtEl>
                                          <p:spTgt spid="23556">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355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3556">
                                            <p:txEl>
                                              <p:pRg st="9" end="9"/>
                                            </p:txEl>
                                          </p:spTgt>
                                        </p:tgtEl>
                                        <p:attrNameLst>
                                          <p:attrName>style.visibility</p:attrName>
                                        </p:attrNameLst>
                                      </p:cBhvr>
                                      <p:to>
                                        <p:strVal val="visible"/>
                                      </p:to>
                                    </p:set>
                                    <p:anim calcmode="lin" valueType="num">
                                      <p:cBhvr additive="base">
                                        <p:cTn id="57" dur="500" fill="hold"/>
                                        <p:tgtEl>
                                          <p:spTgt spid="23556">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55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a:extLst>
              <a:ext uri="{FF2B5EF4-FFF2-40B4-BE49-F238E27FC236}">
                <a16:creationId xmlns:a16="http://schemas.microsoft.com/office/drawing/2014/main" id="{59DF878F-A282-254C-AC79-ABFC142AB1B9}"/>
              </a:ext>
            </a:extLst>
          </p:cNvPr>
          <p:cNvSpPr>
            <a:spLocks noGrp="1" noChangeArrowheads="1"/>
          </p:cNvSpPr>
          <p:nvPr>
            <p:ph idx="1"/>
          </p:nvPr>
        </p:nvSpPr>
        <p:spPr>
          <a:xfrm>
            <a:off x="1423217" y="982662"/>
            <a:ext cx="8546691" cy="5159375"/>
          </a:xfrm>
        </p:spPr>
        <p:txBody>
          <a:bodyPr/>
          <a:lstStyle/>
          <a:p>
            <a:pPr>
              <a:lnSpc>
                <a:spcPct val="80000"/>
              </a:lnSpc>
            </a:pPr>
            <a:r>
              <a:rPr lang="zh-CN" altLang="en-US" dirty="0">
                <a:solidFill>
                  <a:schemeClr val="accent2"/>
                </a:solidFill>
                <a:latin typeface="微软雅黑" panose="020B0503020204020204" pitchFamily="34" charset="-122"/>
                <a:ea typeface="微软雅黑" panose="020B0503020204020204" pitchFamily="34" charset="-122"/>
              </a:rPr>
              <a:t>重要数据结构</a:t>
            </a:r>
            <a:endParaRPr lang="en-US" altLang="zh-CN" dirty="0">
              <a:solidFill>
                <a:schemeClr val="accent2"/>
              </a:solidFill>
              <a:latin typeface="微软雅黑" panose="020B0503020204020204" pitchFamily="34" charset="-122"/>
              <a:ea typeface="微软雅黑" panose="020B0503020204020204" pitchFamily="34" charset="-122"/>
            </a:endParaRPr>
          </a:p>
          <a:p>
            <a:pPr lvl="1">
              <a:lnSpc>
                <a:spcPct val="80000"/>
              </a:lnSpc>
              <a:buFontTx/>
              <a:buNone/>
            </a:pPr>
            <a:r>
              <a:rPr lang="en-US" altLang="zh-CN" sz="1800" dirty="0"/>
              <a:t>struct stat {   </a:t>
            </a:r>
          </a:p>
          <a:p>
            <a:pPr lvl="1">
              <a:lnSpc>
                <a:spcPct val="80000"/>
              </a:lnSpc>
              <a:buFontTx/>
              <a:buNone/>
            </a:pPr>
            <a:r>
              <a:rPr lang="en-US" altLang="zh-CN" sz="1800" dirty="0"/>
              <a:t>  </a:t>
            </a:r>
            <a:r>
              <a:rPr lang="en-US" altLang="zh-CN" sz="1800" dirty="0" err="1"/>
              <a:t>mode_t</a:t>
            </a:r>
            <a:r>
              <a:rPr lang="en-US" altLang="zh-CN" sz="1800" dirty="0"/>
              <a:t>     </a:t>
            </a:r>
            <a:r>
              <a:rPr lang="en-US" altLang="zh-CN" sz="1800" dirty="0" err="1"/>
              <a:t>st_mode</a:t>
            </a:r>
            <a:r>
              <a:rPr lang="en-US" altLang="zh-CN" sz="1800" dirty="0"/>
              <a:t>;       </a:t>
            </a:r>
            <a:r>
              <a:rPr lang="zh-CN" altLang="en-US" sz="1800" dirty="0">
                <a:solidFill>
                  <a:srgbClr val="FF0000"/>
                </a:solidFill>
              </a:rPr>
              <a:t>文件类型与访问权限  </a:t>
            </a:r>
          </a:p>
          <a:p>
            <a:pPr lvl="1">
              <a:lnSpc>
                <a:spcPct val="80000"/>
              </a:lnSpc>
              <a:buFontTx/>
              <a:buNone/>
            </a:pPr>
            <a:r>
              <a:rPr lang="en-US" altLang="zh-CN" sz="1800" dirty="0"/>
              <a:t>  </a:t>
            </a:r>
            <a:r>
              <a:rPr lang="en-US" altLang="zh-CN" sz="1800" dirty="0" err="1"/>
              <a:t>ino_t</a:t>
            </a:r>
            <a:r>
              <a:rPr lang="en-US" altLang="zh-CN" sz="1800" dirty="0"/>
              <a:t>         </a:t>
            </a:r>
            <a:r>
              <a:rPr lang="en-US" altLang="zh-CN" sz="1800" dirty="0" err="1"/>
              <a:t>st_ino</a:t>
            </a:r>
            <a:r>
              <a:rPr lang="en-US" altLang="zh-CN" sz="1800" dirty="0"/>
              <a:t>;           </a:t>
            </a:r>
            <a:r>
              <a:rPr lang="en-US" altLang="zh-CN" sz="1800" dirty="0">
                <a:solidFill>
                  <a:srgbClr val="FF0000"/>
                </a:solidFill>
              </a:rPr>
              <a:t> </a:t>
            </a:r>
            <a:r>
              <a:rPr lang="en-US" altLang="zh-CN" sz="1800" dirty="0" err="1">
                <a:solidFill>
                  <a:srgbClr val="FF0000"/>
                </a:solidFill>
              </a:rPr>
              <a:t>i</a:t>
            </a:r>
            <a:r>
              <a:rPr lang="zh-CN" altLang="en-US" sz="1800" dirty="0">
                <a:solidFill>
                  <a:srgbClr val="FF0000"/>
                </a:solidFill>
              </a:rPr>
              <a:t>节点号   </a:t>
            </a:r>
          </a:p>
          <a:p>
            <a:pPr lvl="1">
              <a:lnSpc>
                <a:spcPct val="80000"/>
              </a:lnSpc>
              <a:buFontTx/>
              <a:buNone/>
            </a:pPr>
            <a:r>
              <a:rPr lang="en-US" altLang="zh-CN" sz="1800" dirty="0"/>
              <a:t>  </a:t>
            </a:r>
            <a:r>
              <a:rPr lang="en-US" altLang="zh-CN" sz="1800" dirty="0" err="1"/>
              <a:t>dev_t</a:t>
            </a:r>
            <a:r>
              <a:rPr lang="en-US" altLang="zh-CN" sz="1800" dirty="0"/>
              <a:t>        </a:t>
            </a:r>
            <a:r>
              <a:rPr lang="en-US" altLang="zh-CN" sz="1800" dirty="0" err="1"/>
              <a:t>st_dev</a:t>
            </a:r>
            <a:r>
              <a:rPr lang="en-US" altLang="zh-CN" sz="1800" dirty="0"/>
              <a:t>;       </a:t>
            </a:r>
            <a:r>
              <a:rPr lang="zh-CN" altLang="en-US" sz="1800" dirty="0"/>
              <a:t>   </a:t>
            </a:r>
            <a:r>
              <a:rPr lang="zh-CN" altLang="en-US" sz="1800" dirty="0">
                <a:solidFill>
                  <a:srgbClr val="FF0000"/>
                </a:solidFill>
              </a:rPr>
              <a:t>文件使用的设备号   </a:t>
            </a:r>
          </a:p>
          <a:p>
            <a:pPr lvl="1">
              <a:lnSpc>
                <a:spcPct val="80000"/>
              </a:lnSpc>
              <a:buFontTx/>
              <a:buNone/>
            </a:pPr>
            <a:r>
              <a:rPr lang="en-US" altLang="zh-CN" sz="1800" dirty="0"/>
              <a:t>  </a:t>
            </a:r>
            <a:r>
              <a:rPr lang="en-US" altLang="zh-CN" sz="1800" dirty="0" err="1"/>
              <a:t>dev_t</a:t>
            </a:r>
            <a:r>
              <a:rPr lang="en-US" altLang="zh-CN" sz="1800" dirty="0"/>
              <a:t>        </a:t>
            </a:r>
            <a:r>
              <a:rPr lang="en-US" altLang="zh-CN" sz="1800" dirty="0" err="1"/>
              <a:t>st_rdev</a:t>
            </a:r>
            <a:r>
              <a:rPr lang="en-US" altLang="zh-CN" sz="1800" dirty="0"/>
              <a:t>;         </a:t>
            </a:r>
            <a:r>
              <a:rPr lang="zh-CN" altLang="en-US" sz="1800" dirty="0">
                <a:solidFill>
                  <a:srgbClr val="FF0000"/>
                </a:solidFill>
              </a:rPr>
              <a:t>设备文件的设备号   </a:t>
            </a:r>
          </a:p>
          <a:p>
            <a:pPr lvl="1">
              <a:lnSpc>
                <a:spcPct val="80000"/>
              </a:lnSpc>
              <a:buFontTx/>
              <a:buNone/>
            </a:pPr>
            <a:r>
              <a:rPr lang="en-US" altLang="zh-CN" sz="1800" dirty="0"/>
              <a:t>  </a:t>
            </a:r>
            <a:r>
              <a:rPr lang="en-US" altLang="zh-CN" sz="1800" dirty="0" err="1"/>
              <a:t>nlink_t</a:t>
            </a:r>
            <a:r>
              <a:rPr lang="en-US" altLang="zh-CN" sz="1800" dirty="0"/>
              <a:t>      </a:t>
            </a:r>
            <a:r>
              <a:rPr lang="en-US" altLang="zh-CN" sz="1800" dirty="0" err="1"/>
              <a:t>st_nlink</a:t>
            </a:r>
            <a:r>
              <a:rPr lang="en-US" altLang="zh-CN" sz="1800" dirty="0"/>
              <a:t>;        </a:t>
            </a:r>
            <a:r>
              <a:rPr lang="zh-CN" altLang="en-US" sz="1800" dirty="0">
                <a:solidFill>
                  <a:srgbClr val="FF0000"/>
                </a:solidFill>
              </a:rPr>
              <a:t>文件的硬链接数   </a:t>
            </a:r>
          </a:p>
          <a:p>
            <a:pPr lvl="1">
              <a:lnSpc>
                <a:spcPct val="80000"/>
              </a:lnSpc>
              <a:buFontTx/>
              <a:buNone/>
            </a:pPr>
            <a:r>
              <a:rPr lang="en-US" altLang="zh-CN" sz="1800" dirty="0"/>
              <a:t>  </a:t>
            </a:r>
            <a:r>
              <a:rPr lang="en-US" altLang="zh-CN" sz="1800" dirty="0" err="1"/>
              <a:t>uid_t</a:t>
            </a:r>
            <a:r>
              <a:rPr lang="en-US" altLang="zh-CN" sz="1800" dirty="0"/>
              <a:t>         </a:t>
            </a:r>
            <a:r>
              <a:rPr lang="en-US" altLang="zh-CN" sz="1800" dirty="0" err="1"/>
              <a:t>st_uid</a:t>
            </a:r>
            <a:r>
              <a:rPr lang="en-US" altLang="zh-CN" sz="1800" dirty="0"/>
              <a:t>;           </a:t>
            </a:r>
            <a:r>
              <a:rPr lang="zh-CN" altLang="en-US" sz="1800" dirty="0">
                <a:solidFill>
                  <a:srgbClr val="FF0000"/>
                </a:solidFill>
              </a:rPr>
              <a:t>文件所有者用户</a:t>
            </a:r>
            <a:r>
              <a:rPr lang="en-US" altLang="zh-CN" sz="1800" dirty="0">
                <a:solidFill>
                  <a:srgbClr val="FF0000"/>
                </a:solidFill>
              </a:rPr>
              <a:t>ID</a:t>
            </a:r>
            <a:r>
              <a:rPr lang="zh-CN" altLang="en-US" sz="1800" dirty="0">
                <a:solidFill>
                  <a:srgbClr val="FF0000"/>
                </a:solidFill>
              </a:rPr>
              <a:t>   </a:t>
            </a:r>
          </a:p>
          <a:p>
            <a:pPr lvl="1">
              <a:lnSpc>
                <a:spcPct val="80000"/>
              </a:lnSpc>
              <a:buFontTx/>
              <a:buNone/>
            </a:pPr>
            <a:r>
              <a:rPr lang="en-US" altLang="zh-CN" sz="1800" dirty="0"/>
              <a:t>  </a:t>
            </a:r>
            <a:r>
              <a:rPr lang="en-US" altLang="zh-CN" sz="1800" dirty="0" err="1"/>
              <a:t>gid_t</a:t>
            </a:r>
            <a:r>
              <a:rPr lang="en-US" altLang="zh-CN" sz="1800" dirty="0"/>
              <a:t>         </a:t>
            </a:r>
            <a:r>
              <a:rPr lang="en-US" altLang="zh-CN" sz="1800" dirty="0" err="1"/>
              <a:t>st_gid</a:t>
            </a:r>
            <a:r>
              <a:rPr lang="en-US" altLang="zh-CN" sz="1800" dirty="0"/>
              <a:t>;           </a:t>
            </a:r>
            <a:r>
              <a:rPr lang="zh-CN" altLang="en-US" sz="1800" dirty="0">
                <a:solidFill>
                  <a:srgbClr val="FF0000"/>
                </a:solidFill>
              </a:rPr>
              <a:t>文件所有者组</a:t>
            </a:r>
            <a:r>
              <a:rPr lang="en-US" altLang="zh-CN" sz="1800" dirty="0">
                <a:solidFill>
                  <a:srgbClr val="FF0000"/>
                </a:solidFill>
              </a:rPr>
              <a:t>ID</a:t>
            </a:r>
            <a:r>
              <a:rPr lang="zh-CN" altLang="en-US" sz="1800" dirty="0">
                <a:solidFill>
                  <a:srgbClr val="FF0000"/>
                </a:solidFill>
              </a:rPr>
              <a:t>   </a:t>
            </a:r>
          </a:p>
          <a:p>
            <a:pPr lvl="1">
              <a:lnSpc>
                <a:spcPct val="80000"/>
              </a:lnSpc>
              <a:buFontTx/>
              <a:buNone/>
            </a:pPr>
            <a:r>
              <a:rPr lang="en-US" altLang="zh-CN" sz="1800" dirty="0"/>
              <a:t>  </a:t>
            </a:r>
            <a:r>
              <a:rPr lang="en-US" altLang="zh-CN" sz="1800" dirty="0" err="1"/>
              <a:t>off_t</a:t>
            </a:r>
            <a:r>
              <a:rPr lang="en-US" altLang="zh-CN" sz="1800" dirty="0"/>
              <a:t>         </a:t>
            </a:r>
            <a:r>
              <a:rPr lang="en-US" altLang="zh-CN" sz="1800" dirty="0" err="1"/>
              <a:t>st_size</a:t>
            </a:r>
            <a:r>
              <a:rPr lang="en-US" altLang="zh-CN" sz="1800" dirty="0"/>
              <a:t>; </a:t>
            </a:r>
            <a:r>
              <a:rPr lang="zh-CN" altLang="en-US" sz="1800" dirty="0">
                <a:solidFill>
                  <a:srgbClr val="FF0000"/>
                </a:solidFill>
              </a:rPr>
              <a:t>          文件大小（以字节为单位）   </a:t>
            </a:r>
          </a:p>
          <a:p>
            <a:pPr lvl="1">
              <a:lnSpc>
                <a:spcPct val="80000"/>
              </a:lnSpc>
              <a:buFontTx/>
              <a:buNone/>
            </a:pPr>
            <a:r>
              <a:rPr lang="en-US" altLang="zh-CN" sz="1800" dirty="0"/>
              <a:t>  </a:t>
            </a:r>
            <a:r>
              <a:rPr lang="en-US" altLang="zh-CN" sz="1800" dirty="0" err="1"/>
              <a:t>time_t</a:t>
            </a:r>
            <a:r>
              <a:rPr lang="en-US" altLang="zh-CN" sz="1800" dirty="0"/>
              <a:t>      </a:t>
            </a:r>
            <a:r>
              <a:rPr lang="en-US" altLang="zh-CN" sz="1800" dirty="0" err="1"/>
              <a:t>st_atime</a:t>
            </a:r>
            <a:r>
              <a:rPr lang="en-US" altLang="zh-CN" sz="1800" dirty="0"/>
              <a:t>;       </a:t>
            </a:r>
            <a:r>
              <a:rPr lang="zh-CN" altLang="en-US" sz="1800" dirty="0">
                <a:solidFill>
                  <a:srgbClr val="FF0000"/>
                </a:solidFill>
              </a:rPr>
              <a:t>最后一次访问该文件的时间   </a:t>
            </a:r>
          </a:p>
          <a:p>
            <a:pPr lvl="1">
              <a:lnSpc>
                <a:spcPct val="80000"/>
              </a:lnSpc>
              <a:buFontTx/>
              <a:buNone/>
            </a:pPr>
            <a:r>
              <a:rPr lang="en-US" altLang="zh-CN" sz="1800" dirty="0"/>
              <a:t>  </a:t>
            </a:r>
            <a:r>
              <a:rPr lang="en-US" altLang="zh-CN" sz="1800" dirty="0" err="1"/>
              <a:t>time_t</a:t>
            </a:r>
            <a:r>
              <a:rPr lang="en-US" altLang="zh-CN" sz="1800" dirty="0"/>
              <a:t>      </a:t>
            </a:r>
            <a:r>
              <a:rPr lang="en-US" altLang="zh-CN" sz="1800" dirty="0" err="1"/>
              <a:t>st_mtime</a:t>
            </a:r>
            <a:r>
              <a:rPr lang="en-US" altLang="zh-CN" sz="1800" dirty="0"/>
              <a:t>;      </a:t>
            </a:r>
            <a:r>
              <a:rPr lang="zh-CN" altLang="en-US" sz="1800" dirty="0">
                <a:solidFill>
                  <a:srgbClr val="FF0000"/>
                </a:solidFill>
              </a:rPr>
              <a:t>最后一次修改该文件的时间   </a:t>
            </a:r>
          </a:p>
          <a:p>
            <a:pPr lvl="1">
              <a:lnSpc>
                <a:spcPct val="80000"/>
              </a:lnSpc>
              <a:buFontTx/>
              <a:buNone/>
            </a:pPr>
            <a:r>
              <a:rPr lang="en-US" altLang="zh-CN" sz="1800" dirty="0"/>
              <a:t>  </a:t>
            </a:r>
            <a:r>
              <a:rPr lang="en-US" altLang="zh-CN" sz="1800" dirty="0" err="1"/>
              <a:t>time_t</a:t>
            </a:r>
            <a:r>
              <a:rPr lang="en-US" altLang="zh-CN" sz="1800" dirty="0"/>
              <a:t>      </a:t>
            </a:r>
            <a:r>
              <a:rPr lang="en-US" altLang="zh-CN" sz="1800" dirty="0" err="1"/>
              <a:t>st_ctime</a:t>
            </a:r>
            <a:r>
              <a:rPr lang="en-US" altLang="zh-CN" sz="1800" dirty="0"/>
              <a:t>;        </a:t>
            </a:r>
            <a:r>
              <a:rPr lang="zh-CN" altLang="en-US" sz="1800" dirty="0">
                <a:solidFill>
                  <a:srgbClr val="FF0000"/>
                </a:solidFill>
              </a:rPr>
              <a:t>最后一次改变该文件状态的时间   </a:t>
            </a:r>
          </a:p>
          <a:p>
            <a:pPr lvl="1">
              <a:lnSpc>
                <a:spcPct val="80000"/>
              </a:lnSpc>
              <a:buFontTx/>
              <a:buNone/>
            </a:pPr>
            <a:r>
              <a:rPr lang="en-US" altLang="zh-CN" sz="1800" dirty="0"/>
              <a:t>  </a:t>
            </a:r>
            <a:r>
              <a:rPr lang="en-US" altLang="zh-CN" sz="1800" dirty="0" err="1"/>
              <a:t>blksize_t</a:t>
            </a:r>
            <a:r>
              <a:rPr lang="en-US" altLang="zh-CN" sz="1800" dirty="0"/>
              <a:t>  </a:t>
            </a:r>
            <a:r>
              <a:rPr lang="en-US" altLang="zh-CN" sz="1800" dirty="0" err="1"/>
              <a:t>st_blksize</a:t>
            </a:r>
            <a:r>
              <a:rPr lang="en-US" altLang="zh-CN" sz="1800" dirty="0"/>
              <a:t>;     </a:t>
            </a:r>
            <a:r>
              <a:rPr lang="zh-CN" altLang="en-US" sz="1800" dirty="0">
                <a:solidFill>
                  <a:srgbClr val="FF0000"/>
                </a:solidFill>
              </a:rPr>
              <a:t>包含该文件的磁盘块的大小   </a:t>
            </a:r>
          </a:p>
          <a:p>
            <a:pPr lvl="1">
              <a:lnSpc>
                <a:spcPct val="80000"/>
              </a:lnSpc>
              <a:buFontTx/>
              <a:buNone/>
            </a:pPr>
            <a:r>
              <a:rPr lang="en-US" altLang="zh-CN" sz="1800" dirty="0"/>
              <a:t>  </a:t>
            </a:r>
            <a:r>
              <a:rPr lang="en-US" altLang="zh-CN" sz="1800" dirty="0" err="1"/>
              <a:t>blkcnt_t</a:t>
            </a:r>
            <a:r>
              <a:rPr lang="en-US" altLang="zh-CN" sz="1800" dirty="0"/>
              <a:t>   </a:t>
            </a:r>
            <a:r>
              <a:rPr lang="en-US" altLang="zh-CN" sz="1800" dirty="0" err="1"/>
              <a:t>st_blocks</a:t>
            </a:r>
            <a:r>
              <a:rPr lang="en-US" altLang="zh-CN" sz="1800" dirty="0"/>
              <a:t>;      </a:t>
            </a:r>
            <a:r>
              <a:rPr lang="zh-CN" altLang="en-US" sz="1800" dirty="0">
                <a:solidFill>
                  <a:srgbClr val="FF0000"/>
                </a:solidFill>
              </a:rPr>
              <a:t>该文件所占的磁盘块数  </a:t>
            </a:r>
          </a:p>
          <a:p>
            <a:pPr lvl="1">
              <a:lnSpc>
                <a:spcPct val="80000"/>
              </a:lnSpc>
              <a:buFontTx/>
              <a:buNone/>
            </a:pPr>
            <a:r>
              <a:rPr lang="en-US" altLang="zh-CN" sz="1800" dirty="0"/>
              <a:t>}; </a:t>
            </a:r>
            <a:endParaRPr lang="zh-CN" altLang="en-US" sz="1800" dirty="0"/>
          </a:p>
        </p:txBody>
      </p:sp>
      <p:sp>
        <p:nvSpPr>
          <p:cNvPr id="92163" name="Rectangle 2">
            <a:extLst>
              <a:ext uri="{FF2B5EF4-FFF2-40B4-BE49-F238E27FC236}">
                <a16:creationId xmlns:a16="http://schemas.microsoft.com/office/drawing/2014/main" id="{BA81F2BB-3CD5-5E4F-ABCC-F91A856368CB}"/>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文件属性管理</a:t>
            </a:r>
            <a:r>
              <a:rPr lang="en-US" altLang="zh-CN">
                <a:solidFill>
                  <a:srgbClr val="1E4649"/>
                </a:solidFill>
              </a:rPr>
              <a:t>-</a:t>
            </a:r>
            <a:r>
              <a:rPr lang="zh-CN" altLang="en-US">
                <a:solidFill>
                  <a:srgbClr val="1E4649"/>
                </a:solidFill>
              </a:rPr>
              <a:t>文件属性解析</a:t>
            </a:r>
          </a:p>
        </p:txBody>
      </p:sp>
      <p:sp>
        <p:nvSpPr>
          <p:cNvPr id="6" name="五角星 5">
            <a:extLst>
              <a:ext uri="{FF2B5EF4-FFF2-40B4-BE49-F238E27FC236}">
                <a16:creationId xmlns:a16="http://schemas.microsoft.com/office/drawing/2014/main" id="{6F208C9F-CBF4-5A4A-9A9F-DAB29D7AB7D8}"/>
              </a:ext>
            </a:extLst>
          </p:cNvPr>
          <p:cNvSpPr/>
          <p:nvPr/>
        </p:nvSpPr>
        <p:spPr>
          <a:xfrm>
            <a:off x="7464425" y="1844675"/>
            <a:ext cx="304800" cy="2286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五角星 6">
            <a:extLst>
              <a:ext uri="{FF2B5EF4-FFF2-40B4-BE49-F238E27FC236}">
                <a16:creationId xmlns:a16="http://schemas.microsoft.com/office/drawing/2014/main" id="{8B74A631-00F8-874F-82B8-7B2F5A75A11C}"/>
              </a:ext>
            </a:extLst>
          </p:cNvPr>
          <p:cNvSpPr/>
          <p:nvPr/>
        </p:nvSpPr>
        <p:spPr>
          <a:xfrm>
            <a:off x="7535863" y="3200400"/>
            <a:ext cx="304800" cy="2286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五角星 7">
            <a:extLst>
              <a:ext uri="{FF2B5EF4-FFF2-40B4-BE49-F238E27FC236}">
                <a16:creationId xmlns:a16="http://schemas.microsoft.com/office/drawing/2014/main" id="{A67D8AA5-7A96-9A45-93C6-BF063CB3B61A}"/>
              </a:ext>
            </a:extLst>
          </p:cNvPr>
          <p:cNvSpPr/>
          <p:nvPr/>
        </p:nvSpPr>
        <p:spPr>
          <a:xfrm>
            <a:off x="8599488" y="4352925"/>
            <a:ext cx="304800" cy="2286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五角星 8">
            <a:extLst>
              <a:ext uri="{FF2B5EF4-FFF2-40B4-BE49-F238E27FC236}">
                <a16:creationId xmlns:a16="http://schemas.microsoft.com/office/drawing/2014/main" id="{C7AA94F9-285A-904D-98E7-0A7FB19D202B}"/>
              </a:ext>
            </a:extLst>
          </p:cNvPr>
          <p:cNvSpPr/>
          <p:nvPr/>
        </p:nvSpPr>
        <p:spPr>
          <a:xfrm>
            <a:off x="8610600" y="4781550"/>
            <a:ext cx="304800" cy="2286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五角星 9">
            <a:extLst>
              <a:ext uri="{FF2B5EF4-FFF2-40B4-BE49-F238E27FC236}">
                <a16:creationId xmlns:a16="http://schemas.microsoft.com/office/drawing/2014/main" id="{D2CD9C22-B8BB-8D43-8322-2DF448CF8259}"/>
              </a:ext>
            </a:extLst>
          </p:cNvPr>
          <p:cNvSpPr/>
          <p:nvPr/>
        </p:nvSpPr>
        <p:spPr>
          <a:xfrm>
            <a:off x="7543800" y="3562350"/>
            <a:ext cx="304800" cy="2286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五角星 10">
            <a:extLst>
              <a:ext uri="{FF2B5EF4-FFF2-40B4-BE49-F238E27FC236}">
                <a16:creationId xmlns:a16="http://schemas.microsoft.com/office/drawing/2014/main" id="{4934BF9A-AF0A-3940-AE46-93C9EE5BE04E}"/>
              </a:ext>
            </a:extLst>
          </p:cNvPr>
          <p:cNvSpPr/>
          <p:nvPr/>
        </p:nvSpPr>
        <p:spPr>
          <a:xfrm>
            <a:off x="7519988" y="3921125"/>
            <a:ext cx="304800" cy="2286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2006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80">
                                            <p:txEl>
                                              <p:pRg st="2" end="2"/>
                                            </p:txEl>
                                          </p:spTgt>
                                        </p:tgtEl>
                                        <p:attrNameLst>
                                          <p:attrName>style.visibility</p:attrName>
                                        </p:attrNameLst>
                                      </p:cBhvr>
                                      <p:to>
                                        <p:strVal val="visible"/>
                                      </p:to>
                                    </p:set>
                                    <p:anim calcmode="lin" valueType="num">
                                      <p:cBhvr additive="base">
                                        <p:cTn id="7" dur="500" fill="hold"/>
                                        <p:tgtEl>
                                          <p:spTgt spid="2458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80">
                                            <p:txEl>
                                              <p:pRg st="3" end="3"/>
                                            </p:txEl>
                                          </p:spTgt>
                                        </p:tgtEl>
                                        <p:attrNameLst>
                                          <p:attrName>style.visibility</p:attrName>
                                        </p:attrNameLst>
                                      </p:cBhvr>
                                      <p:to>
                                        <p:strVal val="visible"/>
                                      </p:to>
                                    </p:set>
                                    <p:anim calcmode="lin" valueType="num">
                                      <p:cBhvr additive="base">
                                        <p:cTn id="13" dur="500" fill="hold"/>
                                        <p:tgtEl>
                                          <p:spTgt spid="2458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0">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580">
                                            <p:txEl>
                                              <p:pRg st="4" end="4"/>
                                            </p:txEl>
                                          </p:spTgt>
                                        </p:tgtEl>
                                        <p:attrNameLst>
                                          <p:attrName>style.visibility</p:attrName>
                                        </p:attrNameLst>
                                      </p:cBhvr>
                                      <p:to>
                                        <p:strVal val="visible"/>
                                      </p:to>
                                    </p:set>
                                    <p:anim calcmode="lin" valueType="num">
                                      <p:cBhvr additive="base">
                                        <p:cTn id="17" dur="500" fill="hold"/>
                                        <p:tgtEl>
                                          <p:spTgt spid="24580">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580">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580">
                                            <p:txEl>
                                              <p:pRg st="5" end="5"/>
                                            </p:txEl>
                                          </p:spTgt>
                                        </p:tgtEl>
                                        <p:attrNameLst>
                                          <p:attrName>style.visibility</p:attrName>
                                        </p:attrNameLst>
                                      </p:cBhvr>
                                      <p:to>
                                        <p:strVal val="visible"/>
                                      </p:to>
                                    </p:set>
                                    <p:anim calcmode="lin" valueType="num">
                                      <p:cBhvr additive="base">
                                        <p:cTn id="21" dur="500" fill="hold"/>
                                        <p:tgtEl>
                                          <p:spTgt spid="24580">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45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4580">
                                            <p:txEl>
                                              <p:pRg st="6" end="6"/>
                                            </p:txEl>
                                          </p:spTgt>
                                        </p:tgtEl>
                                        <p:attrNameLst>
                                          <p:attrName>style.visibility</p:attrName>
                                        </p:attrNameLst>
                                      </p:cBhvr>
                                      <p:to>
                                        <p:strVal val="visible"/>
                                      </p:to>
                                    </p:set>
                                    <p:anim calcmode="lin" valueType="num">
                                      <p:cBhvr additive="base">
                                        <p:cTn id="27" dur="500" fill="hold"/>
                                        <p:tgtEl>
                                          <p:spTgt spid="2458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58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4580">
                                            <p:txEl>
                                              <p:pRg st="7" end="7"/>
                                            </p:txEl>
                                          </p:spTgt>
                                        </p:tgtEl>
                                        <p:attrNameLst>
                                          <p:attrName>style.visibility</p:attrName>
                                        </p:attrNameLst>
                                      </p:cBhvr>
                                      <p:to>
                                        <p:strVal val="visible"/>
                                      </p:to>
                                    </p:set>
                                    <p:anim calcmode="lin" valueType="num">
                                      <p:cBhvr additive="base">
                                        <p:cTn id="33" dur="500" fill="hold"/>
                                        <p:tgtEl>
                                          <p:spTgt spid="24580">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580">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580">
                                            <p:txEl>
                                              <p:pRg st="8" end="8"/>
                                            </p:txEl>
                                          </p:spTgt>
                                        </p:tgtEl>
                                        <p:attrNameLst>
                                          <p:attrName>style.visibility</p:attrName>
                                        </p:attrNameLst>
                                      </p:cBhvr>
                                      <p:to>
                                        <p:strVal val="visible"/>
                                      </p:to>
                                    </p:set>
                                    <p:anim calcmode="lin" valueType="num">
                                      <p:cBhvr additive="base">
                                        <p:cTn id="37" dur="500" fill="hold"/>
                                        <p:tgtEl>
                                          <p:spTgt spid="24580">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58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4580">
                                            <p:txEl>
                                              <p:pRg st="9" end="9"/>
                                            </p:txEl>
                                          </p:spTgt>
                                        </p:tgtEl>
                                        <p:attrNameLst>
                                          <p:attrName>style.visibility</p:attrName>
                                        </p:attrNameLst>
                                      </p:cBhvr>
                                      <p:to>
                                        <p:strVal val="visible"/>
                                      </p:to>
                                    </p:set>
                                    <p:anim calcmode="lin" valueType="num">
                                      <p:cBhvr additive="base">
                                        <p:cTn id="43" dur="500" fill="hold"/>
                                        <p:tgtEl>
                                          <p:spTgt spid="24580">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458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4580">
                                            <p:txEl>
                                              <p:pRg st="10" end="10"/>
                                            </p:txEl>
                                          </p:spTgt>
                                        </p:tgtEl>
                                        <p:attrNameLst>
                                          <p:attrName>style.visibility</p:attrName>
                                        </p:attrNameLst>
                                      </p:cBhvr>
                                      <p:to>
                                        <p:strVal val="visible"/>
                                      </p:to>
                                    </p:set>
                                    <p:anim calcmode="lin" valueType="num">
                                      <p:cBhvr additive="base">
                                        <p:cTn id="49" dur="500" fill="hold"/>
                                        <p:tgtEl>
                                          <p:spTgt spid="24580">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4580">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580">
                                            <p:txEl>
                                              <p:pRg st="11" end="11"/>
                                            </p:txEl>
                                          </p:spTgt>
                                        </p:tgtEl>
                                        <p:attrNameLst>
                                          <p:attrName>style.visibility</p:attrName>
                                        </p:attrNameLst>
                                      </p:cBhvr>
                                      <p:to>
                                        <p:strVal val="visible"/>
                                      </p:to>
                                    </p:set>
                                    <p:anim calcmode="lin" valueType="num">
                                      <p:cBhvr additive="base">
                                        <p:cTn id="53" dur="500" fill="hold"/>
                                        <p:tgtEl>
                                          <p:spTgt spid="24580">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580">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4580">
                                            <p:txEl>
                                              <p:pRg st="12" end="12"/>
                                            </p:txEl>
                                          </p:spTgt>
                                        </p:tgtEl>
                                        <p:attrNameLst>
                                          <p:attrName>style.visibility</p:attrName>
                                        </p:attrNameLst>
                                      </p:cBhvr>
                                      <p:to>
                                        <p:strVal val="visible"/>
                                      </p:to>
                                    </p:set>
                                    <p:anim calcmode="lin" valueType="num">
                                      <p:cBhvr additive="base">
                                        <p:cTn id="57" dur="500" fill="hold"/>
                                        <p:tgtEl>
                                          <p:spTgt spid="24580">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4580">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4580">
                                            <p:txEl>
                                              <p:pRg st="13" end="13"/>
                                            </p:txEl>
                                          </p:spTgt>
                                        </p:tgtEl>
                                        <p:attrNameLst>
                                          <p:attrName>style.visibility</p:attrName>
                                        </p:attrNameLst>
                                      </p:cBhvr>
                                      <p:to>
                                        <p:strVal val="visible"/>
                                      </p:to>
                                    </p:set>
                                    <p:anim calcmode="lin" valueType="num">
                                      <p:cBhvr additive="base">
                                        <p:cTn id="63" dur="500" fill="hold"/>
                                        <p:tgtEl>
                                          <p:spTgt spid="24580">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580">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580">
                                            <p:txEl>
                                              <p:pRg st="14" end="14"/>
                                            </p:txEl>
                                          </p:spTgt>
                                        </p:tgtEl>
                                        <p:attrNameLst>
                                          <p:attrName>style.visibility</p:attrName>
                                        </p:attrNameLst>
                                      </p:cBhvr>
                                      <p:to>
                                        <p:strVal val="visible"/>
                                      </p:to>
                                    </p:set>
                                    <p:anim calcmode="lin" valueType="num">
                                      <p:cBhvr additive="base">
                                        <p:cTn id="67" dur="500" fill="hold"/>
                                        <p:tgtEl>
                                          <p:spTgt spid="24580">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4580">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250"/>
                                        <p:tgtEl>
                                          <p:spTgt spid="6"/>
                                        </p:tgtEl>
                                      </p:cBhvr>
                                    </p:animEffect>
                                  </p:childTnLst>
                                </p:cTn>
                              </p:par>
                              <p:par>
                                <p:cTn id="74" presetID="10" presetClass="entr" presetSubtype="0" fill="hold"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250"/>
                                        <p:tgtEl>
                                          <p:spTgt spid="10"/>
                                        </p:tgtEl>
                                      </p:cBhvr>
                                    </p:animEffect>
                                  </p:childTnLst>
                                </p:cTn>
                              </p:par>
                              <p:par>
                                <p:cTn id="77" presetID="10"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250"/>
                                        <p:tgtEl>
                                          <p:spTgt spid="11"/>
                                        </p:tgtEl>
                                      </p:cBhvr>
                                    </p:animEffect>
                                  </p:childTnLst>
                                </p:cTn>
                              </p:par>
                              <p:par>
                                <p:cTn id="80" presetID="10"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10"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250"/>
                                        <p:tgtEl>
                                          <p:spTgt spid="9"/>
                                        </p:tgtEl>
                                      </p:cBhvr>
                                    </p:animEffect>
                                  </p:childTnLst>
                                </p:cTn>
                              </p:par>
                              <p:par>
                                <p:cTn id="86" presetID="10" presetClass="entr" presetSubtype="0" fill="hold"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9CF7583B-63BF-F443-8607-7655A7493F7D}"/>
              </a:ext>
            </a:extLst>
          </p:cNvPr>
          <p:cNvSpPr>
            <a:spLocks noGrp="1" noChangeArrowheads="1"/>
          </p:cNvSpPr>
          <p:nvPr>
            <p:ph idx="1"/>
          </p:nvPr>
        </p:nvSpPr>
        <p:spPr>
          <a:xfrm>
            <a:off x="2236788" y="1311275"/>
            <a:ext cx="8077200" cy="5157788"/>
          </a:xfrm>
        </p:spPr>
        <p:txBody>
          <a:bodyPr/>
          <a:lstStyle/>
          <a:p>
            <a:r>
              <a:rPr lang="zh-CN" altLang="en-US">
                <a:solidFill>
                  <a:schemeClr val="accent2"/>
                </a:solidFill>
                <a:latin typeface="微软雅黑" panose="020B0503020204020204" pitchFamily="34" charset="-122"/>
                <a:ea typeface="微软雅黑" panose="020B0503020204020204" pitchFamily="34" charset="-122"/>
              </a:rPr>
              <a:t>重要数据结构</a:t>
            </a:r>
            <a:endParaRPr lang="en-US" altLang="zh-CN">
              <a:solidFill>
                <a:schemeClr val="accent2"/>
              </a:solidFill>
              <a:latin typeface="微软雅黑" panose="020B0503020204020204" pitchFamily="34" charset="-122"/>
              <a:ea typeface="微软雅黑" panose="020B0503020204020204" pitchFamily="34" charset="-122"/>
            </a:endParaRPr>
          </a:p>
          <a:p>
            <a:pPr lvl="1"/>
            <a:r>
              <a:rPr lang="en-US" altLang="zh-CN"/>
              <a:t>mode_t  st_mode</a:t>
            </a:r>
            <a:r>
              <a:rPr lang="zh-CN" altLang="en-US"/>
              <a:t>；</a:t>
            </a:r>
            <a:endParaRPr lang="en-US" altLang="zh-CN"/>
          </a:p>
          <a:p>
            <a:pPr lvl="2"/>
            <a:r>
              <a:rPr lang="zh-CN" altLang="en-US">
                <a:latin typeface="微软雅黑" panose="020B0503020204020204" pitchFamily="34" charset="-122"/>
                <a:ea typeface="微软雅黑" panose="020B0503020204020204" pitchFamily="34" charset="-122"/>
              </a:rPr>
              <a:t>无符号整数，其低</a:t>
            </a:r>
            <a:r>
              <a:rPr lang="en-US" altLang="zh-CN">
                <a:latin typeface="微软雅黑" panose="020B0503020204020204" pitchFamily="34" charset="-122"/>
                <a:ea typeface="微软雅黑" panose="020B0503020204020204" pitchFamily="34" charset="-122"/>
              </a:rPr>
              <a:t>16</a:t>
            </a:r>
            <a:r>
              <a:rPr lang="zh-CN" altLang="en-US">
                <a:latin typeface="微软雅黑" panose="020B0503020204020204" pitchFamily="34" charset="-122"/>
                <a:ea typeface="微软雅黑" panose="020B0503020204020204" pitchFamily="34" charset="-122"/>
              </a:rPr>
              <a:t>位定义如下</a:t>
            </a:r>
            <a:endParaRPr lang="en-US" altLang="zh-CN">
              <a:latin typeface="微软雅黑" panose="020B0503020204020204" pitchFamily="34" charset="-122"/>
              <a:ea typeface="微软雅黑" panose="020B0503020204020204" pitchFamily="34" charset="-122"/>
            </a:endParaRPr>
          </a:p>
          <a:p>
            <a:pPr lvl="2"/>
            <a:endParaRPr lang="en-US" altLang="zh-CN"/>
          </a:p>
          <a:p>
            <a:pPr lvl="2"/>
            <a:endParaRPr lang="en-US" altLang="zh-CN"/>
          </a:p>
          <a:p>
            <a:pPr lvl="2"/>
            <a:endParaRPr lang="en-US" altLang="zh-CN"/>
          </a:p>
          <a:p>
            <a:pPr lvl="2"/>
            <a:endParaRPr lang="en-US" altLang="zh-CN"/>
          </a:p>
          <a:p>
            <a:endParaRPr lang="en-US" altLang="zh-CN">
              <a:solidFill>
                <a:schemeClr val="accent2"/>
              </a:solidFill>
            </a:endParaRPr>
          </a:p>
          <a:p>
            <a:pPr lvl="1"/>
            <a:endParaRPr lang="en-US" altLang="zh-CN">
              <a:solidFill>
                <a:schemeClr val="accent2"/>
              </a:solidFill>
            </a:endParaRPr>
          </a:p>
          <a:p>
            <a:pPr lvl="1"/>
            <a:endParaRPr lang="en-US" altLang="zh-CN">
              <a:solidFill>
                <a:schemeClr val="accent2"/>
              </a:solidFill>
            </a:endParaRPr>
          </a:p>
          <a:p>
            <a:pPr lvl="2"/>
            <a:endParaRPr lang="en-US" altLang="zh-CN"/>
          </a:p>
          <a:p>
            <a:pPr lvl="2"/>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pPr>
              <a:buFontTx/>
              <a:buNone/>
            </a:pPr>
            <a:endParaRPr lang="en-US" altLang="zh-CN">
              <a:solidFill>
                <a:schemeClr val="accent2"/>
              </a:solidFill>
            </a:endParaRPr>
          </a:p>
          <a:p>
            <a:endParaRPr lang="zh-CN" altLang="en-US">
              <a:solidFill>
                <a:schemeClr val="accent2"/>
              </a:solidFill>
            </a:endParaRPr>
          </a:p>
        </p:txBody>
      </p:sp>
      <p:sp>
        <p:nvSpPr>
          <p:cNvPr id="94211" name="Rectangle 2">
            <a:extLst>
              <a:ext uri="{FF2B5EF4-FFF2-40B4-BE49-F238E27FC236}">
                <a16:creationId xmlns:a16="http://schemas.microsoft.com/office/drawing/2014/main" id="{77594EE6-74AB-7549-9E17-D68105DE39BB}"/>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文件属性管理</a:t>
            </a:r>
            <a:r>
              <a:rPr lang="en-US" altLang="zh-CN">
                <a:solidFill>
                  <a:srgbClr val="1E4649"/>
                </a:solidFill>
              </a:rPr>
              <a:t>-</a:t>
            </a:r>
            <a:r>
              <a:rPr lang="zh-CN" altLang="en-US">
                <a:solidFill>
                  <a:srgbClr val="1E4649"/>
                </a:solidFill>
              </a:rPr>
              <a:t>文件属性解析</a:t>
            </a:r>
          </a:p>
        </p:txBody>
      </p:sp>
      <p:graphicFrame>
        <p:nvGraphicFramePr>
          <p:cNvPr id="6" name="表格 5">
            <a:extLst>
              <a:ext uri="{FF2B5EF4-FFF2-40B4-BE49-F238E27FC236}">
                <a16:creationId xmlns:a16="http://schemas.microsoft.com/office/drawing/2014/main" id="{BC315643-6660-B743-8D6E-DA984398E724}"/>
              </a:ext>
            </a:extLst>
          </p:cNvPr>
          <p:cNvGraphicFramePr>
            <a:graphicFrameLocks noGrp="1"/>
          </p:cNvGraphicFramePr>
          <p:nvPr/>
        </p:nvGraphicFramePr>
        <p:xfrm>
          <a:off x="1676400" y="2854326"/>
          <a:ext cx="8839201" cy="741364"/>
        </p:xfrm>
        <a:graphic>
          <a:graphicData uri="http://schemas.openxmlformats.org/drawingml/2006/table">
            <a:tbl>
              <a:tblPr firstRow="1" bandRow="1">
                <a:tableStyleId>{5C22544A-7EE6-4342-B048-85BDC9FD1C3A}</a:tableStyleId>
              </a:tblPr>
              <a:tblGrid>
                <a:gridCol w="519953">
                  <a:extLst>
                    <a:ext uri="{9D8B030D-6E8A-4147-A177-3AD203B41FA5}">
                      <a16:colId xmlns:a16="http://schemas.microsoft.com/office/drawing/2014/main" val="20000"/>
                    </a:ext>
                  </a:extLst>
                </a:gridCol>
                <a:gridCol w="519953">
                  <a:extLst>
                    <a:ext uri="{9D8B030D-6E8A-4147-A177-3AD203B41FA5}">
                      <a16:colId xmlns:a16="http://schemas.microsoft.com/office/drawing/2014/main" val="20001"/>
                    </a:ext>
                  </a:extLst>
                </a:gridCol>
                <a:gridCol w="519953">
                  <a:extLst>
                    <a:ext uri="{9D8B030D-6E8A-4147-A177-3AD203B41FA5}">
                      <a16:colId xmlns:a16="http://schemas.microsoft.com/office/drawing/2014/main" val="20002"/>
                    </a:ext>
                  </a:extLst>
                </a:gridCol>
                <a:gridCol w="519953">
                  <a:extLst>
                    <a:ext uri="{9D8B030D-6E8A-4147-A177-3AD203B41FA5}">
                      <a16:colId xmlns:a16="http://schemas.microsoft.com/office/drawing/2014/main" val="20003"/>
                    </a:ext>
                  </a:extLst>
                </a:gridCol>
                <a:gridCol w="519953">
                  <a:extLst>
                    <a:ext uri="{9D8B030D-6E8A-4147-A177-3AD203B41FA5}">
                      <a16:colId xmlns:a16="http://schemas.microsoft.com/office/drawing/2014/main" val="20004"/>
                    </a:ext>
                  </a:extLst>
                </a:gridCol>
                <a:gridCol w="519953">
                  <a:extLst>
                    <a:ext uri="{9D8B030D-6E8A-4147-A177-3AD203B41FA5}">
                      <a16:colId xmlns:a16="http://schemas.microsoft.com/office/drawing/2014/main" val="20005"/>
                    </a:ext>
                  </a:extLst>
                </a:gridCol>
                <a:gridCol w="519953">
                  <a:extLst>
                    <a:ext uri="{9D8B030D-6E8A-4147-A177-3AD203B41FA5}">
                      <a16:colId xmlns:a16="http://schemas.microsoft.com/office/drawing/2014/main" val="20006"/>
                    </a:ext>
                  </a:extLst>
                </a:gridCol>
                <a:gridCol w="519953">
                  <a:extLst>
                    <a:ext uri="{9D8B030D-6E8A-4147-A177-3AD203B41FA5}">
                      <a16:colId xmlns:a16="http://schemas.microsoft.com/office/drawing/2014/main" val="20007"/>
                    </a:ext>
                  </a:extLst>
                </a:gridCol>
                <a:gridCol w="519953">
                  <a:extLst>
                    <a:ext uri="{9D8B030D-6E8A-4147-A177-3AD203B41FA5}">
                      <a16:colId xmlns:a16="http://schemas.microsoft.com/office/drawing/2014/main" val="20008"/>
                    </a:ext>
                  </a:extLst>
                </a:gridCol>
                <a:gridCol w="519953">
                  <a:extLst>
                    <a:ext uri="{9D8B030D-6E8A-4147-A177-3AD203B41FA5}">
                      <a16:colId xmlns:a16="http://schemas.microsoft.com/office/drawing/2014/main" val="20009"/>
                    </a:ext>
                  </a:extLst>
                </a:gridCol>
                <a:gridCol w="519953">
                  <a:extLst>
                    <a:ext uri="{9D8B030D-6E8A-4147-A177-3AD203B41FA5}">
                      <a16:colId xmlns:a16="http://schemas.microsoft.com/office/drawing/2014/main" val="20010"/>
                    </a:ext>
                  </a:extLst>
                </a:gridCol>
                <a:gridCol w="519953">
                  <a:extLst>
                    <a:ext uri="{9D8B030D-6E8A-4147-A177-3AD203B41FA5}">
                      <a16:colId xmlns:a16="http://schemas.microsoft.com/office/drawing/2014/main" val="20011"/>
                    </a:ext>
                  </a:extLst>
                </a:gridCol>
                <a:gridCol w="519953">
                  <a:extLst>
                    <a:ext uri="{9D8B030D-6E8A-4147-A177-3AD203B41FA5}">
                      <a16:colId xmlns:a16="http://schemas.microsoft.com/office/drawing/2014/main" val="20012"/>
                    </a:ext>
                  </a:extLst>
                </a:gridCol>
                <a:gridCol w="519953">
                  <a:extLst>
                    <a:ext uri="{9D8B030D-6E8A-4147-A177-3AD203B41FA5}">
                      <a16:colId xmlns:a16="http://schemas.microsoft.com/office/drawing/2014/main" val="20013"/>
                    </a:ext>
                  </a:extLst>
                </a:gridCol>
                <a:gridCol w="519953">
                  <a:extLst>
                    <a:ext uri="{9D8B030D-6E8A-4147-A177-3AD203B41FA5}">
                      <a16:colId xmlns:a16="http://schemas.microsoft.com/office/drawing/2014/main" val="20014"/>
                    </a:ext>
                  </a:extLst>
                </a:gridCol>
                <a:gridCol w="519953">
                  <a:extLst>
                    <a:ext uri="{9D8B030D-6E8A-4147-A177-3AD203B41FA5}">
                      <a16:colId xmlns:a16="http://schemas.microsoft.com/office/drawing/2014/main" val="20015"/>
                    </a:ext>
                  </a:extLst>
                </a:gridCol>
                <a:gridCol w="519953">
                  <a:extLst>
                    <a:ext uri="{9D8B030D-6E8A-4147-A177-3AD203B41FA5}">
                      <a16:colId xmlns:a16="http://schemas.microsoft.com/office/drawing/2014/main" val="20016"/>
                    </a:ext>
                  </a:extLst>
                </a:gridCol>
              </a:tblGrid>
              <a:tr h="370682">
                <a:tc>
                  <a:txBody>
                    <a:bodyPr/>
                    <a:lstStyle/>
                    <a:p>
                      <a:pPr algn="ctr"/>
                      <a:r>
                        <a:rPr lang="en-US" altLang="zh-CN" sz="1800" dirty="0">
                          <a:solidFill>
                            <a:schemeClr val="tx1"/>
                          </a:solidFill>
                        </a:rPr>
                        <a:t>Bit</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15</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14</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13</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12</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11</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10</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9</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8</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7</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6</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5</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4</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3</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2</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1</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0</a:t>
                      </a:r>
                      <a:endParaRPr lang="zh-CN" altLang="en-US" sz="1800" dirty="0">
                        <a:solidFill>
                          <a:schemeClr val="tx1"/>
                        </a:solidFill>
                      </a:endParaRPr>
                    </a:p>
                  </a:txBody>
                  <a:tcPr marT="45700" marB="45700"/>
                </a:tc>
                <a:extLst>
                  <a:ext uri="{0D108BD9-81ED-4DB2-BD59-A6C34878D82A}">
                    <a16:rowId xmlns:a16="http://schemas.microsoft.com/office/drawing/2014/main" val="10000"/>
                  </a:ext>
                </a:extLst>
              </a:tr>
              <a:tr h="370682">
                <a:tc>
                  <a:txBody>
                    <a:bodyPr/>
                    <a:lstStyle/>
                    <a:p>
                      <a:pPr algn="ctr"/>
                      <a:endParaRPr lang="zh-CN" altLang="en-US" sz="1400" dirty="0">
                        <a:solidFill>
                          <a:schemeClr val="tx1"/>
                        </a:solidFill>
                      </a:endParaRPr>
                    </a:p>
                  </a:txBody>
                  <a:tcPr marT="45700" marB="45700"/>
                </a:tc>
                <a:tc>
                  <a:txBody>
                    <a:bodyPr/>
                    <a:lstStyle/>
                    <a:p>
                      <a:pPr algn="ctr"/>
                      <a:endParaRPr lang="zh-CN" altLang="en-US" sz="1800" dirty="0">
                        <a:solidFill>
                          <a:schemeClr val="tx1"/>
                        </a:solidFill>
                      </a:endParaRPr>
                    </a:p>
                  </a:txBody>
                  <a:tcPr marT="45700" marB="45700"/>
                </a:tc>
                <a:tc>
                  <a:txBody>
                    <a:bodyPr/>
                    <a:lstStyle/>
                    <a:p>
                      <a:pPr algn="ctr"/>
                      <a:endParaRPr lang="zh-CN" altLang="en-US" sz="1800" dirty="0">
                        <a:solidFill>
                          <a:schemeClr val="tx1"/>
                        </a:solidFill>
                      </a:endParaRPr>
                    </a:p>
                  </a:txBody>
                  <a:tcPr marT="45700" marB="45700"/>
                </a:tc>
                <a:tc>
                  <a:txBody>
                    <a:bodyPr/>
                    <a:lstStyle/>
                    <a:p>
                      <a:pPr algn="ctr"/>
                      <a:endParaRPr lang="zh-CN" altLang="en-US" sz="1800" dirty="0">
                        <a:solidFill>
                          <a:schemeClr val="tx1"/>
                        </a:solidFill>
                      </a:endParaRPr>
                    </a:p>
                  </a:txBody>
                  <a:tcPr marT="45700" marB="45700"/>
                </a:tc>
                <a:tc>
                  <a:txBody>
                    <a:bodyPr/>
                    <a:lstStyle/>
                    <a:p>
                      <a:pPr algn="ctr"/>
                      <a:endParaRPr lang="zh-CN" altLang="en-US" sz="1800" dirty="0">
                        <a:solidFill>
                          <a:schemeClr val="tx1"/>
                        </a:solidFill>
                      </a:endParaRPr>
                    </a:p>
                  </a:txBody>
                  <a:tcPr marT="45700" marB="45700"/>
                </a:tc>
                <a:tc>
                  <a:txBody>
                    <a:bodyPr/>
                    <a:lstStyle/>
                    <a:p>
                      <a:pPr algn="ctr"/>
                      <a:r>
                        <a:rPr lang="en-US" altLang="zh-CN" sz="1800" dirty="0">
                          <a:solidFill>
                            <a:schemeClr val="tx1"/>
                          </a:solidFill>
                        </a:rPr>
                        <a:t>U</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G</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T</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R</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W</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X</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R</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W</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X</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R</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W</a:t>
                      </a:r>
                      <a:endParaRPr lang="zh-CN" altLang="en-US" sz="1800" dirty="0">
                        <a:solidFill>
                          <a:schemeClr val="tx1"/>
                        </a:solidFill>
                      </a:endParaRPr>
                    </a:p>
                  </a:txBody>
                  <a:tcPr marT="45700" marB="45700"/>
                </a:tc>
                <a:tc>
                  <a:txBody>
                    <a:bodyPr/>
                    <a:lstStyle/>
                    <a:p>
                      <a:pPr algn="ctr"/>
                      <a:r>
                        <a:rPr lang="en-US" altLang="zh-CN" sz="1800" dirty="0">
                          <a:solidFill>
                            <a:schemeClr val="tx1"/>
                          </a:solidFill>
                        </a:rPr>
                        <a:t>X</a:t>
                      </a:r>
                      <a:endParaRPr lang="zh-CN" altLang="en-US" sz="1800" dirty="0">
                        <a:solidFill>
                          <a:schemeClr val="tx1"/>
                        </a:solidFill>
                      </a:endParaRPr>
                    </a:p>
                  </a:txBody>
                  <a:tcPr marT="45700" marB="45700"/>
                </a:tc>
                <a:extLst>
                  <a:ext uri="{0D108BD9-81ED-4DB2-BD59-A6C34878D82A}">
                    <a16:rowId xmlns:a16="http://schemas.microsoft.com/office/drawing/2014/main" val="10001"/>
                  </a:ext>
                </a:extLst>
              </a:tr>
            </a:tbl>
          </a:graphicData>
        </a:graphic>
      </p:graphicFrame>
      <p:sp>
        <p:nvSpPr>
          <p:cNvPr id="8" name="右大括号 7">
            <a:extLst>
              <a:ext uri="{FF2B5EF4-FFF2-40B4-BE49-F238E27FC236}">
                <a16:creationId xmlns:a16="http://schemas.microsoft.com/office/drawing/2014/main" id="{6B2269DE-0920-E042-B2EE-7DCCDEB1E702}"/>
              </a:ext>
            </a:extLst>
          </p:cNvPr>
          <p:cNvSpPr/>
          <p:nvPr/>
        </p:nvSpPr>
        <p:spPr>
          <a:xfrm rot="5400000">
            <a:off x="9639300" y="3044825"/>
            <a:ext cx="228600" cy="1524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highlight>
                <a:srgbClr val="000000"/>
              </a:highlight>
            </a:endParaRPr>
          </a:p>
        </p:txBody>
      </p:sp>
      <p:sp>
        <p:nvSpPr>
          <p:cNvPr id="9" name="右大括号 8">
            <a:extLst>
              <a:ext uri="{FF2B5EF4-FFF2-40B4-BE49-F238E27FC236}">
                <a16:creationId xmlns:a16="http://schemas.microsoft.com/office/drawing/2014/main" id="{61D24533-820C-F843-A7AB-F9FE214F1943}"/>
              </a:ext>
            </a:extLst>
          </p:cNvPr>
          <p:cNvSpPr/>
          <p:nvPr/>
        </p:nvSpPr>
        <p:spPr>
          <a:xfrm rot="5400000">
            <a:off x="8039100" y="3044825"/>
            <a:ext cx="228600" cy="1524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highlight>
                <a:srgbClr val="000000"/>
              </a:highlight>
            </a:endParaRPr>
          </a:p>
        </p:txBody>
      </p:sp>
      <p:sp>
        <p:nvSpPr>
          <p:cNvPr id="10" name="右大括号 9">
            <a:extLst>
              <a:ext uri="{FF2B5EF4-FFF2-40B4-BE49-F238E27FC236}">
                <a16:creationId xmlns:a16="http://schemas.microsoft.com/office/drawing/2014/main" id="{619C6760-ECCA-0742-8B9F-BB2CEF026364}"/>
              </a:ext>
            </a:extLst>
          </p:cNvPr>
          <p:cNvSpPr/>
          <p:nvPr/>
        </p:nvSpPr>
        <p:spPr>
          <a:xfrm rot="5400000">
            <a:off x="6515100" y="3044825"/>
            <a:ext cx="228600" cy="1524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highlight>
                <a:srgbClr val="000000"/>
              </a:highlight>
            </a:endParaRPr>
          </a:p>
        </p:txBody>
      </p:sp>
      <p:sp>
        <p:nvSpPr>
          <p:cNvPr id="11" name="右大括号 10">
            <a:extLst>
              <a:ext uri="{FF2B5EF4-FFF2-40B4-BE49-F238E27FC236}">
                <a16:creationId xmlns:a16="http://schemas.microsoft.com/office/drawing/2014/main" id="{499BF18D-F021-C042-8F35-52A843D5B597}"/>
              </a:ext>
            </a:extLst>
          </p:cNvPr>
          <p:cNvSpPr/>
          <p:nvPr/>
        </p:nvSpPr>
        <p:spPr>
          <a:xfrm rot="5400000">
            <a:off x="4991100" y="3044825"/>
            <a:ext cx="228600" cy="1524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highlight>
                <a:srgbClr val="000000"/>
              </a:highlight>
            </a:endParaRPr>
          </a:p>
        </p:txBody>
      </p:sp>
      <p:sp>
        <p:nvSpPr>
          <p:cNvPr id="12" name="右大括号 11">
            <a:extLst>
              <a:ext uri="{FF2B5EF4-FFF2-40B4-BE49-F238E27FC236}">
                <a16:creationId xmlns:a16="http://schemas.microsoft.com/office/drawing/2014/main" id="{8507D237-68E1-884A-B831-3787163A7763}"/>
              </a:ext>
            </a:extLst>
          </p:cNvPr>
          <p:cNvSpPr/>
          <p:nvPr/>
        </p:nvSpPr>
        <p:spPr>
          <a:xfrm rot="5400000">
            <a:off x="3124200" y="2778125"/>
            <a:ext cx="228600" cy="20574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highlight>
                <a:srgbClr val="000000"/>
              </a:highlight>
            </a:endParaRPr>
          </a:p>
        </p:txBody>
      </p:sp>
      <p:sp>
        <p:nvSpPr>
          <p:cNvPr id="14402" name="TextBox 12">
            <a:extLst>
              <a:ext uri="{FF2B5EF4-FFF2-40B4-BE49-F238E27FC236}">
                <a16:creationId xmlns:a16="http://schemas.microsoft.com/office/drawing/2014/main" id="{F4E990D4-36B6-AA4C-B53D-C32C585C8F01}"/>
              </a:ext>
            </a:extLst>
          </p:cNvPr>
          <p:cNvSpPr txBox="1">
            <a:spLocks noChangeArrowheads="1"/>
          </p:cNvSpPr>
          <p:nvPr/>
        </p:nvSpPr>
        <p:spPr bwMode="auto">
          <a:xfrm>
            <a:off x="2590800" y="3844925"/>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ea typeface="宋体" panose="02010600030101010101" pitchFamily="2" charset="-122"/>
              </a:rPr>
              <a:t>文件类型域</a:t>
            </a:r>
          </a:p>
        </p:txBody>
      </p:sp>
      <p:sp>
        <p:nvSpPr>
          <p:cNvPr id="14403" name="TextBox 13">
            <a:extLst>
              <a:ext uri="{FF2B5EF4-FFF2-40B4-BE49-F238E27FC236}">
                <a16:creationId xmlns:a16="http://schemas.microsoft.com/office/drawing/2014/main" id="{EE686FB2-3D92-CE4B-A9F4-29E4E04710F8}"/>
              </a:ext>
            </a:extLst>
          </p:cNvPr>
          <p:cNvSpPr txBox="1">
            <a:spLocks noChangeArrowheads="1"/>
          </p:cNvSpPr>
          <p:nvPr/>
        </p:nvSpPr>
        <p:spPr bwMode="auto">
          <a:xfrm>
            <a:off x="4191000" y="384492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ea typeface="宋体" panose="02010600030101010101" pitchFamily="2" charset="-122"/>
              </a:rPr>
              <a:t>文件特殊属性域</a:t>
            </a:r>
          </a:p>
        </p:txBody>
      </p:sp>
      <p:sp>
        <p:nvSpPr>
          <p:cNvPr id="14404" name="TextBox 14">
            <a:extLst>
              <a:ext uri="{FF2B5EF4-FFF2-40B4-BE49-F238E27FC236}">
                <a16:creationId xmlns:a16="http://schemas.microsoft.com/office/drawing/2014/main" id="{40E77204-A872-C249-9AAE-D086D9AA6F11}"/>
              </a:ext>
            </a:extLst>
          </p:cNvPr>
          <p:cNvSpPr txBox="1">
            <a:spLocks noChangeArrowheads="1"/>
          </p:cNvSpPr>
          <p:nvPr/>
        </p:nvSpPr>
        <p:spPr bwMode="auto">
          <a:xfrm>
            <a:off x="5943600" y="384492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ea typeface="宋体" panose="02010600030101010101" pitchFamily="2" charset="-122"/>
              </a:rPr>
              <a:t>所有者权限域</a:t>
            </a:r>
          </a:p>
        </p:txBody>
      </p:sp>
      <p:sp>
        <p:nvSpPr>
          <p:cNvPr id="14405" name="TextBox 15">
            <a:extLst>
              <a:ext uri="{FF2B5EF4-FFF2-40B4-BE49-F238E27FC236}">
                <a16:creationId xmlns:a16="http://schemas.microsoft.com/office/drawing/2014/main" id="{FE1AF200-5E6D-EF40-BA75-99EE6CE780D7}"/>
              </a:ext>
            </a:extLst>
          </p:cNvPr>
          <p:cNvSpPr txBox="1">
            <a:spLocks noChangeArrowheads="1"/>
          </p:cNvSpPr>
          <p:nvPr/>
        </p:nvSpPr>
        <p:spPr bwMode="auto">
          <a:xfrm>
            <a:off x="7696200" y="384492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ea typeface="宋体" panose="02010600030101010101" pitchFamily="2" charset="-122"/>
              </a:rPr>
              <a:t>组权限域</a:t>
            </a:r>
          </a:p>
        </p:txBody>
      </p:sp>
      <p:sp>
        <p:nvSpPr>
          <p:cNvPr id="14406" name="TextBox 16">
            <a:extLst>
              <a:ext uri="{FF2B5EF4-FFF2-40B4-BE49-F238E27FC236}">
                <a16:creationId xmlns:a16="http://schemas.microsoft.com/office/drawing/2014/main" id="{B056F8F6-B337-A842-8EE5-0852446951B6}"/>
              </a:ext>
            </a:extLst>
          </p:cNvPr>
          <p:cNvSpPr txBox="1">
            <a:spLocks noChangeArrowheads="1"/>
          </p:cNvSpPr>
          <p:nvPr/>
        </p:nvSpPr>
        <p:spPr bwMode="auto">
          <a:xfrm>
            <a:off x="8915400" y="38449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ea typeface="宋体" panose="02010600030101010101" pitchFamily="2" charset="-122"/>
              </a:rPr>
              <a:t>其他用户权限域</a:t>
            </a:r>
          </a:p>
        </p:txBody>
      </p:sp>
    </p:spTree>
    <p:extLst>
      <p:ext uri="{BB962C8B-B14F-4D97-AF65-F5344CB8AC3E}">
        <p14:creationId xmlns:p14="http://schemas.microsoft.com/office/powerpoint/2010/main" val="2253831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 calcmode="lin" valueType="num">
                                      <p:cBhvr additive="base">
                                        <p:cTn id="7" dur="500" fill="hold"/>
                                        <p:tgtEl>
                                          <p:spTgt spid="256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anim calcmode="lin" valueType="num">
                                      <p:cBhvr additive="base">
                                        <p:cTn id="11" dur="500" fill="hold"/>
                                        <p:tgtEl>
                                          <p:spTgt spid="2560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5604">
                                            <p:txEl>
                                              <p:pRg st="2" end="2"/>
                                            </p:txEl>
                                          </p:spTgt>
                                        </p:tgtEl>
                                        <p:attrNameLst>
                                          <p:attrName>style.visibility</p:attrName>
                                        </p:attrNameLst>
                                      </p:cBhvr>
                                      <p:to>
                                        <p:strVal val="visible"/>
                                      </p:to>
                                    </p:set>
                                    <p:anim calcmode="lin" valueType="num">
                                      <p:cBhvr additive="base">
                                        <p:cTn id="17" dur="500" fill="hold"/>
                                        <p:tgtEl>
                                          <p:spTgt spid="2560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406"/>
                                        </p:tgtEl>
                                        <p:attrNameLst>
                                          <p:attrName>style.visibility</p:attrName>
                                        </p:attrNameLst>
                                      </p:cBhvr>
                                      <p:to>
                                        <p:strVal val="visible"/>
                                      </p:to>
                                    </p:set>
                                    <p:anim calcmode="lin" valueType="num">
                                      <p:cBhvr additive="base">
                                        <p:cTn id="33" dur="500" fill="hold"/>
                                        <p:tgtEl>
                                          <p:spTgt spid="14406"/>
                                        </p:tgtEl>
                                        <p:attrNameLst>
                                          <p:attrName>ppt_x</p:attrName>
                                        </p:attrNameLst>
                                      </p:cBhvr>
                                      <p:tavLst>
                                        <p:tav tm="0">
                                          <p:val>
                                            <p:strVal val="#ppt_x"/>
                                          </p:val>
                                        </p:tav>
                                        <p:tav tm="100000">
                                          <p:val>
                                            <p:strVal val="#ppt_x"/>
                                          </p:val>
                                        </p:tav>
                                      </p:tavLst>
                                    </p:anim>
                                    <p:anim calcmode="lin" valueType="num">
                                      <p:cBhvr additive="base">
                                        <p:cTn id="34" dur="500" fill="hold"/>
                                        <p:tgtEl>
                                          <p:spTgt spid="1440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405"/>
                                        </p:tgtEl>
                                        <p:attrNameLst>
                                          <p:attrName>style.visibility</p:attrName>
                                        </p:attrNameLst>
                                      </p:cBhvr>
                                      <p:to>
                                        <p:strVal val="visible"/>
                                      </p:to>
                                    </p:set>
                                    <p:anim calcmode="lin" valueType="num">
                                      <p:cBhvr additive="base">
                                        <p:cTn id="43" dur="500" fill="hold"/>
                                        <p:tgtEl>
                                          <p:spTgt spid="14405"/>
                                        </p:tgtEl>
                                        <p:attrNameLst>
                                          <p:attrName>ppt_x</p:attrName>
                                        </p:attrNameLst>
                                      </p:cBhvr>
                                      <p:tavLst>
                                        <p:tav tm="0">
                                          <p:val>
                                            <p:strVal val="#ppt_x"/>
                                          </p:val>
                                        </p:tav>
                                        <p:tav tm="100000">
                                          <p:val>
                                            <p:strVal val="#ppt_x"/>
                                          </p:val>
                                        </p:tav>
                                      </p:tavLst>
                                    </p:anim>
                                    <p:anim calcmode="lin" valueType="num">
                                      <p:cBhvr additive="base">
                                        <p:cTn id="44" dur="500" fill="hold"/>
                                        <p:tgtEl>
                                          <p:spTgt spid="1440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404"/>
                                        </p:tgtEl>
                                        <p:attrNameLst>
                                          <p:attrName>style.visibility</p:attrName>
                                        </p:attrNameLst>
                                      </p:cBhvr>
                                      <p:to>
                                        <p:strVal val="visible"/>
                                      </p:to>
                                    </p:set>
                                    <p:anim calcmode="lin" valueType="num">
                                      <p:cBhvr additive="base">
                                        <p:cTn id="53" dur="500" fill="hold"/>
                                        <p:tgtEl>
                                          <p:spTgt spid="14404"/>
                                        </p:tgtEl>
                                        <p:attrNameLst>
                                          <p:attrName>ppt_x</p:attrName>
                                        </p:attrNameLst>
                                      </p:cBhvr>
                                      <p:tavLst>
                                        <p:tav tm="0">
                                          <p:val>
                                            <p:strVal val="#ppt_x"/>
                                          </p:val>
                                        </p:tav>
                                        <p:tav tm="100000">
                                          <p:val>
                                            <p:strVal val="#ppt_x"/>
                                          </p:val>
                                        </p:tav>
                                      </p:tavLst>
                                    </p:anim>
                                    <p:anim calcmode="lin" valueType="num">
                                      <p:cBhvr additive="base">
                                        <p:cTn id="54" dur="500" fill="hold"/>
                                        <p:tgtEl>
                                          <p:spTgt spid="1440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403"/>
                                        </p:tgtEl>
                                        <p:attrNameLst>
                                          <p:attrName>style.visibility</p:attrName>
                                        </p:attrNameLst>
                                      </p:cBhvr>
                                      <p:to>
                                        <p:strVal val="visible"/>
                                      </p:to>
                                    </p:set>
                                    <p:anim calcmode="lin" valueType="num">
                                      <p:cBhvr additive="base">
                                        <p:cTn id="63" dur="500" fill="hold"/>
                                        <p:tgtEl>
                                          <p:spTgt spid="14403"/>
                                        </p:tgtEl>
                                        <p:attrNameLst>
                                          <p:attrName>ppt_x</p:attrName>
                                        </p:attrNameLst>
                                      </p:cBhvr>
                                      <p:tavLst>
                                        <p:tav tm="0">
                                          <p:val>
                                            <p:strVal val="#ppt_x"/>
                                          </p:val>
                                        </p:tav>
                                        <p:tav tm="100000">
                                          <p:val>
                                            <p:strVal val="#ppt_x"/>
                                          </p:val>
                                        </p:tav>
                                      </p:tavLst>
                                    </p:anim>
                                    <p:anim calcmode="lin" valueType="num">
                                      <p:cBhvr additive="base">
                                        <p:cTn id="64" dur="500" fill="hold"/>
                                        <p:tgtEl>
                                          <p:spTgt spid="14403"/>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4402"/>
                                        </p:tgtEl>
                                        <p:attrNameLst>
                                          <p:attrName>style.visibility</p:attrName>
                                        </p:attrNameLst>
                                      </p:cBhvr>
                                      <p:to>
                                        <p:strVal val="visible"/>
                                      </p:to>
                                    </p:set>
                                    <p:anim calcmode="lin" valueType="num">
                                      <p:cBhvr additive="base">
                                        <p:cTn id="73" dur="500" fill="hold"/>
                                        <p:tgtEl>
                                          <p:spTgt spid="14402"/>
                                        </p:tgtEl>
                                        <p:attrNameLst>
                                          <p:attrName>ppt_x</p:attrName>
                                        </p:attrNameLst>
                                      </p:cBhvr>
                                      <p:tavLst>
                                        <p:tav tm="0">
                                          <p:val>
                                            <p:strVal val="#ppt_x"/>
                                          </p:val>
                                        </p:tav>
                                        <p:tav tm="100000">
                                          <p:val>
                                            <p:strVal val="#ppt_x"/>
                                          </p:val>
                                        </p:tav>
                                      </p:tavLst>
                                    </p:anim>
                                    <p:anim calcmode="lin" valueType="num">
                                      <p:cBhvr additive="base">
                                        <p:cTn id="74" dur="500" fill="hold"/>
                                        <p:tgtEl>
                                          <p:spTgt spid="144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402" grpId="0"/>
      <p:bldP spid="14403" grpId="0"/>
      <p:bldP spid="14404" grpId="0"/>
      <p:bldP spid="14405" grpId="0"/>
      <p:bldP spid="1440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8BAB4E66-834E-2F47-B246-5C351737F8A4}"/>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32B4C0C6-6369-044D-9CBB-D97EBC465DCD}" type="slidenum">
              <a:rPr lang="zh-CN" altLang="en-US" sz="1400" b="0">
                <a:ea typeface="宋体" panose="02010600030101010101" pitchFamily="2" charset="-122"/>
              </a:rPr>
              <a:pPr algn="r" eaLnBrk="1" hangingPunct="1">
                <a:spcBef>
                  <a:spcPct val="0"/>
                </a:spcBef>
                <a:buFontTx/>
                <a:buNone/>
              </a:pPr>
              <a:t>78</a:t>
            </a:fld>
            <a:endParaRPr lang="en-US" altLang="zh-CN" sz="1400" b="0">
              <a:ea typeface="宋体" panose="02010600030101010101" pitchFamily="2" charset="-122"/>
            </a:endParaRPr>
          </a:p>
        </p:txBody>
      </p:sp>
      <p:sp>
        <p:nvSpPr>
          <p:cNvPr id="93187" name="Rectangle 3">
            <a:extLst>
              <a:ext uri="{FF2B5EF4-FFF2-40B4-BE49-F238E27FC236}">
                <a16:creationId xmlns:a16="http://schemas.microsoft.com/office/drawing/2014/main" id="{03585FE4-31C4-124B-90CE-48E3BBD5D518}"/>
              </a:ext>
            </a:extLst>
          </p:cNvPr>
          <p:cNvSpPr>
            <a:spLocks noGrp="1" noChangeArrowheads="1"/>
          </p:cNvSpPr>
          <p:nvPr>
            <p:ph idx="1"/>
          </p:nvPr>
        </p:nvSpPr>
        <p:spPr>
          <a:xfrm>
            <a:off x="2118801" y="1193288"/>
            <a:ext cx="8514786" cy="5157788"/>
          </a:xfrm>
        </p:spPr>
        <p:txBody>
          <a:bodyPr/>
          <a:lstStyle/>
          <a:p>
            <a:pPr>
              <a:lnSpc>
                <a:spcPct val="80000"/>
              </a:lnSpc>
            </a:pPr>
            <a:r>
              <a:rPr lang="zh-CN" altLang="en-US" sz="2800" dirty="0">
                <a:latin typeface="微软雅黑" panose="020B0503020204020204" pitchFamily="34" charset="-122"/>
                <a:ea typeface="微软雅黑" panose="020B0503020204020204" pitchFamily="34" charset="-122"/>
              </a:rPr>
              <a:t>是否为普通文件</a:t>
            </a:r>
            <a:r>
              <a:rPr lang="en-US" altLang="zh-CN" sz="2800" dirty="0">
                <a:latin typeface="微软雅黑" panose="020B0503020204020204" pitchFamily="34" charset="-122"/>
                <a:ea typeface="微软雅黑" panose="020B0503020204020204" pitchFamily="34" charset="-122"/>
              </a:rPr>
              <a:t>:	S_ISREG(</a:t>
            </a:r>
            <a:r>
              <a:rPr lang="en-US" altLang="zh-CN" sz="2800" dirty="0" err="1">
                <a:latin typeface="微软雅黑" panose="020B0503020204020204" pitchFamily="34" charset="-122"/>
                <a:ea typeface="微软雅黑" panose="020B0503020204020204" pitchFamily="34" charset="-122"/>
              </a:rPr>
              <a:t>st_mode</a:t>
            </a:r>
            <a:r>
              <a:rPr lang="en-US" altLang="zh-CN" sz="2800" dirty="0">
                <a:latin typeface="微软雅黑" panose="020B0503020204020204" pitchFamily="34" charset="-122"/>
                <a:ea typeface="微软雅黑" panose="020B0503020204020204" pitchFamily="34" charset="-122"/>
              </a:rPr>
              <a:t>)</a:t>
            </a:r>
          </a:p>
          <a:p>
            <a:pPr marL="457200" lvl="1" indent="0">
              <a:lnSpc>
                <a:spcPct val="80000"/>
              </a:lnSpc>
              <a:buNone/>
            </a:pPr>
            <a:r>
              <a:rPr lang="en-US" altLang="zh-CN" sz="2800" dirty="0">
                <a:solidFill>
                  <a:srgbClr val="7F7F7F"/>
                </a:solidFill>
              </a:rPr>
              <a:t>#define S_IFMT 0170000</a:t>
            </a:r>
          </a:p>
          <a:p>
            <a:pPr marL="457200" lvl="1" indent="0">
              <a:lnSpc>
                <a:spcPct val="80000"/>
              </a:lnSpc>
              <a:buNone/>
            </a:pPr>
            <a:r>
              <a:rPr lang="en-US" altLang="zh-CN" sz="2800" dirty="0">
                <a:solidFill>
                  <a:srgbClr val="7F7F7F"/>
                </a:solidFill>
              </a:rPr>
              <a:t>#define S_IFREG 0100000</a:t>
            </a:r>
          </a:p>
          <a:p>
            <a:pPr marL="457200" lvl="1" indent="0">
              <a:lnSpc>
                <a:spcPct val="80000"/>
              </a:lnSpc>
              <a:buNone/>
            </a:pPr>
            <a:r>
              <a:rPr lang="en-US" altLang="zh-CN" sz="2800" dirty="0">
                <a:solidFill>
                  <a:srgbClr val="7F7F7F"/>
                </a:solidFill>
              </a:rPr>
              <a:t>#define S_ISREG(m) (((m) &amp; S_IFMT) == S_IFREG)</a:t>
            </a:r>
          </a:p>
          <a:p>
            <a:pPr>
              <a:lnSpc>
                <a:spcPct val="80000"/>
              </a:lnSpc>
            </a:pPr>
            <a:r>
              <a:rPr lang="zh-CN" altLang="en-US" sz="2800" dirty="0">
                <a:latin typeface="微软雅黑" panose="020B0503020204020204" pitchFamily="34" charset="-122"/>
                <a:ea typeface="微软雅黑" panose="020B0503020204020204" pitchFamily="34" charset="-122"/>
              </a:rPr>
              <a:t>是否为目录文件	</a:t>
            </a:r>
            <a:r>
              <a:rPr lang="en-US" altLang="zh-CN" sz="2800" dirty="0">
                <a:latin typeface="微软雅黑" panose="020B0503020204020204" pitchFamily="34" charset="-122"/>
                <a:ea typeface="微软雅黑" panose="020B0503020204020204" pitchFamily="34" charset="-122"/>
              </a:rPr>
              <a:t>S_ISDIR(</a:t>
            </a:r>
            <a:r>
              <a:rPr lang="en-US" altLang="zh-CN" sz="2800" dirty="0" err="1">
                <a:latin typeface="微软雅黑" panose="020B0503020204020204" pitchFamily="34" charset="-122"/>
                <a:ea typeface="微软雅黑" panose="020B0503020204020204" pitchFamily="34" charset="-122"/>
              </a:rPr>
              <a:t>st_mode</a:t>
            </a:r>
            <a:r>
              <a:rPr lang="en-US" altLang="zh-CN" sz="2800" dirty="0">
                <a:latin typeface="微软雅黑" panose="020B0503020204020204" pitchFamily="34" charset="-122"/>
                <a:ea typeface="微软雅黑" panose="020B0503020204020204" pitchFamily="34" charset="-122"/>
              </a:rPr>
              <a:t>)</a:t>
            </a:r>
          </a:p>
          <a:p>
            <a:pPr>
              <a:lnSpc>
                <a:spcPct val="80000"/>
              </a:lnSpc>
            </a:pPr>
            <a:r>
              <a:rPr lang="zh-CN" altLang="en-US" sz="2800" dirty="0">
                <a:latin typeface="微软雅黑" panose="020B0503020204020204" pitchFamily="34" charset="-122"/>
                <a:ea typeface="微软雅黑" panose="020B0503020204020204" pitchFamily="34" charset="-122"/>
              </a:rPr>
              <a:t>是否为字符设备	</a:t>
            </a:r>
            <a:r>
              <a:rPr lang="en-US" altLang="zh-CN" sz="2800" dirty="0">
                <a:latin typeface="微软雅黑" panose="020B0503020204020204" pitchFamily="34" charset="-122"/>
                <a:ea typeface="微软雅黑" panose="020B0503020204020204" pitchFamily="34" charset="-122"/>
              </a:rPr>
              <a:t>S_ISCHR(</a:t>
            </a:r>
            <a:r>
              <a:rPr lang="en-US" altLang="zh-CN" sz="2800" dirty="0" err="1">
                <a:latin typeface="微软雅黑" panose="020B0503020204020204" pitchFamily="34" charset="-122"/>
                <a:ea typeface="微软雅黑" panose="020B0503020204020204" pitchFamily="34" charset="-122"/>
              </a:rPr>
              <a:t>st_mode</a:t>
            </a:r>
            <a:r>
              <a:rPr lang="en-US" altLang="zh-CN" sz="2800" dirty="0">
                <a:latin typeface="微软雅黑" panose="020B0503020204020204" pitchFamily="34" charset="-122"/>
                <a:ea typeface="微软雅黑" panose="020B0503020204020204" pitchFamily="34" charset="-122"/>
              </a:rPr>
              <a:t>)</a:t>
            </a:r>
          </a:p>
          <a:p>
            <a:pPr>
              <a:lnSpc>
                <a:spcPct val="80000"/>
              </a:lnSpc>
            </a:pPr>
            <a:r>
              <a:rPr lang="zh-CN" altLang="en-US" sz="2800" dirty="0">
                <a:latin typeface="微软雅黑" panose="020B0503020204020204" pitchFamily="34" charset="-122"/>
                <a:ea typeface="微软雅黑" panose="020B0503020204020204" pitchFamily="34" charset="-122"/>
              </a:rPr>
              <a:t>是否为块设备		</a:t>
            </a:r>
            <a:r>
              <a:rPr lang="en-US" altLang="zh-CN" sz="2800" dirty="0">
                <a:latin typeface="微软雅黑" panose="020B0503020204020204" pitchFamily="34" charset="-122"/>
                <a:ea typeface="微软雅黑" panose="020B0503020204020204" pitchFamily="34" charset="-122"/>
              </a:rPr>
              <a:t>S_ISBLK(</a:t>
            </a:r>
            <a:r>
              <a:rPr lang="en-US" altLang="zh-CN" sz="2800" dirty="0" err="1">
                <a:latin typeface="微软雅黑" panose="020B0503020204020204" pitchFamily="34" charset="-122"/>
                <a:ea typeface="微软雅黑" panose="020B0503020204020204" pitchFamily="34" charset="-122"/>
              </a:rPr>
              <a:t>st_mode</a:t>
            </a:r>
            <a:r>
              <a:rPr lang="en-US" altLang="zh-CN" sz="2800" dirty="0">
                <a:latin typeface="微软雅黑" panose="020B0503020204020204" pitchFamily="34" charset="-122"/>
                <a:ea typeface="微软雅黑" panose="020B0503020204020204" pitchFamily="34" charset="-122"/>
              </a:rPr>
              <a:t>)</a:t>
            </a:r>
          </a:p>
          <a:p>
            <a:pPr>
              <a:lnSpc>
                <a:spcPct val="80000"/>
              </a:lnSpc>
            </a:pPr>
            <a:r>
              <a:rPr lang="zh-CN" altLang="en-US" sz="2800" dirty="0">
                <a:latin typeface="微软雅黑" panose="020B0503020204020204" pitchFamily="34" charset="-122"/>
                <a:ea typeface="微软雅黑" panose="020B0503020204020204" pitchFamily="34" charset="-122"/>
              </a:rPr>
              <a:t>是否为</a:t>
            </a:r>
            <a:r>
              <a:rPr lang="en-US" altLang="zh-CN" sz="2800" dirty="0">
                <a:latin typeface="微软雅黑" panose="020B0503020204020204" pitchFamily="34" charset="-122"/>
                <a:ea typeface="微软雅黑" panose="020B0503020204020204" pitchFamily="34" charset="-122"/>
              </a:rPr>
              <a:t>FIFO</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S_ISFIFO(</a:t>
            </a:r>
            <a:r>
              <a:rPr lang="en-US" altLang="zh-CN" sz="2800" dirty="0" err="1">
                <a:latin typeface="微软雅黑" panose="020B0503020204020204" pitchFamily="34" charset="-122"/>
                <a:ea typeface="微软雅黑" panose="020B0503020204020204" pitchFamily="34" charset="-122"/>
              </a:rPr>
              <a:t>st_mode</a:t>
            </a:r>
            <a:r>
              <a:rPr lang="en-US" altLang="zh-CN" sz="2800" dirty="0">
                <a:latin typeface="微软雅黑" panose="020B0503020204020204" pitchFamily="34" charset="-122"/>
                <a:ea typeface="微软雅黑" panose="020B0503020204020204" pitchFamily="34" charset="-122"/>
              </a:rPr>
              <a:t>)</a:t>
            </a:r>
          </a:p>
          <a:p>
            <a:pPr>
              <a:lnSpc>
                <a:spcPct val="80000"/>
              </a:lnSpc>
            </a:pPr>
            <a:r>
              <a:rPr lang="zh-CN" altLang="en-US" sz="2800" dirty="0">
                <a:latin typeface="微软雅黑" panose="020B0503020204020204" pitchFamily="34" charset="-122"/>
                <a:ea typeface="微软雅黑" panose="020B0503020204020204" pitchFamily="34" charset="-122"/>
              </a:rPr>
              <a:t>是否为套接字		</a:t>
            </a:r>
            <a:r>
              <a:rPr lang="en-US" altLang="zh-CN" sz="2800" dirty="0">
                <a:latin typeface="微软雅黑" panose="020B0503020204020204" pitchFamily="34" charset="-122"/>
                <a:ea typeface="微软雅黑" panose="020B0503020204020204" pitchFamily="34" charset="-122"/>
              </a:rPr>
              <a:t>S_ISSOCK(</a:t>
            </a:r>
            <a:r>
              <a:rPr lang="en-US" altLang="zh-CN" sz="2800" dirty="0" err="1">
                <a:latin typeface="微软雅黑" panose="020B0503020204020204" pitchFamily="34" charset="-122"/>
                <a:ea typeface="微软雅黑" panose="020B0503020204020204" pitchFamily="34" charset="-122"/>
              </a:rPr>
              <a:t>st_mode</a:t>
            </a:r>
            <a:r>
              <a:rPr lang="en-US" altLang="zh-CN" sz="2800" dirty="0">
                <a:latin typeface="微软雅黑" panose="020B0503020204020204" pitchFamily="34" charset="-122"/>
                <a:ea typeface="微软雅黑" panose="020B0503020204020204" pitchFamily="34" charset="-122"/>
              </a:rPr>
              <a:t>)</a:t>
            </a:r>
          </a:p>
          <a:p>
            <a:pPr>
              <a:lnSpc>
                <a:spcPct val="80000"/>
              </a:lnSpc>
            </a:pPr>
            <a:r>
              <a:rPr lang="zh-CN" altLang="en-US" sz="2800" dirty="0">
                <a:latin typeface="微软雅黑" panose="020B0503020204020204" pitchFamily="34" charset="-122"/>
                <a:ea typeface="微软雅黑" panose="020B0503020204020204" pitchFamily="34" charset="-122"/>
              </a:rPr>
              <a:t>是否为符号连接	</a:t>
            </a:r>
            <a:r>
              <a:rPr lang="en-US" altLang="zh-CN" sz="2800" dirty="0">
                <a:latin typeface="微软雅黑" panose="020B0503020204020204" pitchFamily="34" charset="-122"/>
                <a:ea typeface="微软雅黑" panose="020B0503020204020204" pitchFamily="34" charset="-122"/>
              </a:rPr>
              <a:t>S_ISLINK(</a:t>
            </a:r>
            <a:r>
              <a:rPr lang="en-US" altLang="zh-CN" sz="2800" dirty="0" err="1">
                <a:latin typeface="微软雅黑" panose="020B0503020204020204" pitchFamily="34" charset="-122"/>
                <a:ea typeface="微软雅黑" panose="020B0503020204020204" pitchFamily="34" charset="-122"/>
              </a:rPr>
              <a:t>st_mode</a:t>
            </a:r>
            <a:r>
              <a:rPr lang="en-US" altLang="zh-CN" sz="2800" dirty="0"/>
              <a:t>)</a:t>
            </a:r>
          </a:p>
        </p:txBody>
      </p:sp>
      <p:sp>
        <p:nvSpPr>
          <p:cNvPr id="96260" name="Rectangle 2">
            <a:extLst>
              <a:ext uri="{FF2B5EF4-FFF2-40B4-BE49-F238E27FC236}">
                <a16:creationId xmlns:a16="http://schemas.microsoft.com/office/drawing/2014/main" id="{4AB5F52A-DE07-5244-84B5-28DC82DF9179}"/>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文件属性管理</a:t>
            </a:r>
            <a:r>
              <a:rPr lang="en-US" altLang="zh-CN">
                <a:solidFill>
                  <a:srgbClr val="1E4649"/>
                </a:solidFill>
              </a:rPr>
              <a:t>-</a:t>
            </a:r>
            <a:r>
              <a:rPr lang="zh-CN" altLang="en-US">
                <a:solidFill>
                  <a:srgbClr val="1E4649"/>
                </a:solidFill>
              </a:rPr>
              <a:t>判定文件类型</a:t>
            </a:r>
          </a:p>
        </p:txBody>
      </p:sp>
    </p:spTree>
    <p:extLst>
      <p:ext uri="{BB962C8B-B14F-4D97-AF65-F5344CB8AC3E}">
        <p14:creationId xmlns:p14="http://schemas.microsoft.com/office/powerpoint/2010/main" val="36518250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a:extLst>
              <a:ext uri="{FF2B5EF4-FFF2-40B4-BE49-F238E27FC236}">
                <a16:creationId xmlns:a16="http://schemas.microsoft.com/office/drawing/2014/main" id="{34174408-9443-8C45-A888-3A8C0CF3D2C0}"/>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05CDDCDA-8AE0-8647-A7CA-01CACDDA03F5}" type="slidenum">
              <a:rPr lang="zh-CN" altLang="en-US" sz="1400" b="0">
                <a:ea typeface="宋体" panose="02010600030101010101" pitchFamily="2" charset="-122"/>
              </a:rPr>
              <a:pPr algn="r" eaLnBrk="1" hangingPunct="1">
                <a:spcBef>
                  <a:spcPct val="0"/>
                </a:spcBef>
                <a:buFontTx/>
                <a:buNone/>
              </a:pPr>
              <a:t>79</a:t>
            </a:fld>
            <a:endParaRPr lang="en-US" altLang="zh-CN" sz="1400" b="0">
              <a:ea typeface="宋体" panose="02010600030101010101" pitchFamily="2" charset="-122"/>
            </a:endParaRPr>
          </a:p>
        </p:txBody>
      </p:sp>
      <p:sp>
        <p:nvSpPr>
          <p:cNvPr id="98307" name="Rectangle 3">
            <a:extLst>
              <a:ext uri="{FF2B5EF4-FFF2-40B4-BE49-F238E27FC236}">
                <a16:creationId xmlns:a16="http://schemas.microsoft.com/office/drawing/2014/main" id="{29F3F1C3-80F7-CD48-B999-FE0E1A452D9A}"/>
              </a:ext>
            </a:extLst>
          </p:cNvPr>
          <p:cNvSpPr>
            <a:spLocks noGrp="1" noChangeArrowheads="1"/>
          </p:cNvSpPr>
          <p:nvPr>
            <p:ph idx="1"/>
          </p:nvPr>
        </p:nvSpPr>
        <p:spPr>
          <a:xfrm>
            <a:off x="2195513" y="1053307"/>
            <a:ext cx="8077200" cy="5157788"/>
          </a:xfrm>
        </p:spPr>
        <p:txBody>
          <a:bodyPr/>
          <a:lstStyle/>
          <a:p>
            <a:pPr>
              <a:lnSpc>
                <a:spcPct val="90000"/>
              </a:lnSpc>
              <a:buFont typeface="Wingdings" pitchFamily="2" charset="2"/>
              <a:buNone/>
            </a:pPr>
            <a:r>
              <a:rPr lang="en-US" altLang="zh-CN" sz="2000" dirty="0" err="1"/>
              <a:t>int</a:t>
            </a:r>
            <a:r>
              <a:rPr lang="en-US" altLang="zh-CN" sz="2000" dirty="0"/>
              <a:t> main(</a:t>
            </a:r>
            <a:r>
              <a:rPr lang="en-US" altLang="zh-CN" sz="2000" dirty="0" err="1"/>
              <a:t>int</a:t>
            </a:r>
            <a:r>
              <a:rPr lang="en-US" altLang="zh-CN" sz="2000" dirty="0"/>
              <a:t> </a:t>
            </a:r>
            <a:r>
              <a:rPr lang="en-US" altLang="zh-CN" sz="2000" dirty="0" err="1"/>
              <a:t>argc</a:t>
            </a:r>
            <a:r>
              <a:rPr lang="en-US" altLang="zh-CN" sz="2000" dirty="0"/>
              <a:t>, char *</a:t>
            </a:r>
            <a:r>
              <a:rPr lang="en-US" altLang="zh-CN" sz="2000" dirty="0" err="1"/>
              <a:t>argv</a:t>
            </a:r>
            <a:r>
              <a:rPr lang="en-US" altLang="zh-CN" sz="2000" dirty="0"/>
              <a:t>[])</a:t>
            </a:r>
          </a:p>
          <a:p>
            <a:pPr>
              <a:lnSpc>
                <a:spcPct val="90000"/>
              </a:lnSpc>
              <a:buFont typeface="Wingdings" pitchFamily="2" charset="2"/>
              <a:buNone/>
            </a:pPr>
            <a:r>
              <a:rPr lang="en-US" altLang="zh-CN" sz="2000" dirty="0"/>
              <a:t>{</a:t>
            </a:r>
          </a:p>
          <a:p>
            <a:pPr>
              <a:lnSpc>
                <a:spcPct val="90000"/>
              </a:lnSpc>
              <a:buFont typeface="Wingdings" pitchFamily="2" charset="2"/>
              <a:buNone/>
            </a:pPr>
            <a:r>
              <a:rPr lang="en-US" altLang="zh-CN" sz="2000" dirty="0"/>
              <a:t>        </a:t>
            </a:r>
            <a:r>
              <a:rPr lang="en-US" altLang="zh-CN" sz="2000" dirty="0" err="1"/>
              <a:t>int</a:t>
            </a:r>
            <a:r>
              <a:rPr lang="en-US" altLang="zh-CN" sz="2000" dirty="0"/>
              <a:t>                     </a:t>
            </a:r>
            <a:r>
              <a:rPr lang="en-US" altLang="zh-CN" sz="2000" dirty="0" err="1"/>
              <a:t>i</a:t>
            </a:r>
            <a:r>
              <a:rPr lang="en-US" altLang="zh-CN" sz="2000" dirty="0"/>
              <a:t>;</a:t>
            </a:r>
          </a:p>
          <a:p>
            <a:pPr>
              <a:lnSpc>
                <a:spcPct val="90000"/>
              </a:lnSpc>
              <a:buFont typeface="Wingdings" pitchFamily="2" charset="2"/>
              <a:buNone/>
            </a:pPr>
            <a:r>
              <a:rPr lang="en-US" altLang="zh-CN" sz="2000" dirty="0"/>
              <a:t>        struct stat     </a:t>
            </a:r>
            <a:r>
              <a:rPr lang="en-US" altLang="zh-CN" sz="2000" dirty="0" err="1"/>
              <a:t>buf</a:t>
            </a:r>
            <a:r>
              <a:rPr lang="en-US" altLang="zh-CN" sz="2000" dirty="0"/>
              <a:t>;</a:t>
            </a:r>
          </a:p>
          <a:p>
            <a:pPr>
              <a:lnSpc>
                <a:spcPct val="90000"/>
              </a:lnSpc>
              <a:buFont typeface="Wingdings" pitchFamily="2" charset="2"/>
              <a:buNone/>
            </a:pPr>
            <a:r>
              <a:rPr lang="en-US" altLang="zh-CN" sz="2000" dirty="0"/>
              <a:t>        char            *</a:t>
            </a:r>
            <a:r>
              <a:rPr lang="en-US" altLang="zh-CN" sz="2000" dirty="0" err="1"/>
              <a:t>ptr</a:t>
            </a:r>
            <a:r>
              <a:rPr lang="en-US" altLang="zh-CN" sz="2000" dirty="0"/>
              <a:t>;</a:t>
            </a:r>
          </a:p>
          <a:p>
            <a:pPr>
              <a:lnSpc>
                <a:spcPct val="90000"/>
              </a:lnSpc>
              <a:buFont typeface="Wingdings" pitchFamily="2" charset="2"/>
              <a:buNone/>
            </a:pPr>
            <a:r>
              <a:rPr lang="en-US" altLang="zh-CN" sz="2000" dirty="0"/>
              <a:t>        for (</a:t>
            </a:r>
            <a:r>
              <a:rPr lang="en-US" altLang="zh-CN" sz="2000" dirty="0" err="1"/>
              <a:t>i</a:t>
            </a:r>
            <a:r>
              <a:rPr lang="en-US" altLang="zh-CN" sz="2000" dirty="0"/>
              <a:t> = 1; </a:t>
            </a:r>
            <a:r>
              <a:rPr lang="en-US" altLang="zh-CN" sz="2000" dirty="0" err="1"/>
              <a:t>i</a:t>
            </a:r>
            <a:r>
              <a:rPr lang="en-US" altLang="zh-CN" sz="2000" dirty="0"/>
              <a:t> &lt; </a:t>
            </a:r>
            <a:r>
              <a:rPr lang="en-US" altLang="zh-CN" sz="2000" dirty="0" err="1"/>
              <a:t>argc</a:t>
            </a:r>
            <a:r>
              <a:rPr lang="en-US" altLang="zh-CN" sz="2000" dirty="0"/>
              <a:t>; </a:t>
            </a:r>
            <a:r>
              <a:rPr lang="en-US" altLang="zh-CN" sz="2000" dirty="0" err="1"/>
              <a:t>i</a:t>
            </a:r>
            <a:r>
              <a:rPr lang="en-US" altLang="zh-CN" sz="2000" dirty="0"/>
              <a:t>++) {</a:t>
            </a:r>
          </a:p>
          <a:p>
            <a:pPr>
              <a:lnSpc>
                <a:spcPct val="90000"/>
              </a:lnSpc>
              <a:buFont typeface="Wingdings" pitchFamily="2" charset="2"/>
              <a:buNone/>
            </a:pPr>
            <a:r>
              <a:rPr lang="en-US" altLang="zh-CN" sz="2000" dirty="0"/>
              <a:t>                </a:t>
            </a:r>
            <a:r>
              <a:rPr lang="en-US" altLang="zh-CN" sz="2000" dirty="0" err="1"/>
              <a:t>printf</a:t>
            </a:r>
            <a:r>
              <a:rPr lang="en-US" altLang="zh-CN" sz="2000" dirty="0"/>
              <a:t>("%s: ", </a:t>
            </a:r>
            <a:r>
              <a:rPr lang="en-US" altLang="zh-CN" sz="2000" dirty="0" err="1"/>
              <a:t>argv</a:t>
            </a:r>
            <a:r>
              <a:rPr lang="en-US" altLang="zh-CN" sz="2000" dirty="0"/>
              <a:t>[</a:t>
            </a:r>
            <a:r>
              <a:rPr lang="en-US" altLang="zh-CN" sz="2000" dirty="0" err="1"/>
              <a:t>i</a:t>
            </a:r>
            <a:r>
              <a:rPr lang="en-US" altLang="zh-CN" sz="2000" dirty="0"/>
              <a:t>]);</a:t>
            </a:r>
          </a:p>
          <a:p>
            <a:pPr>
              <a:lnSpc>
                <a:spcPct val="90000"/>
              </a:lnSpc>
              <a:buFont typeface="Wingdings" pitchFamily="2" charset="2"/>
              <a:buNone/>
            </a:pPr>
            <a:r>
              <a:rPr lang="en-US" altLang="zh-CN" sz="2000" dirty="0"/>
              <a:t>                if (</a:t>
            </a:r>
            <a:r>
              <a:rPr lang="en-US" altLang="zh-CN" sz="2000" dirty="0" err="1"/>
              <a:t>lstat</a:t>
            </a:r>
            <a:r>
              <a:rPr lang="en-US" altLang="zh-CN" sz="2000" dirty="0"/>
              <a:t>(</a:t>
            </a:r>
            <a:r>
              <a:rPr lang="en-US" altLang="zh-CN" sz="2000" dirty="0" err="1"/>
              <a:t>argv</a:t>
            </a:r>
            <a:r>
              <a:rPr lang="en-US" altLang="zh-CN" sz="2000" dirty="0"/>
              <a:t>[</a:t>
            </a:r>
            <a:r>
              <a:rPr lang="en-US" altLang="zh-CN" sz="2000" dirty="0" err="1"/>
              <a:t>i</a:t>
            </a:r>
            <a:r>
              <a:rPr lang="en-US" altLang="zh-CN" sz="2000" dirty="0"/>
              <a:t>], &amp;</a:t>
            </a:r>
            <a:r>
              <a:rPr lang="en-US" altLang="zh-CN" sz="2000" dirty="0" err="1"/>
              <a:t>buf</a:t>
            </a:r>
            <a:r>
              <a:rPr lang="en-US" altLang="zh-CN" sz="2000" dirty="0"/>
              <a:t>) &lt; 0) {</a:t>
            </a:r>
          </a:p>
          <a:p>
            <a:pPr>
              <a:lnSpc>
                <a:spcPct val="90000"/>
              </a:lnSpc>
              <a:buFont typeface="Wingdings" pitchFamily="2" charset="2"/>
              <a:buNone/>
            </a:pPr>
            <a:r>
              <a:rPr lang="en-US" altLang="zh-CN" sz="2000" dirty="0"/>
              <a:t>                        </a:t>
            </a:r>
            <a:r>
              <a:rPr lang="en-US" altLang="zh-CN" sz="2000" dirty="0" err="1"/>
              <a:t>err_ret</a:t>
            </a:r>
            <a:r>
              <a:rPr lang="en-US" altLang="zh-CN" sz="2000" dirty="0"/>
              <a:t>("</a:t>
            </a:r>
            <a:r>
              <a:rPr lang="en-US" altLang="zh-CN" sz="2000" dirty="0" err="1"/>
              <a:t>lstat</a:t>
            </a:r>
            <a:r>
              <a:rPr lang="en-US" altLang="zh-CN" sz="2000" dirty="0"/>
              <a:t> error");</a:t>
            </a:r>
          </a:p>
          <a:p>
            <a:pPr>
              <a:lnSpc>
                <a:spcPct val="90000"/>
              </a:lnSpc>
              <a:buFont typeface="Wingdings" pitchFamily="2" charset="2"/>
              <a:buNone/>
            </a:pPr>
            <a:r>
              <a:rPr lang="en-US" altLang="zh-CN" sz="2000" dirty="0"/>
              <a:t>                        continue;</a:t>
            </a:r>
          </a:p>
          <a:p>
            <a:pPr>
              <a:lnSpc>
                <a:spcPct val="90000"/>
              </a:lnSpc>
              <a:buFont typeface="Wingdings" pitchFamily="2" charset="2"/>
              <a:buNone/>
            </a:pPr>
            <a:r>
              <a:rPr lang="en-US" altLang="zh-CN" sz="2000" dirty="0"/>
              <a:t>                }</a:t>
            </a:r>
          </a:p>
        </p:txBody>
      </p:sp>
      <p:sp>
        <p:nvSpPr>
          <p:cNvPr id="98308" name="Rectangle 2">
            <a:extLst>
              <a:ext uri="{FF2B5EF4-FFF2-40B4-BE49-F238E27FC236}">
                <a16:creationId xmlns:a16="http://schemas.microsoft.com/office/drawing/2014/main" id="{D5AC4CBA-A629-3C45-A998-C4B4E9F1B6A3}"/>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判断文件类型代码示例</a:t>
            </a:r>
            <a:endParaRPr lang="en-US" altLang="zh-CN">
              <a:solidFill>
                <a:srgbClr val="1E4649"/>
              </a:solidFill>
            </a:endParaRPr>
          </a:p>
        </p:txBody>
      </p:sp>
    </p:spTree>
    <p:extLst>
      <p:ext uri="{BB962C8B-B14F-4D97-AF65-F5344CB8AC3E}">
        <p14:creationId xmlns:p14="http://schemas.microsoft.com/office/powerpoint/2010/main" val="25292335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6759E940-0B87-458B-BD49-56B3236584E5}"/>
              </a:ext>
            </a:extLst>
          </p:cNvPr>
          <p:cNvSpPr>
            <a:spLocks noRot="1" noChangeArrowheads="1"/>
          </p:cNvSpPr>
          <p:nvPr/>
        </p:nvSpPr>
        <p:spPr bwMode="auto">
          <a:xfrm>
            <a:off x="2076455" y="44451"/>
            <a:ext cx="799306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1F05E3"/>
              </a:buClr>
              <a:buFont typeface="Wingdings" panose="05000000000000000000" pitchFamily="2" charset="2"/>
              <a:buChar char="v"/>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66FF"/>
              </a:buClr>
              <a:buFont typeface="Times New Roman" panose="02020603050405020304" pitchFamily="18" charset="0"/>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1F05E3"/>
              </a:buClr>
              <a:buFont typeface="Times New Roman" panose="02020603050405020304" pitchFamily="18" charset="0"/>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3600">
              <a:solidFill>
                <a:schemeClr val="folHlink"/>
              </a:solidFill>
              <a:latin typeface="Arial" panose="020B0604020202020204" pitchFamily="34" charset="0"/>
            </a:endParaRPr>
          </a:p>
        </p:txBody>
      </p:sp>
      <p:sp>
        <p:nvSpPr>
          <p:cNvPr id="3" name="内容占位符 2">
            <a:extLst>
              <a:ext uri="{FF2B5EF4-FFF2-40B4-BE49-F238E27FC236}">
                <a16:creationId xmlns:a16="http://schemas.microsoft.com/office/drawing/2014/main" id="{BE6035B2-3550-4619-AA7B-8B40BBA8E785}"/>
              </a:ext>
            </a:extLst>
          </p:cNvPr>
          <p:cNvSpPr>
            <a:spLocks noGrp="1"/>
          </p:cNvSpPr>
          <p:nvPr>
            <p:ph idx="1"/>
          </p:nvPr>
        </p:nvSpPr>
        <p:spPr>
          <a:xfrm>
            <a:off x="949571" y="1769807"/>
            <a:ext cx="10636295" cy="4699403"/>
          </a:xfrm>
        </p:spPr>
        <p:txBody>
          <a:bodyPr/>
          <a:lstStyle/>
          <a:p>
            <a:pPr marL="0" indent="0" algn="just">
              <a:lnSpc>
                <a:spcPct val="120000"/>
              </a:lnSpc>
              <a:spcBef>
                <a:spcPts val="0"/>
              </a:spcBef>
              <a:buNone/>
            </a:pPr>
            <a:r>
              <a:rPr lang="en-US" altLang="zh-CN" sz="2800" dirty="0"/>
              <a:t>①Shell</a:t>
            </a:r>
            <a:r>
              <a:rPr lang="zh-CN" altLang="en-US" sz="2800" dirty="0"/>
              <a:t>是一个命令语言</a:t>
            </a:r>
            <a:r>
              <a:rPr lang="zh-CN" altLang="en-US" sz="2800" dirty="0">
                <a:hlinkClick r:id="rId4">
                  <a:extLst>
                    <a:ext uri="{A12FA001-AC4F-418D-AE19-62706E023703}">
                      <ahyp:hlinkClr xmlns:ahyp="http://schemas.microsoft.com/office/drawing/2018/hyperlinkcolor" val="tx"/>
                    </a:ext>
                  </a:extLst>
                </a:hlinkClick>
              </a:rPr>
              <a:t>解释器</a:t>
            </a:r>
            <a:endParaRPr lang="en-US" altLang="zh-CN" sz="2800" dirty="0"/>
          </a:p>
          <a:p>
            <a:pPr marL="0" indent="0" algn="just">
              <a:lnSpc>
                <a:spcPct val="120000"/>
              </a:lnSpc>
              <a:spcBef>
                <a:spcPts val="0"/>
              </a:spcBef>
              <a:buNone/>
            </a:pPr>
            <a:r>
              <a:rPr lang="zh-CN" altLang="en-US" sz="2400" b="0" dirty="0"/>
              <a:t>它拥有自己内建的</a:t>
            </a:r>
            <a:r>
              <a:rPr lang="en-US" altLang="zh-CN" sz="2400" b="0" dirty="0"/>
              <a:t>Shell</a:t>
            </a:r>
            <a:r>
              <a:rPr lang="zh-CN" altLang="en-US" sz="2400" b="0" dirty="0"/>
              <a:t>命令集，</a:t>
            </a:r>
            <a:r>
              <a:rPr lang="en-US" altLang="zh-CN" sz="2400" b="0" dirty="0">
                <a:solidFill>
                  <a:srgbClr val="C00000"/>
                </a:solidFill>
              </a:rPr>
              <a:t>Shell</a:t>
            </a:r>
            <a:r>
              <a:rPr lang="zh-CN" altLang="en-US" sz="2400" b="0" dirty="0">
                <a:solidFill>
                  <a:srgbClr val="C00000"/>
                </a:solidFill>
              </a:rPr>
              <a:t>也能被</a:t>
            </a:r>
            <a:r>
              <a:rPr lang="zh-CN" altLang="en-US" sz="2400" b="0" dirty="0"/>
              <a:t>系统中</a:t>
            </a:r>
            <a:r>
              <a:rPr lang="zh-CN" altLang="en-US" sz="2400" b="0" dirty="0">
                <a:solidFill>
                  <a:srgbClr val="C00000"/>
                </a:solidFill>
              </a:rPr>
              <a:t>其他应用程序所调用</a:t>
            </a:r>
            <a:r>
              <a:rPr lang="zh-CN" altLang="en-US" sz="2400" b="0" dirty="0"/>
              <a:t>。用户在提示符下输入的</a:t>
            </a:r>
            <a:r>
              <a:rPr lang="zh-CN" altLang="en-US" sz="2400" b="0" dirty="0">
                <a:solidFill>
                  <a:srgbClr val="C00000"/>
                </a:solidFill>
              </a:rPr>
              <a:t>命令</a:t>
            </a:r>
            <a:r>
              <a:rPr lang="zh-CN" altLang="en-US" sz="2400" b="0" dirty="0"/>
              <a:t>都由</a:t>
            </a:r>
            <a:r>
              <a:rPr lang="en-US" altLang="zh-CN" sz="2400" b="0" dirty="0"/>
              <a:t>Shell</a:t>
            </a:r>
            <a:r>
              <a:rPr lang="zh-CN" altLang="en-US" sz="2400" b="0" dirty="0"/>
              <a:t>先</a:t>
            </a:r>
            <a:r>
              <a:rPr lang="zh-CN" altLang="en-US" sz="2400" b="0" dirty="0">
                <a:solidFill>
                  <a:srgbClr val="C00000"/>
                </a:solidFill>
              </a:rPr>
              <a:t>解释</a:t>
            </a:r>
            <a:r>
              <a:rPr lang="zh-CN" altLang="en-US" sz="2400" b="0" dirty="0"/>
              <a:t>然后传给</a:t>
            </a:r>
            <a:r>
              <a:rPr lang="en-US" altLang="zh-CN" sz="2400" b="0" dirty="0"/>
              <a:t>Linux</a:t>
            </a:r>
            <a:r>
              <a:rPr lang="zh-CN" altLang="en-US" sz="2400" b="0" dirty="0"/>
              <a:t>核心</a:t>
            </a:r>
            <a:r>
              <a:rPr lang="zh-CN" altLang="en-US" sz="2400" b="0" kern="100" dirty="0">
                <a:solidFill>
                  <a:srgbClr val="000000"/>
                </a:solidFill>
                <a:cs typeface="Times New Roman" panose="02020603050405020304" pitchFamily="18" charset="0"/>
              </a:rPr>
              <a:t>。</a:t>
            </a:r>
            <a:r>
              <a:rPr lang="zh-CN" altLang="en-US" sz="2400" b="0" dirty="0"/>
              <a:t>使用户不必关心一个命令是建立在</a:t>
            </a:r>
            <a:r>
              <a:rPr lang="en-US" altLang="zh-CN" sz="2400" b="0" dirty="0"/>
              <a:t>Shell</a:t>
            </a:r>
            <a:r>
              <a:rPr lang="zh-CN" altLang="en-US" sz="2400" b="0" dirty="0"/>
              <a:t>内部还是一个单独的程序。</a:t>
            </a:r>
            <a:endParaRPr lang="en-US" altLang="zh-CN" sz="2400" b="0" dirty="0"/>
          </a:p>
          <a:p>
            <a:pPr marL="0" indent="0" algn="just">
              <a:lnSpc>
                <a:spcPct val="120000"/>
              </a:lnSpc>
              <a:spcBef>
                <a:spcPts val="0"/>
              </a:spcBef>
              <a:buNone/>
            </a:pPr>
            <a:endParaRPr lang="zh-CN" altLang="en-US" sz="2400" dirty="0"/>
          </a:p>
          <a:p>
            <a:pPr marL="0" indent="266693" algn="just">
              <a:lnSpc>
                <a:spcPct val="120000"/>
              </a:lnSpc>
              <a:spcBef>
                <a:spcPts val="0"/>
              </a:spcBef>
            </a:pPr>
            <a:endParaRPr lang="zh-CN" altLang="en-US" sz="2400" kern="100" dirty="0">
              <a:cs typeface="Times New Roman" panose="02020603050405020304" pitchFamily="18" charset="0"/>
            </a:endParaRPr>
          </a:p>
          <a:p>
            <a:pPr marL="457189" lvl="2" algn="just">
              <a:lnSpc>
                <a:spcPct val="120000"/>
              </a:lnSpc>
              <a:spcBef>
                <a:spcPts val="0"/>
              </a:spcBef>
            </a:pPr>
            <a:endParaRPr lang="zh-CN" altLang="en-US" dirty="0">
              <a:latin typeface="Microsoft YaHei" panose="020B0503020204020204" pitchFamily="34" charset="-122"/>
              <a:ea typeface="Microsoft YaHei" panose="020B0503020204020204" pitchFamily="34" charset="-122"/>
            </a:endParaRPr>
          </a:p>
          <a:p>
            <a:pPr lvl="1">
              <a:lnSpc>
                <a:spcPct val="120000"/>
              </a:lnSpc>
              <a:spcBef>
                <a:spcPts val="0"/>
              </a:spcBef>
            </a:pPr>
            <a:endParaRPr lang="zh-CN" altLang="en-US" sz="2400" dirty="0">
              <a:latin typeface="Microsoft YaHei" panose="020B0503020204020204" pitchFamily="34" charset="-122"/>
              <a:ea typeface="Microsoft YaHei" panose="020B0503020204020204" pitchFamily="34" charset="-122"/>
            </a:endParaRPr>
          </a:p>
          <a:p>
            <a:pPr>
              <a:lnSpc>
                <a:spcPct val="120000"/>
              </a:lnSpc>
              <a:spcBef>
                <a:spcPts val="0"/>
              </a:spcBef>
              <a:defRPr/>
            </a:pPr>
            <a:endParaRPr lang="zh-CN" altLang="en-US" sz="2400" dirty="0"/>
          </a:p>
        </p:txBody>
      </p:sp>
      <p:sp>
        <p:nvSpPr>
          <p:cNvPr id="4" name="矩形 3">
            <a:extLst>
              <a:ext uri="{FF2B5EF4-FFF2-40B4-BE49-F238E27FC236}">
                <a16:creationId xmlns:a16="http://schemas.microsoft.com/office/drawing/2014/main" id="{406E3A35-8C93-4E62-AE89-050F35E95EE7}"/>
              </a:ext>
            </a:extLst>
          </p:cNvPr>
          <p:cNvSpPr/>
          <p:nvPr/>
        </p:nvSpPr>
        <p:spPr>
          <a:xfrm>
            <a:off x="1295468" y="4754883"/>
            <a:ext cx="2039405" cy="8498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8EA97B5-8716-4C25-9C3A-8F8ED537ACC8}"/>
              </a:ext>
            </a:extLst>
          </p:cNvPr>
          <p:cNvSpPr txBox="1"/>
          <p:nvPr/>
        </p:nvSpPr>
        <p:spPr>
          <a:xfrm>
            <a:off x="1438420" y="4900107"/>
            <a:ext cx="1753496" cy="646331"/>
          </a:xfrm>
          <a:prstGeom prst="rect">
            <a:avLst/>
          </a:prstGeom>
          <a:noFill/>
        </p:spPr>
        <p:txBody>
          <a:bodyPr wrap="square" rtlCol="0">
            <a:spAutoFit/>
          </a:bodyPr>
          <a:lstStyle/>
          <a:p>
            <a:r>
              <a:rPr lang="en-US" altLang="zh-CN" dirty="0"/>
              <a:t>Shell</a:t>
            </a:r>
            <a:r>
              <a:rPr lang="zh-CN" altLang="en-US" dirty="0"/>
              <a:t>检查：是否为内部命令？</a:t>
            </a:r>
          </a:p>
        </p:txBody>
      </p:sp>
      <p:sp>
        <p:nvSpPr>
          <p:cNvPr id="6" name="矩形 5">
            <a:extLst>
              <a:ext uri="{FF2B5EF4-FFF2-40B4-BE49-F238E27FC236}">
                <a16:creationId xmlns:a16="http://schemas.microsoft.com/office/drawing/2014/main" id="{6AA42B3D-76EB-42AB-A6B1-4B41DFEB3A95}"/>
              </a:ext>
            </a:extLst>
          </p:cNvPr>
          <p:cNvSpPr/>
          <p:nvPr/>
        </p:nvSpPr>
        <p:spPr>
          <a:xfrm>
            <a:off x="4513795" y="3769692"/>
            <a:ext cx="1671852" cy="95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BA9A185D-D8DB-4C11-8B5A-2A46398579EE}"/>
              </a:ext>
            </a:extLst>
          </p:cNvPr>
          <p:cNvCxnSpPr>
            <a:cxnSpLocks/>
          </p:cNvCxnSpPr>
          <p:nvPr/>
        </p:nvCxnSpPr>
        <p:spPr>
          <a:xfrm flipV="1">
            <a:off x="3033659" y="4181508"/>
            <a:ext cx="1387737" cy="5318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B5009A6A-F69C-4AE6-9A4F-D5DA4D9DA00E}"/>
              </a:ext>
            </a:extLst>
          </p:cNvPr>
          <p:cNvSpPr txBox="1"/>
          <p:nvPr/>
        </p:nvSpPr>
        <p:spPr>
          <a:xfrm>
            <a:off x="3427273" y="4078643"/>
            <a:ext cx="914400" cy="646331"/>
          </a:xfrm>
          <a:prstGeom prst="rect">
            <a:avLst/>
          </a:prstGeom>
          <a:noFill/>
        </p:spPr>
        <p:txBody>
          <a:bodyPr wrap="square" rtlCol="0">
            <a:spAutoFit/>
          </a:bodyPr>
          <a:lstStyle/>
          <a:p>
            <a:r>
              <a:rPr lang="zh-CN" altLang="en-US" dirty="0"/>
              <a:t>不是内部命令</a:t>
            </a:r>
          </a:p>
        </p:txBody>
      </p:sp>
      <p:sp>
        <p:nvSpPr>
          <p:cNvPr id="16" name="文本框 15">
            <a:extLst>
              <a:ext uri="{FF2B5EF4-FFF2-40B4-BE49-F238E27FC236}">
                <a16:creationId xmlns:a16="http://schemas.microsoft.com/office/drawing/2014/main" id="{03EFAA6A-DF7B-492E-94D0-AB98E0D1D5D1}"/>
              </a:ext>
            </a:extLst>
          </p:cNvPr>
          <p:cNvSpPr txBox="1"/>
          <p:nvPr/>
        </p:nvSpPr>
        <p:spPr>
          <a:xfrm>
            <a:off x="4727230" y="3769692"/>
            <a:ext cx="1368773" cy="923330"/>
          </a:xfrm>
          <a:prstGeom prst="rect">
            <a:avLst/>
          </a:prstGeom>
          <a:noFill/>
        </p:spPr>
        <p:txBody>
          <a:bodyPr wrap="square" rtlCol="0">
            <a:spAutoFit/>
          </a:bodyPr>
          <a:lstStyle/>
          <a:p>
            <a:r>
              <a:rPr lang="en-US" altLang="zh-CN" dirty="0"/>
              <a:t>Shell</a:t>
            </a:r>
            <a:r>
              <a:rPr lang="zh-CN" altLang="en-US" dirty="0"/>
              <a:t>检查：是否为可执行文件？</a:t>
            </a:r>
          </a:p>
        </p:txBody>
      </p:sp>
      <p:cxnSp>
        <p:nvCxnSpPr>
          <p:cNvPr id="18" name="直接箭头连接符 17">
            <a:extLst>
              <a:ext uri="{FF2B5EF4-FFF2-40B4-BE49-F238E27FC236}">
                <a16:creationId xmlns:a16="http://schemas.microsoft.com/office/drawing/2014/main" id="{F872B0A2-84EB-408C-AC1D-62C0609DA26A}"/>
              </a:ext>
            </a:extLst>
          </p:cNvPr>
          <p:cNvCxnSpPr/>
          <p:nvPr/>
        </p:nvCxnSpPr>
        <p:spPr>
          <a:xfrm>
            <a:off x="6185649" y="4181504"/>
            <a:ext cx="1473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50B0DFD-BD7F-4305-8060-3109F6FA7734}"/>
              </a:ext>
            </a:extLst>
          </p:cNvPr>
          <p:cNvSpPr txBox="1"/>
          <p:nvPr/>
        </p:nvSpPr>
        <p:spPr>
          <a:xfrm>
            <a:off x="6399082" y="3858338"/>
            <a:ext cx="1108041" cy="646331"/>
          </a:xfrm>
          <a:prstGeom prst="rect">
            <a:avLst/>
          </a:prstGeom>
          <a:noFill/>
        </p:spPr>
        <p:txBody>
          <a:bodyPr wrap="square" rtlCol="0">
            <a:spAutoFit/>
          </a:bodyPr>
          <a:lstStyle/>
          <a:p>
            <a:r>
              <a:rPr lang="zh-CN" altLang="en-US" dirty="0"/>
              <a:t>不是可执行文件</a:t>
            </a:r>
          </a:p>
        </p:txBody>
      </p:sp>
      <p:sp>
        <p:nvSpPr>
          <p:cNvPr id="22" name="矩形 21">
            <a:extLst>
              <a:ext uri="{FF2B5EF4-FFF2-40B4-BE49-F238E27FC236}">
                <a16:creationId xmlns:a16="http://schemas.microsoft.com/office/drawing/2014/main" id="{58CB59B5-FAD4-41F2-9E4B-CA21C54BCA77}"/>
              </a:ext>
            </a:extLst>
          </p:cNvPr>
          <p:cNvSpPr/>
          <p:nvPr/>
        </p:nvSpPr>
        <p:spPr>
          <a:xfrm>
            <a:off x="7730331" y="3800617"/>
            <a:ext cx="1671852" cy="861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83C9194-2471-4F48-8C04-4E9BF4041AB2}"/>
              </a:ext>
            </a:extLst>
          </p:cNvPr>
          <p:cNvSpPr txBox="1"/>
          <p:nvPr/>
        </p:nvSpPr>
        <p:spPr>
          <a:xfrm>
            <a:off x="7813819" y="3866177"/>
            <a:ext cx="1478419" cy="646331"/>
          </a:xfrm>
          <a:prstGeom prst="rect">
            <a:avLst/>
          </a:prstGeom>
          <a:noFill/>
        </p:spPr>
        <p:txBody>
          <a:bodyPr wrap="square" rtlCol="0">
            <a:spAutoFit/>
          </a:bodyPr>
          <a:lstStyle/>
          <a:p>
            <a:r>
              <a:rPr lang="zh-CN" altLang="en-US" dirty="0"/>
              <a:t>显示错误信息</a:t>
            </a:r>
          </a:p>
        </p:txBody>
      </p:sp>
      <p:grpSp>
        <p:nvGrpSpPr>
          <p:cNvPr id="9" name="组合 8">
            <a:extLst>
              <a:ext uri="{FF2B5EF4-FFF2-40B4-BE49-F238E27FC236}">
                <a16:creationId xmlns:a16="http://schemas.microsoft.com/office/drawing/2014/main" id="{D563EB55-3AC9-4A59-93E2-6A684DD90BCF}"/>
              </a:ext>
            </a:extLst>
          </p:cNvPr>
          <p:cNvGrpSpPr/>
          <p:nvPr/>
        </p:nvGrpSpPr>
        <p:grpSpPr>
          <a:xfrm>
            <a:off x="7781748" y="5504769"/>
            <a:ext cx="1840819" cy="923330"/>
            <a:chOff x="7763916" y="5182488"/>
            <a:chExt cx="1671852" cy="923330"/>
          </a:xfrm>
        </p:grpSpPr>
        <p:sp>
          <p:nvSpPr>
            <p:cNvPr id="7" name="矩形 6">
              <a:extLst>
                <a:ext uri="{FF2B5EF4-FFF2-40B4-BE49-F238E27FC236}">
                  <a16:creationId xmlns:a16="http://schemas.microsoft.com/office/drawing/2014/main" id="{3E50B8AC-1BF4-4C55-A24F-78B48290298E}"/>
                </a:ext>
              </a:extLst>
            </p:cNvPr>
            <p:cNvSpPr/>
            <p:nvPr/>
          </p:nvSpPr>
          <p:spPr>
            <a:xfrm>
              <a:off x="7763916" y="5195944"/>
              <a:ext cx="1671852" cy="861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1200BEF-5106-4F90-9D9A-F7F81BA91BEE}"/>
                </a:ext>
              </a:extLst>
            </p:cNvPr>
            <p:cNvSpPr txBox="1"/>
            <p:nvPr/>
          </p:nvSpPr>
          <p:spPr>
            <a:xfrm>
              <a:off x="7865152" y="5182488"/>
              <a:ext cx="1570616" cy="923330"/>
            </a:xfrm>
            <a:prstGeom prst="rect">
              <a:avLst/>
            </a:prstGeom>
            <a:noFill/>
          </p:spPr>
          <p:txBody>
            <a:bodyPr wrap="square" rtlCol="0">
              <a:spAutoFit/>
            </a:bodyPr>
            <a:lstStyle/>
            <a:p>
              <a:r>
                <a:rPr lang="zh-CN" altLang="en-US" dirty="0"/>
                <a:t>分解为系统调用并传给</a:t>
              </a:r>
              <a:r>
                <a:rPr lang="en-US" altLang="zh-CN" dirty="0" err="1"/>
                <a:t>linux</a:t>
              </a:r>
              <a:r>
                <a:rPr lang="zh-CN" altLang="en-US" dirty="0"/>
                <a:t>内核</a:t>
              </a:r>
            </a:p>
          </p:txBody>
        </p:sp>
      </p:grpSp>
      <p:cxnSp>
        <p:nvCxnSpPr>
          <p:cNvPr id="12" name="直接箭头连接符 11">
            <a:extLst>
              <a:ext uri="{FF2B5EF4-FFF2-40B4-BE49-F238E27FC236}">
                <a16:creationId xmlns:a16="http://schemas.microsoft.com/office/drawing/2014/main" id="{43267FE7-7324-48BD-8D25-EA89058F4ABD}"/>
              </a:ext>
            </a:extLst>
          </p:cNvPr>
          <p:cNvCxnSpPr>
            <a:cxnSpLocks/>
          </p:cNvCxnSpPr>
          <p:nvPr/>
        </p:nvCxnSpPr>
        <p:spPr>
          <a:xfrm>
            <a:off x="3315736" y="5286722"/>
            <a:ext cx="4466015" cy="88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9EBBD9D-F858-4628-9679-901F3C5FCBD1}"/>
              </a:ext>
            </a:extLst>
          </p:cNvPr>
          <p:cNvCxnSpPr>
            <a:cxnSpLocks/>
          </p:cNvCxnSpPr>
          <p:nvPr/>
        </p:nvCxnSpPr>
        <p:spPr>
          <a:xfrm>
            <a:off x="6182491" y="4693023"/>
            <a:ext cx="1599259" cy="115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ED2CA1E-FA51-46A4-9C19-1398E282EB6E}"/>
              </a:ext>
            </a:extLst>
          </p:cNvPr>
          <p:cNvSpPr txBox="1"/>
          <p:nvPr/>
        </p:nvSpPr>
        <p:spPr>
          <a:xfrm>
            <a:off x="4617418" y="5504767"/>
            <a:ext cx="1349123" cy="369332"/>
          </a:xfrm>
          <a:prstGeom prst="rect">
            <a:avLst/>
          </a:prstGeom>
          <a:noFill/>
        </p:spPr>
        <p:txBody>
          <a:bodyPr wrap="square" rtlCol="0">
            <a:spAutoFit/>
          </a:bodyPr>
          <a:lstStyle/>
          <a:p>
            <a:r>
              <a:rPr lang="zh-CN" altLang="en-US" dirty="0"/>
              <a:t>是内部命令</a:t>
            </a:r>
          </a:p>
        </p:txBody>
      </p:sp>
      <p:sp>
        <p:nvSpPr>
          <p:cNvPr id="20" name="文本框 19">
            <a:extLst>
              <a:ext uri="{FF2B5EF4-FFF2-40B4-BE49-F238E27FC236}">
                <a16:creationId xmlns:a16="http://schemas.microsoft.com/office/drawing/2014/main" id="{F0E77E49-4999-49F3-BCC8-F35EB460F3B0}"/>
              </a:ext>
            </a:extLst>
          </p:cNvPr>
          <p:cNvSpPr txBox="1"/>
          <p:nvPr/>
        </p:nvSpPr>
        <p:spPr>
          <a:xfrm>
            <a:off x="6691874" y="4836670"/>
            <a:ext cx="687875" cy="923330"/>
          </a:xfrm>
          <a:prstGeom prst="rect">
            <a:avLst/>
          </a:prstGeom>
          <a:noFill/>
        </p:spPr>
        <p:txBody>
          <a:bodyPr wrap="square" rtlCol="0">
            <a:spAutoFit/>
          </a:bodyPr>
          <a:lstStyle/>
          <a:p>
            <a:r>
              <a:rPr lang="zh-CN" altLang="en-US" dirty="0"/>
              <a:t>是可执行文件</a:t>
            </a:r>
          </a:p>
        </p:txBody>
      </p:sp>
      <p:sp>
        <p:nvSpPr>
          <p:cNvPr id="25" name="标题 2">
            <a:extLst>
              <a:ext uri="{FF2B5EF4-FFF2-40B4-BE49-F238E27FC236}">
                <a16:creationId xmlns:a16="http://schemas.microsoft.com/office/drawing/2014/main" id="{8F0E5D20-7AE5-0042-BBB6-8123B9E397D3}"/>
              </a:ext>
            </a:extLst>
          </p:cNvPr>
          <p:cNvSpPr>
            <a:spLocks noGrp="1"/>
          </p:cNvSpPr>
          <p:nvPr/>
        </p:nvSpPr>
        <p:spPr>
          <a:xfrm>
            <a:off x="1336320" y="278527"/>
            <a:ext cx="9387301"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dirty="0"/>
              <a:t>1.2</a:t>
            </a:r>
            <a:r>
              <a:rPr lang="zh-CN" altLang="en-US" dirty="0"/>
              <a:t> </a:t>
            </a:r>
            <a:r>
              <a:rPr lang="en-US" altLang="zh-CN" dirty="0"/>
              <a:t>Linux</a:t>
            </a:r>
            <a:r>
              <a:rPr lang="zh-CN" altLang="en-US" dirty="0"/>
              <a:t>操作系统的组成</a:t>
            </a:r>
          </a:p>
        </p:txBody>
      </p:sp>
      <p:sp>
        <p:nvSpPr>
          <p:cNvPr id="28" name="标题 1">
            <a:extLst>
              <a:ext uri="{FF2B5EF4-FFF2-40B4-BE49-F238E27FC236}">
                <a16:creationId xmlns:a16="http://schemas.microsoft.com/office/drawing/2014/main" id="{B9FB55B4-4B9F-0A40-9FF1-0BFDF6F4773A}"/>
              </a:ext>
            </a:extLst>
          </p:cNvPr>
          <p:cNvSpPr txBox="1">
            <a:spLocks/>
          </p:cNvSpPr>
          <p:nvPr/>
        </p:nvSpPr>
        <p:spPr>
          <a:xfrm>
            <a:off x="949573" y="1244551"/>
            <a:ext cx="10059145"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zh-CN" altLang="en-US" sz="2800" dirty="0"/>
              <a:t>（</a:t>
            </a:r>
            <a:r>
              <a:rPr lang="en-US" altLang="zh-CN" sz="2800" dirty="0"/>
              <a:t>2</a:t>
            </a:r>
            <a:r>
              <a:rPr lang="zh-CN" altLang="en-US" sz="2800" dirty="0"/>
              <a:t>） </a:t>
            </a:r>
            <a:r>
              <a:rPr lang="en-US" altLang="zh-CN" sz="2800" dirty="0" err="1"/>
              <a:t>LinuxShell</a:t>
            </a:r>
            <a:r>
              <a:rPr lang="zh-CN" altLang="en-US" sz="2800" dirty="0"/>
              <a:t>相关概念（续</a:t>
            </a:r>
            <a:r>
              <a:rPr lang="en-US" altLang="zh-CN" sz="2800" dirty="0"/>
              <a:t>1</a:t>
            </a:r>
            <a:r>
              <a:rPr lang="zh-CN" altLang="en-US" sz="2800" dirty="0"/>
              <a:t>）</a:t>
            </a:r>
          </a:p>
        </p:txBody>
      </p:sp>
    </p:spTree>
    <p:custDataLst>
      <p:tags r:id="rId1"/>
    </p:custDataLst>
    <p:extLst>
      <p:ext uri="{BB962C8B-B14F-4D97-AF65-F5344CB8AC3E}">
        <p14:creationId xmlns:p14="http://schemas.microsoft.com/office/powerpoint/2010/main" val="194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a:extLst>
              <a:ext uri="{FF2B5EF4-FFF2-40B4-BE49-F238E27FC236}">
                <a16:creationId xmlns:a16="http://schemas.microsoft.com/office/drawing/2014/main" id="{6C30A19E-C016-8746-BC54-4BD207D1579C}"/>
              </a:ext>
            </a:extLst>
          </p:cNvPr>
          <p:cNvSpPr txBox="1">
            <a:spLocks noGrp="1" noChangeArrowheads="1"/>
          </p:cNvSpPr>
          <p:nvPr/>
        </p:nvSpPr>
        <p:spPr bwMode="auto">
          <a:xfrm>
            <a:off x="8139113" y="6526213"/>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ABDC581F-2DBB-9647-87C4-8C48BFD2A1BF}" type="slidenum">
              <a:rPr lang="zh-CN" altLang="en-US" sz="1400" b="0">
                <a:ea typeface="宋体" panose="02010600030101010101" pitchFamily="2" charset="-122"/>
              </a:rPr>
              <a:pPr algn="r" eaLnBrk="1" hangingPunct="1">
                <a:spcBef>
                  <a:spcPct val="0"/>
                </a:spcBef>
                <a:buFontTx/>
                <a:buNone/>
              </a:pPr>
              <a:t>80</a:t>
            </a:fld>
            <a:endParaRPr lang="en-US" altLang="zh-CN" sz="1400" b="0">
              <a:ea typeface="宋体" panose="02010600030101010101" pitchFamily="2" charset="-122"/>
            </a:endParaRPr>
          </a:p>
        </p:txBody>
      </p:sp>
      <p:sp>
        <p:nvSpPr>
          <p:cNvPr id="100355" name="Rectangle 3">
            <a:extLst>
              <a:ext uri="{FF2B5EF4-FFF2-40B4-BE49-F238E27FC236}">
                <a16:creationId xmlns:a16="http://schemas.microsoft.com/office/drawing/2014/main" id="{B0783F4F-9FBF-A441-A1D7-2B03FFD52882}"/>
              </a:ext>
            </a:extLst>
          </p:cNvPr>
          <p:cNvSpPr>
            <a:spLocks noGrp="1" noChangeArrowheads="1"/>
          </p:cNvSpPr>
          <p:nvPr>
            <p:ph idx="1"/>
          </p:nvPr>
        </p:nvSpPr>
        <p:spPr>
          <a:xfrm>
            <a:off x="1386348" y="1208036"/>
            <a:ext cx="8813340" cy="5157788"/>
          </a:xfrm>
        </p:spPr>
        <p:txBody>
          <a:bodyPr/>
          <a:lstStyle/>
          <a:p>
            <a:pPr>
              <a:lnSpc>
                <a:spcPct val="90000"/>
              </a:lnSpc>
              <a:buFont typeface="Wingdings" pitchFamily="2" charset="2"/>
              <a:buNone/>
            </a:pPr>
            <a:r>
              <a:rPr lang="en-US" altLang="zh-CN" sz="1800" dirty="0"/>
              <a:t>                if(S_ISREG(</a:t>
            </a:r>
            <a:r>
              <a:rPr lang="en-US" altLang="zh-CN" sz="1800" dirty="0" err="1"/>
              <a:t>buf.st_mode</a:t>
            </a:r>
            <a:r>
              <a:rPr lang="en-US" altLang="zh-CN" sz="1800" dirty="0"/>
              <a:t>))  </a:t>
            </a:r>
            <a:r>
              <a:rPr lang="en-US" altLang="zh-CN" sz="1800" dirty="0" err="1"/>
              <a:t>ptr</a:t>
            </a:r>
            <a:r>
              <a:rPr lang="en-US" altLang="zh-CN" sz="1800" dirty="0"/>
              <a:t> = "regular";</a:t>
            </a:r>
          </a:p>
          <a:p>
            <a:pPr>
              <a:lnSpc>
                <a:spcPct val="90000"/>
              </a:lnSpc>
              <a:buFont typeface="Wingdings" pitchFamily="2" charset="2"/>
              <a:buNone/>
            </a:pPr>
            <a:r>
              <a:rPr lang="en-US" altLang="zh-CN" sz="1800" dirty="0"/>
              <a:t>                else if (S_ISDIR(</a:t>
            </a:r>
            <a:r>
              <a:rPr lang="en-US" altLang="zh-CN" sz="1800" dirty="0" err="1"/>
              <a:t>buf.st_mode</a:t>
            </a:r>
            <a:r>
              <a:rPr lang="en-US" altLang="zh-CN" sz="1800" dirty="0"/>
              <a:t>))  </a:t>
            </a:r>
            <a:r>
              <a:rPr lang="en-US" altLang="zh-CN" sz="1800" dirty="0" err="1"/>
              <a:t>ptr</a:t>
            </a:r>
            <a:r>
              <a:rPr lang="en-US" altLang="zh-CN" sz="1800" dirty="0"/>
              <a:t> = "directory";</a:t>
            </a:r>
          </a:p>
          <a:p>
            <a:pPr>
              <a:lnSpc>
                <a:spcPct val="90000"/>
              </a:lnSpc>
              <a:buFont typeface="Wingdings" pitchFamily="2" charset="2"/>
              <a:buNone/>
            </a:pPr>
            <a:r>
              <a:rPr lang="en-US" altLang="zh-CN" sz="1800" dirty="0"/>
              <a:t>                else if (S_ISCHR(</a:t>
            </a:r>
            <a:r>
              <a:rPr lang="en-US" altLang="zh-CN" sz="1800" dirty="0" err="1"/>
              <a:t>buf.st_mode</a:t>
            </a:r>
            <a:r>
              <a:rPr lang="en-US" altLang="zh-CN" sz="1800" dirty="0"/>
              <a:t>))  </a:t>
            </a:r>
            <a:r>
              <a:rPr lang="en-US" altLang="zh-CN" sz="1800" dirty="0" err="1"/>
              <a:t>ptr</a:t>
            </a:r>
            <a:r>
              <a:rPr lang="en-US" altLang="zh-CN" sz="1800" dirty="0"/>
              <a:t> = "character special";</a:t>
            </a:r>
          </a:p>
          <a:p>
            <a:pPr>
              <a:lnSpc>
                <a:spcPct val="90000"/>
              </a:lnSpc>
              <a:buFont typeface="Wingdings" pitchFamily="2" charset="2"/>
              <a:buNone/>
            </a:pPr>
            <a:r>
              <a:rPr lang="en-US" altLang="zh-CN" sz="1800" dirty="0"/>
              <a:t>                else if (S_ISBLK(</a:t>
            </a:r>
            <a:r>
              <a:rPr lang="en-US" altLang="zh-CN" sz="1800" dirty="0" err="1"/>
              <a:t>buf.st_mode</a:t>
            </a:r>
            <a:r>
              <a:rPr lang="en-US" altLang="zh-CN" sz="1800" dirty="0"/>
              <a:t>))  </a:t>
            </a:r>
            <a:r>
              <a:rPr lang="en-US" altLang="zh-CN" sz="1800" dirty="0" err="1"/>
              <a:t>ptr</a:t>
            </a:r>
            <a:r>
              <a:rPr lang="en-US" altLang="zh-CN" sz="1800" dirty="0"/>
              <a:t> = "block special";</a:t>
            </a:r>
          </a:p>
          <a:p>
            <a:pPr>
              <a:lnSpc>
                <a:spcPct val="90000"/>
              </a:lnSpc>
              <a:buFont typeface="Wingdings" pitchFamily="2" charset="2"/>
              <a:buNone/>
            </a:pPr>
            <a:r>
              <a:rPr lang="en-US" altLang="zh-CN" sz="1800" dirty="0"/>
              <a:t>                else if (S_ISFIFO(</a:t>
            </a:r>
            <a:r>
              <a:rPr lang="en-US" altLang="zh-CN" sz="1800" dirty="0" err="1"/>
              <a:t>buf.st_mode</a:t>
            </a:r>
            <a:r>
              <a:rPr lang="en-US" altLang="zh-CN" sz="1800" dirty="0"/>
              <a:t>)) </a:t>
            </a:r>
            <a:r>
              <a:rPr lang="en-US" altLang="zh-CN" sz="1800" dirty="0" err="1"/>
              <a:t>ptr</a:t>
            </a:r>
            <a:r>
              <a:rPr lang="en-US" altLang="zh-CN" sz="1800" dirty="0"/>
              <a:t> = "</a:t>
            </a:r>
            <a:r>
              <a:rPr lang="en-US" altLang="zh-CN" sz="1800" dirty="0" err="1"/>
              <a:t>fifo</a:t>
            </a:r>
            <a:r>
              <a:rPr lang="en-US" altLang="zh-CN" sz="1800" dirty="0"/>
              <a:t>";</a:t>
            </a:r>
          </a:p>
          <a:p>
            <a:pPr>
              <a:lnSpc>
                <a:spcPct val="90000"/>
              </a:lnSpc>
              <a:buFont typeface="Wingdings" pitchFamily="2" charset="2"/>
              <a:buNone/>
            </a:pPr>
            <a:r>
              <a:rPr lang="en-US" altLang="zh-CN" sz="1800" dirty="0"/>
              <a:t>                else if (S_ISLNK(</a:t>
            </a:r>
            <a:r>
              <a:rPr lang="en-US" altLang="zh-CN" sz="1800" dirty="0" err="1"/>
              <a:t>buf.st_mode</a:t>
            </a:r>
            <a:r>
              <a:rPr lang="en-US" altLang="zh-CN" sz="1800" dirty="0"/>
              <a:t>))  </a:t>
            </a:r>
            <a:r>
              <a:rPr lang="en-US" altLang="zh-CN" sz="1800" dirty="0" err="1"/>
              <a:t>ptr</a:t>
            </a:r>
            <a:r>
              <a:rPr lang="en-US" altLang="zh-CN" sz="1800" dirty="0"/>
              <a:t> = "symbolic link";</a:t>
            </a:r>
          </a:p>
          <a:p>
            <a:pPr>
              <a:lnSpc>
                <a:spcPct val="90000"/>
              </a:lnSpc>
              <a:buFont typeface="Wingdings" pitchFamily="2" charset="2"/>
              <a:buNone/>
            </a:pPr>
            <a:r>
              <a:rPr lang="en-US" altLang="zh-CN" sz="1800" dirty="0"/>
              <a:t>                else if (S_ISSOCK(</a:t>
            </a:r>
            <a:r>
              <a:rPr lang="en-US" altLang="zh-CN" sz="1800" dirty="0" err="1"/>
              <a:t>buf.st_mode</a:t>
            </a:r>
            <a:r>
              <a:rPr lang="en-US" altLang="zh-CN" sz="1800" dirty="0"/>
              <a:t>)) </a:t>
            </a:r>
            <a:r>
              <a:rPr lang="en-US" altLang="zh-CN" sz="1800" dirty="0" err="1"/>
              <a:t>ptr</a:t>
            </a:r>
            <a:r>
              <a:rPr lang="en-US" altLang="zh-CN" sz="1800" dirty="0"/>
              <a:t> = "socket";</a:t>
            </a:r>
          </a:p>
          <a:p>
            <a:pPr>
              <a:lnSpc>
                <a:spcPct val="90000"/>
              </a:lnSpc>
              <a:buFont typeface="Wingdings" pitchFamily="2" charset="2"/>
              <a:buNone/>
            </a:pPr>
            <a:r>
              <a:rPr lang="en-US" altLang="zh-CN" sz="1800" dirty="0"/>
              <a:t>                else </a:t>
            </a:r>
            <a:r>
              <a:rPr lang="en-US" altLang="zh-CN" sz="1800" dirty="0" err="1"/>
              <a:t>ptr</a:t>
            </a:r>
            <a:r>
              <a:rPr lang="en-US" altLang="zh-CN" sz="1800" dirty="0"/>
              <a:t> = "** unknown mode **";</a:t>
            </a:r>
          </a:p>
          <a:p>
            <a:pPr>
              <a:lnSpc>
                <a:spcPct val="90000"/>
              </a:lnSpc>
              <a:buFont typeface="Wingdings" pitchFamily="2" charset="2"/>
              <a:buNone/>
            </a:pPr>
            <a:r>
              <a:rPr lang="en-US" altLang="zh-CN" sz="1800" dirty="0"/>
              <a:t>                </a:t>
            </a:r>
            <a:r>
              <a:rPr lang="en-US" altLang="zh-CN" sz="1800" dirty="0" err="1"/>
              <a:t>printf</a:t>
            </a:r>
            <a:r>
              <a:rPr lang="en-US" altLang="zh-CN" sz="1800" dirty="0"/>
              <a:t>("%s\n", </a:t>
            </a:r>
            <a:r>
              <a:rPr lang="en-US" altLang="zh-CN" sz="1800" dirty="0" err="1"/>
              <a:t>ptr</a:t>
            </a:r>
            <a:r>
              <a:rPr lang="en-US" altLang="zh-CN" sz="1800" dirty="0"/>
              <a:t>);</a:t>
            </a:r>
          </a:p>
          <a:p>
            <a:pPr>
              <a:lnSpc>
                <a:spcPct val="90000"/>
              </a:lnSpc>
              <a:buFont typeface="Wingdings" pitchFamily="2" charset="2"/>
              <a:buNone/>
            </a:pPr>
            <a:r>
              <a:rPr lang="en-US" altLang="zh-CN" sz="1800" dirty="0"/>
              <a:t>        }</a:t>
            </a:r>
          </a:p>
          <a:p>
            <a:pPr>
              <a:lnSpc>
                <a:spcPct val="90000"/>
              </a:lnSpc>
              <a:buFont typeface="Wingdings" pitchFamily="2" charset="2"/>
              <a:buNone/>
            </a:pPr>
            <a:r>
              <a:rPr lang="en-US" altLang="zh-CN" sz="1800" dirty="0"/>
              <a:t>        exit(0);</a:t>
            </a:r>
          </a:p>
          <a:p>
            <a:pPr>
              <a:lnSpc>
                <a:spcPct val="90000"/>
              </a:lnSpc>
              <a:buFont typeface="Wingdings" pitchFamily="2" charset="2"/>
              <a:buNone/>
            </a:pPr>
            <a:r>
              <a:rPr lang="en-US" altLang="zh-CN" sz="1800" dirty="0"/>
              <a:t>}</a:t>
            </a:r>
            <a:endParaRPr lang="zh-CN" altLang="en-US" sz="1800" dirty="0"/>
          </a:p>
          <a:p>
            <a:pPr>
              <a:lnSpc>
                <a:spcPct val="90000"/>
              </a:lnSpc>
            </a:pPr>
            <a:endParaRPr lang="zh-CN" altLang="en-US" sz="1400" dirty="0"/>
          </a:p>
        </p:txBody>
      </p:sp>
      <p:sp>
        <p:nvSpPr>
          <p:cNvPr id="100356" name="Rectangle 2">
            <a:extLst>
              <a:ext uri="{FF2B5EF4-FFF2-40B4-BE49-F238E27FC236}">
                <a16:creationId xmlns:a16="http://schemas.microsoft.com/office/drawing/2014/main" id="{6CA5AF15-CF87-D74D-82FC-D351D35D6592}"/>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判断文件类型代码示例</a:t>
            </a:r>
          </a:p>
        </p:txBody>
      </p:sp>
    </p:spTree>
    <p:extLst>
      <p:ext uri="{BB962C8B-B14F-4D97-AF65-F5344CB8AC3E}">
        <p14:creationId xmlns:p14="http://schemas.microsoft.com/office/powerpoint/2010/main" val="37507292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6586813C-727B-894F-9C8A-7180ABE66685}"/>
              </a:ext>
            </a:extLst>
          </p:cNvPr>
          <p:cNvSpPr>
            <a:spLocks noGrp="1" noChangeArrowheads="1"/>
          </p:cNvSpPr>
          <p:nvPr>
            <p:ph idx="1"/>
          </p:nvPr>
        </p:nvSpPr>
        <p:spPr>
          <a:xfrm>
            <a:off x="2122488" y="1118063"/>
            <a:ext cx="8077200" cy="5157788"/>
          </a:xfrm>
        </p:spPr>
        <p:txBody>
          <a:bodyPr/>
          <a:lstStyle/>
          <a:p>
            <a:pPr>
              <a:lnSpc>
                <a:spcPct val="80000"/>
              </a:lnSpc>
            </a:pPr>
            <a:r>
              <a:rPr lang="zh-CN" altLang="en-US" sz="2000" dirty="0">
                <a:solidFill>
                  <a:schemeClr val="accent2"/>
                </a:solidFill>
                <a:latin typeface="微软雅黑" panose="020B0503020204020204" pitchFamily="34" charset="-122"/>
                <a:ea typeface="微软雅黑" panose="020B0503020204020204" pitchFamily="34" charset="-122"/>
              </a:rPr>
              <a:t>常用函数：</a:t>
            </a:r>
            <a:r>
              <a:rPr lang="en-US" altLang="zh-CN" sz="2000" dirty="0" err="1">
                <a:solidFill>
                  <a:schemeClr val="accent2"/>
                </a:solidFill>
                <a:latin typeface="微软雅黑" panose="020B0503020204020204" pitchFamily="34" charset="-122"/>
                <a:ea typeface="微软雅黑" panose="020B0503020204020204" pitchFamily="34" charset="-122"/>
              </a:rPr>
              <a:t>getpwuid</a:t>
            </a:r>
            <a:endParaRPr lang="en-US" altLang="zh-CN" sz="2000" dirty="0">
              <a:solidFill>
                <a:schemeClr val="accent2"/>
              </a:solidFill>
              <a:latin typeface="微软雅黑" panose="020B0503020204020204" pitchFamily="34" charset="-122"/>
              <a:ea typeface="微软雅黑" panose="020B0503020204020204" pitchFamily="34" charset="-122"/>
            </a:endParaRPr>
          </a:p>
          <a:p>
            <a:pPr>
              <a:lnSpc>
                <a:spcPct val="80000"/>
              </a:lnSpc>
            </a:pPr>
            <a:r>
              <a:rPr lang="zh-CN" altLang="en-US" sz="2000" dirty="0">
                <a:solidFill>
                  <a:schemeClr val="accent2"/>
                </a:solidFill>
                <a:latin typeface="微软雅黑" panose="020B0503020204020204" pitchFamily="34" charset="-122"/>
                <a:ea typeface="微软雅黑" panose="020B0503020204020204" pitchFamily="34" charset="-122"/>
              </a:rPr>
              <a:t>头文件：</a:t>
            </a:r>
            <a:r>
              <a:rPr lang="en-US" altLang="zh-CN" sz="2000" dirty="0">
                <a:solidFill>
                  <a:schemeClr val="accent2"/>
                </a:solidFill>
                <a:latin typeface="微软雅黑" panose="020B0503020204020204" pitchFamily="34" charset="-122"/>
                <a:ea typeface="微软雅黑" panose="020B0503020204020204" pitchFamily="34" charset="-122"/>
              </a:rPr>
              <a:t> sys/</a:t>
            </a:r>
            <a:r>
              <a:rPr lang="en-US" altLang="zh-CN" sz="2000" dirty="0" err="1">
                <a:solidFill>
                  <a:schemeClr val="accent2"/>
                </a:solidFill>
                <a:latin typeface="微软雅黑" panose="020B0503020204020204" pitchFamily="34" charset="-122"/>
                <a:ea typeface="微软雅黑" panose="020B0503020204020204" pitchFamily="34" charset="-122"/>
              </a:rPr>
              <a:t>types.h</a:t>
            </a:r>
            <a:r>
              <a:rPr lang="zh-CN" altLang="en-US" sz="2000" dirty="0">
                <a:solidFill>
                  <a:schemeClr val="accent2"/>
                </a:solidFill>
                <a:latin typeface="微软雅黑" panose="020B0503020204020204" pitchFamily="34" charset="-122"/>
                <a:ea typeface="微软雅黑" panose="020B0503020204020204" pitchFamily="34" charset="-122"/>
              </a:rPr>
              <a:t>，</a:t>
            </a:r>
            <a:r>
              <a:rPr lang="en-US" altLang="zh-CN" sz="2000" dirty="0" err="1">
                <a:solidFill>
                  <a:schemeClr val="accent2"/>
                </a:solidFill>
                <a:latin typeface="微软雅黑" panose="020B0503020204020204" pitchFamily="34" charset="-122"/>
                <a:ea typeface="微软雅黑" panose="020B0503020204020204" pitchFamily="34" charset="-122"/>
              </a:rPr>
              <a:t>pwd.h</a:t>
            </a:r>
            <a:endParaRPr lang="en-US" altLang="zh-CN" sz="2000" dirty="0">
              <a:solidFill>
                <a:schemeClr val="accent2"/>
              </a:solidFill>
              <a:latin typeface="微软雅黑" panose="020B0503020204020204" pitchFamily="34" charset="-122"/>
              <a:ea typeface="微软雅黑" panose="020B0503020204020204" pitchFamily="34" charset="-122"/>
            </a:endParaRPr>
          </a:p>
          <a:p>
            <a:pPr>
              <a:lnSpc>
                <a:spcPct val="80000"/>
              </a:lnSpc>
            </a:pPr>
            <a:r>
              <a:rPr lang="zh-CN" altLang="en-US" sz="2000" dirty="0">
                <a:solidFill>
                  <a:schemeClr val="accent2"/>
                </a:solidFill>
                <a:latin typeface="微软雅黑" panose="020B0503020204020204" pitchFamily="34" charset="-122"/>
                <a:ea typeface="微软雅黑" panose="020B0503020204020204" pitchFamily="34" charset="-122"/>
              </a:rPr>
              <a:t>函数定义：</a:t>
            </a:r>
            <a:endParaRPr lang="en-US" altLang="zh-CN" sz="2000" dirty="0">
              <a:solidFill>
                <a:schemeClr val="accent2"/>
              </a:solidFill>
              <a:latin typeface="微软雅黑" panose="020B0503020204020204" pitchFamily="34" charset="-122"/>
              <a:ea typeface="微软雅黑" panose="020B0503020204020204" pitchFamily="34" charset="-122"/>
            </a:endParaRPr>
          </a:p>
          <a:p>
            <a:pPr lvl="1">
              <a:lnSpc>
                <a:spcPct val="80000"/>
              </a:lnSpc>
            </a:pPr>
            <a:r>
              <a:rPr lang="nl-NL" altLang="zh-CN" sz="1800" dirty="0" err="1"/>
              <a:t>struct</a:t>
            </a:r>
            <a:r>
              <a:rPr lang="nl-NL" altLang="zh-CN" sz="1800" dirty="0"/>
              <a:t> </a:t>
            </a:r>
            <a:r>
              <a:rPr lang="nl-NL" altLang="zh-CN" sz="1800" dirty="0" err="1"/>
              <a:t>passwd</a:t>
            </a:r>
            <a:r>
              <a:rPr lang="nl-NL" altLang="zh-CN" sz="1800" dirty="0"/>
              <a:t> *</a:t>
            </a:r>
            <a:r>
              <a:rPr lang="nl-NL" altLang="zh-CN" sz="1800" dirty="0" err="1"/>
              <a:t>getpwuid</a:t>
            </a:r>
            <a:r>
              <a:rPr lang="nl-NL" altLang="zh-CN" sz="1800" dirty="0"/>
              <a:t>(</a:t>
            </a:r>
            <a:r>
              <a:rPr lang="nl-NL" altLang="zh-CN" sz="1800" dirty="0" err="1"/>
              <a:t>uid_t</a:t>
            </a:r>
            <a:r>
              <a:rPr lang="nl-NL" altLang="zh-CN" sz="1800" dirty="0"/>
              <a:t> </a:t>
            </a:r>
            <a:r>
              <a:rPr lang="nl-NL" altLang="zh-CN" sz="1800" dirty="0" err="1"/>
              <a:t>uid</a:t>
            </a:r>
            <a:r>
              <a:rPr lang="nl-NL" altLang="zh-CN" sz="1800" dirty="0"/>
              <a:t>)</a:t>
            </a:r>
            <a:r>
              <a:rPr lang="en-US" altLang="zh-CN" sz="1800" dirty="0"/>
              <a:t>;</a:t>
            </a:r>
          </a:p>
          <a:p>
            <a:pPr lvl="2">
              <a:lnSpc>
                <a:spcPct val="80000"/>
              </a:lnSpc>
            </a:pPr>
            <a:r>
              <a:rPr lang="zh-CN" altLang="en-US" sz="1600" dirty="0"/>
              <a:t>输入用户</a:t>
            </a:r>
            <a:r>
              <a:rPr lang="en-US" altLang="zh-CN" sz="1600" dirty="0"/>
              <a:t>ID</a:t>
            </a:r>
            <a:r>
              <a:rPr lang="zh-CN" altLang="en-US" sz="1600" dirty="0"/>
              <a:t>，返回用户属性信息（</a:t>
            </a:r>
            <a:r>
              <a:rPr lang="en-US" altLang="zh-CN" sz="1600" dirty="0" err="1"/>
              <a:t>passwd</a:t>
            </a:r>
            <a:r>
              <a:rPr lang="zh-CN" altLang="en-US" sz="1600" dirty="0"/>
              <a:t>结构）</a:t>
            </a:r>
            <a:endParaRPr lang="en-US" altLang="zh-CN" sz="1600" dirty="0"/>
          </a:p>
          <a:p>
            <a:pPr lvl="2">
              <a:lnSpc>
                <a:spcPct val="80000"/>
              </a:lnSpc>
            </a:pPr>
            <a:endParaRPr lang="en-US" altLang="zh-CN" sz="1600" dirty="0"/>
          </a:p>
          <a:p>
            <a:pPr>
              <a:lnSpc>
                <a:spcPct val="80000"/>
              </a:lnSpc>
              <a:buFont typeface="Wingdings" pitchFamily="2" charset="2"/>
              <a:buNone/>
            </a:pPr>
            <a:r>
              <a:rPr lang="en-US" altLang="zh-CN" sz="1600" dirty="0"/>
              <a:t>struct </a:t>
            </a:r>
            <a:r>
              <a:rPr lang="en-US" altLang="zh-CN" sz="1600" dirty="0" err="1"/>
              <a:t>passwd</a:t>
            </a:r>
            <a:r>
              <a:rPr lang="en-US" altLang="zh-CN" sz="1600" dirty="0"/>
              <a:t>{</a:t>
            </a:r>
          </a:p>
          <a:p>
            <a:pPr>
              <a:lnSpc>
                <a:spcPct val="80000"/>
              </a:lnSpc>
              <a:buFont typeface="Wingdings" pitchFamily="2" charset="2"/>
              <a:buNone/>
            </a:pPr>
            <a:r>
              <a:rPr lang="en-US" altLang="zh-CN" sz="1600" dirty="0"/>
              <a:t>      char *</a:t>
            </a:r>
            <a:r>
              <a:rPr lang="en-US" altLang="zh-CN" sz="1600" dirty="0" err="1"/>
              <a:t>pw_name</a:t>
            </a:r>
            <a:r>
              <a:rPr lang="en-US" altLang="zh-CN" sz="1600" dirty="0"/>
              <a:t>;       /* </a:t>
            </a:r>
            <a:r>
              <a:rPr lang="zh-CN" altLang="en-US" sz="1600" dirty="0"/>
              <a:t>用户名*</a:t>
            </a:r>
            <a:r>
              <a:rPr lang="en-US" altLang="zh-CN" sz="1600" dirty="0"/>
              <a:t>/</a:t>
            </a:r>
          </a:p>
          <a:p>
            <a:pPr>
              <a:lnSpc>
                <a:spcPct val="80000"/>
              </a:lnSpc>
              <a:buFont typeface="Wingdings" pitchFamily="2" charset="2"/>
              <a:buNone/>
            </a:pPr>
            <a:r>
              <a:rPr lang="en-US" altLang="zh-CN" sz="1600" dirty="0"/>
              <a:t>      char *</a:t>
            </a:r>
            <a:r>
              <a:rPr lang="en-US" altLang="zh-CN" sz="1600" dirty="0" err="1"/>
              <a:t>pw_passwd</a:t>
            </a:r>
            <a:r>
              <a:rPr lang="en-US" altLang="zh-CN" sz="1600" dirty="0"/>
              <a:t>;     /* </a:t>
            </a:r>
            <a:r>
              <a:rPr lang="zh-CN" altLang="en-US" sz="1600" dirty="0"/>
              <a:t>密码</a:t>
            </a:r>
            <a:r>
              <a:rPr lang="en-US" altLang="zh-CN" sz="1600" dirty="0"/>
              <a:t>.*/</a:t>
            </a:r>
          </a:p>
          <a:p>
            <a:pPr>
              <a:lnSpc>
                <a:spcPct val="80000"/>
              </a:lnSpc>
              <a:buFont typeface="Wingdings" pitchFamily="2" charset="2"/>
              <a:buNone/>
            </a:pPr>
            <a:r>
              <a:rPr lang="en-US" altLang="zh-CN" sz="1600" dirty="0"/>
              <a:t>      __</a:t>
            </a:r>
            <a:r>
              <a:rPr lang="en-US" altLang="zh-CN" sz="1600" dirty="0" err="1"/>
              <a:t>uid_t</a:t>
            </a:r>
            <a:r>
              <a:rPr lang="en-US" altLang="zh-CN" sz="1600" dirty="0"/>
              <a:t> </a:t>
            </a:r>
            <a:r>
              <a:rPr lang="en-US" altLang="zh-CN" sz="1600" dirty="0" err="1"/>
              <a:t>pw_uid</a:t>
            </a:r>
            <a:r>
              <a:rPr lang="en-US" altLang="zh-CN" sz="1600" dirty="0"/>
              <a:t>;      /* </a:t>
            </a:r>
            <a:r>
              <a:rPr lang="zh-CN" altLang="en-US" sz="1600" dirty="0"/>
              <a:t>用户</a:t>
            </a:r>
            <a:r>
              <a:rPr lang="en-US" altLang="zh-CN" sz="1600" dirty="0"/>
              <a:t>ID.*/</a:t>
            </a:r>
          </a:p>
          <a:p>
            <a:pPr>
              <a:lnSpc>
                <a:spcPct val="80000"/>
              </a:lnSpc>
              <a:buFont typeface="Wingdings" pitchFamily="2" charset="2"/>
              <a:buNone/>
            </a:pPr>
            <a:r>
              <a:rPr lang="en-US" altLang="zh-CN" sz="1600" dirty="0"/>
              <a:t>      __</a:t>
            </a:r>
            <a:r>
              <a:rPr lang="en-US" altLang="zh-CN" sz="1600" dirty="0" err="1"/>
              <a:t>gid_t</a:t>
            </a:r>
            <a:r>
              <a:rPr lang="en-US" altLang="zh-CN" sz="1600" dirty="0"/>
              <a:t> </a:t>
            </a:r>
            <a:r>
              <a:rPr lang="en-US" altLang="zh-CN" sz="1600" dirty="0" err="1"/>
              <a:t>pw_gid</a:t>
            </a:r>
            <a:r>
              <a:rPr lang="en-US" altLang="zh-CN" sz="1600" dirty="0"/>
              <a:t>;      /*</a:t>
            </a:r>
            <a:r>
              <a:rPr lang="zh-CN" altLang="en-US" sz="1600" dirty="0"/>
              <a:t>组</a:t>
            </a:r>
            <a:r>
              <a:rPr lang="en-US" altLang="zh-CN" sz="1600" dirty="0"/>
              <a:t>ID.*/</a:t>
            </a:r>
          </a:p>
          <a:p>
            <a:pPr>
              <a:lnSpc>
                <a:spcPct val="80000"/>
              </a:lnSpc>
              <a:buFont typeface="Wingdings" pitchFamily="2" charset="2"/>
              <a:buNone/>
            </a:pPr>
            <a:r>
              <a:rPr lang="en-US" altLang="zh-CN" sz="1600" dirty="0"/>
              <a:t>      char *</a:t>
            </a:r>
            <a:r>
              <a:rPr lang="en-US" altLang="zh-CN" sz="1600" dirty="0" err="1"/>
              <a:t>pw_gecos</a:t>
            </a:r>
            <a:r>
              <a:rPr lang="en-US" altLang="zh-CN" sz="1600" dirty="0"/>
              <a:t>;      /*</a:t>
            </a:r>
            <a:r>
              <a:rPr lang="zh-CN" altLang="en-US" sz="1600" dirty="0"/>
              <a:t>真实名*</a:t>
            </a:r>
            <a:r>
              <a:rPr lang="en-US" altLang="zh-CN" sz="1600" dirty="0"/>
              <a:t>/</a:t>
            </a:r>
          </a:p>
          <a:p>
            <a:pPr>
              <a:lnSpc>
                <a:spcPct val="80000"/>
              </a:lnSpc>
              <a:buFont typeface="Wingdings" pitchFamily="2" charset="2"/>
              <a:buNone/>
            </a:pPr>
            <a:r>
              <a:rPr lang="en-US" altLang="zh-CN" sz="1600" dirty="0"/>
              <a:t>      char *</a:t>
            </a:r>
            <a:r>
              <a:rPr lang="en-US" altLang="zh-CN" sz="1600" dirty="0" err="1"/>
              <a:t>pw_dir</a:t>
            </a:r>
            <a:r>
              <a:rPr lang="en-US" altLang="zh-CN" sz="1600" dirty="0"/>
              <a:t>;        /* </a:t>
            </a:r>
            <a:r>
              <a:rPr lang="zh-CN" altLang="en-US" sz="1600" dirty="0"/>
              <a:t>主目录</a:t>
            </a:r>
            <a:r>
              <a:rPr lang="en-US" altLang="zh-CN" sz="1600" dirty="0"/>
              <a:t>.*/</a:t>
            </a:r>
          </a:p>
          <a:p>
            <a:pPr>
              <a:lnSpc>
                <a:spcPct val="80000"/>
              </a:lnSpc>
              <a:buFont typeface="Wingdings" pitchFamily="2" charset="2"/>
              <a:buNone/>
            </a:pPr>
            <a:r>
              <a:rPr lang="en-US" altLang="zh-CN" sz="1600" dirty="0"/>
              <a:t>      char *</a:t>
            </a:r>
            <a:r>
              <a:rPr lang="en-US" altLang="zh-CN" sz="1600" dirty="0" err="1"/>
              <a:t>pw_shell</a:t>
            </a:r>
            <a:r>
              <a:rPr lang="en-US" altLang="zh-CN" sz="1600" dirty="0"/>
              <a:t>;      /*</a:t>
            </a:r>
            <a:r>
              <a:rPr lang="zh-CN" altLang="en-US" sz="1600" dirty="0"/>
              <a:t>使用的</a:t>
            </a:r>
            <a:r>
              <a:rPr lang="en-US" altLang="zh-CN" sz="1600" dirty="0"/>
              <a:t>shell*/};</a:t>
            </a:r>
            <a:endParaRPr lang="zh-CN" altLang="en-US" sz="1600" dirty="0">
              <a:solidFill>
                <a:schemeClr val="accent2"/>
              </a:solidFill>
            </a:endParaRPr>
          </a:p>
        </p:txBody>
      </p:sp>
      <p:sp>
        <p:nvSpPr>
          <p:cNvPr id="101379" name="Rectangle 2">
            <a:extLst>
              <a:ext uri="{FF2B5EF4-FFF2-40B4-BE49-F238E27FC236}">
                <a16:creationId xmlns:a16="http://schemas.microsoft.com/office/drawing/2014/main" id="{9ADE5F60-6A99-CC41-97BC-C99ACC503C67}"/>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文件属性管理</a:t>
            </a:r>
            <a:r>
              <a:rPr lang="en-US" altLang="zh-CN">
                <a:solidFill>
                  <a:srgbClr val="1E4649"/>
                </a:solidFill>
              </a:rPr>
              <a:t>:</a:t>
            </a:r>
            <a:r>
              <a:rPr lang="zh-CN" altLang="en-US">
                <a:solidFill>
                  <a:srgbClr val="1E4649"/>
                </a:solidFill>
              </a:rPr>
              <a:t>根据用户</a:t>
            </a:r>
            <a:r>
              <a:rPr lang="en-US" altLang="zh-CN">
                <a:solidFill>
                  <a:srgbClr val="1E4649"/>
                </a:solidFill>
              </a:rPr>
              <a:t>ID</a:t>
            </a:r>
            <a:r>
              <a:rPr lang="zh-CN" altLang="en-US">
                <a:solidFill>
                  <a:srgbClr val="1E4649"/>
                </a:solidFill>
              </a:rPr>
              <a:t>获取用户属性</a:t>
            </a:r>
          </a:p>
        </p:txBody>
      </p:sp>
    </p:spTree>
    <p:extLst>
      <p:ext uri="{BB962C8B-B14F-4D97-AF65-F5344CB8AC3E}">
        <p14:creationId xmlns:p14="http://schemas.microsoft.com/office/powerpoint/2010/main" val="3247223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xEl>
                                              <p:pRg st="1" end="1"/>
                                            </p:txEl>
                                          </p:spTgt>
                                        </p:tgtEl>
                                        <p:attrNameLst>
                                          <p:attrName>style.visibility</p:attrName>
                                        </p:attrNameLst>
                                      </p:cBhvr>
                                      <p:to>
                                        <p:strVal val="visible"/>
                                      </p:to>
                                    </p:set>
                                    <p:anim calcmode="lin" valueType="num">
                                      <p:cBhvr additive="base">
                                        <p:cTn id="13" dur="500" fill="hold"/>
                                        <p:tgtEl>
                                          <p:spTgt spid="235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3556">
                                            <p:txEl>
                                              <p:pRg st="2" end="2"/>
                                            </p:txEl>
                                          </p:spTgt>
                                        </p:tgtEl>
                                        <p:attrNameLst>
                                          <p:attrName>style.visibility</p:attrName>
                                        </p:attrNameLst>
                                      </p:cBhvr>
                                      <p:to>
                                        <p:strVal val="visible"/>
                                      </p:to>
                                    </p:set>
                                    <p:anim calcmode="lin" valueType="num">
                                      <p:cBhvr additive="base">
                                        <p:cTn id="19" dur="500" fill="hold"/>
                                        <p:tgtEl>
                                          <p:spTgt spid="2355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556">
                                            <p:txEl>
                                              <p:pRg st="3" end="3"/>
                                            </p:txEl>
                                          </p:spTgt>
                                        </p:tgtEl>
                                        <p:attrNameLst>
                                          <p:attrName>style.visibility</p:attrName>
                                        </p:attrNameLst>
                                      </p:cBhvr>
                                      <p:to>
                                        <p:strVal val="visible"/>
                                      </p:to>
                                    </p:set>
                                    <p:anim calcmode="lin" valueType="num">
                                      <p:cBhvr additive="base">
                                        <p:cTn id="23" dur="500" fill="hold"/>
                                        <p:tgtEl>
                                          <p:spTgt spid="2355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55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3556">
                                            <p:txEl>
                                              <p:pRg st="4" end="4"/>
                                            </p:txEl>
                                          </p:spTgt>
                                        </p:tgtEl>
                                        <p:attrNameLst>
                                          <p:attrName>style.visibility</p:attrName>
                                        </p:attrNameLst>
                                      </p:cBhvr>
                                      <p:to>
                                        <p:strVal val="visible"/>
                                      </p:to>
                                    </p:set>
                                    <p:anim calcmode="lin" valueType="num">
                                      <p:cBhvr additive="base">
                                        <p:cTn id="29" dur="500" fill="hold"/>
                                        <p:tgtEl>
                                          <p:spTgt spid="2355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55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3556">
                                            <p:txEl>
                                              <p:pRg st="6" end="6"/>
                                            </p:txEl>
                                          </p:spTgt>
                                        </p:tgtEl>
                                        <p:attrNameLst>
                                          <p:attrName>style.visibility</p:attrName>
                                        </p:attrNameLst>
                                      </p:cBhvr>
                                      <p:to>
                                        <p:strVal val="visible"/>
                                      </p:to>
                                    </p:set>
                                    <p:anim calcmode="lin" valueType="num">
                                      <p:cBhvr additive="base">
                                        <p:cTn id="35" dur="500" fill="hold"/>
                                        <p:tgtEl>
                                          <p:spTgt spid="2355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55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3556">
                                            <p:txEl>
                                              <p:pRg st="7" end="7"/>
                                            </p:txEl>
                                          </p:spTgt>
                                        </p:tgtEl>
                                        <p:attrNameLst>
                                          <p:attrName>style.visibility</p:attrName>
                                        </p:attrNameLst>
                                      </p:cBhvr>
                                      <p:to>
                                        <p:strVal val="visible"/>
                                      </p:to>
                                    </p:set>
                                    <p:anim calcmode="lin" valueType="num">
                                      <p:cBhvr additive="base">
                                        <p:cTn id="41" dur="500" fill="hold"/>
                                        <p:tgtEl>
                                          <p:spTgt spid="23556">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55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3556">
                                            <p:txEl>
                                              <p:pRg st="8" end="8"/>
                                            </p:txEl>
                                          </p:spTgt>
                                        </p:tgtEl>
                                        <p:attrNameLst>
                                          <p:attrName>style.visibility</p:attrName>
                                        </p:attrNameLst>
                                      </p:cBhvr>
                                      <p:to>
                                        <p:strVal val="visible"/>
                                      </p:to>
                                    </p:set>
                                    <p:anim calcmode="lin" valueType="num">
                                      <p:cBhvr additive="base">
                                        <p:cTn id="47" dur="500" fill="hold"/>
                                        <p:tgtEl>
                                          <p:spTgt spid="23556">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355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3556">
                                            <p:txEl>
                                              <p:pRg st="9" end="9"/>
                                            </p:txEl>
                                          </p:spTgt>
                                        </p:tgtEl>
                                        <p:attrNameLst>
                                          <p:attrName>style.visibility</p:attrName>
                                        </p:attrNameLst>
                                      </p:cBhvr>
                                      <p:to>
                                        <p:strVal val="visible"/>
                                      </p:to>
                                    </p:set>
                                    <p:anim calcmode="lin" valueType="num">
                                      <p:cBhvr additive="base">
                                        <p:cTn id="53" dur="500" fill="hold"/>
                                        <p:tgtEl>
                                          <p:spTgt spid="23556">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355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23556">
                                            <p:txEl>
                                              <p:pRg st="10" end="10"/>
                                            </p:txEl>
                                          </p:spTgt>
                                        </p:tgtEl>
                                        <p:attrNameLst>
                                          <p:attrName>style.visibility</p:attrName>
                                        </p:attrNameLst>
                                      </p:cBhvr>
                                      <p:to>
                                        <p:strVal val="visible"/>
                                      </p:to>
                                    </p:set>
                                    <p:anim calcmode="lin" valueType="num">
                                      <p:cBhvr additive="base">
                                        <p:cTn id="59" dur="500" fill="hold"/>
                                        <p:tgtEl>
                                          <p:spTgt spid="23556">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355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23556">
                                            <p:txEl>
                                              <p:pRg st="11" end="11"/>
                                            </p:txEl>
                                          </p:spTgt>
                                        </p:tgtEl>
                                        <p:attrNameLst>
                                          <p:attrName>style.visibility</p:attrName>
                                        </p:attrNameLst>
                                      </p:cBhvr>
                                      <p:to>
                                        <p:strVal val="visible"/>
                                      </p:to>
                                    </p:set>
                                    <p:anim calcmode="lin" valueType="num">
                                      <p:cBhvr additive="base">
                                        <p:cTn id="65" dur="500" fill="hold"/>
                                        <p:tgtEl>
                                          <p:spTgt spid="23556">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355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23556">
                                            <p:txEl>
                                              <p:pRg st="12" end="12"/>
                                            </p:txEl>
                                          </p:spTgt>
                                        </p:tgtEl>
                                        <p:attrNameLst>
                                          <p:attrName>style.visibility</p:attrName>
                                        </p:attrNameLst>
                                      </p:cBhvr>
                                      <p:to>
                                        <p:strVal val="visible"/>
                                      </p:to>
                                    </p:set>
                                    <p:anim calcmode="lin" valueType="num">
                                      <p:cBhvr additive="base">
                                        <p:cTn id="71" dur="500" fill="hold"/>
                                        <p:tgtEl>
                                          <p:spTgt spid="23556">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55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23556">
                                            <p:txEl>
                                              <p:pRg st="13" end="13"/>
                                            </p:txEl>
                                          </p:spTgt>
                                        </p:tgtEl>
                                        <p:attrNameLst>
                                          <p:attrName>style.visibility</p:attrName>
                                        </p:attrNameLst>
                                      </p:cBhvr>
                                      <p:to>
                                        <p:strVal val="visible"/>
                                      </p:to>
                                    </p:set>
                                    <p:anim calcmode="lin" valueType="num">
                                      <p:cBhvr additive="base">
                                        <p:cTn id="77" dur="500" fill="hold"/>
                                        <p:tgtEl>
                                          <p:spTgt spid="23556">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355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a:extLst>
              <a:ext uri="{FF2B5EF4-FFF2-40B4-BE49-F238E27FC236}">
                <a16:creationId xmlns:a16="http://schemas.microsoft.com/office/drawing/2014/main" id="{DDE6E794-DAB9-1347-8ED9-592D1D30B327}"/>
              </a:ext>
            </a:extLst>
          </p:cNvPr>
          <p:cNvSpPr>
            <a:spLocks noGrp="1" noChangeArrowheads="1"/>
          </p:cNvSpPr>
          <p:nvPr>
            <p:ph idx="1"/>
          </p:nvPr>
        </p:nvSpPr>
        <p:spPr>
          <a:xfrm>
            <a:off x="1917291" y="898320"/>
            <a:ext cx="8219717" cy="5157788"/>
          </a:xfrm>
        </p:spPr>
        <p:txBody>
          <a:bodyPr/>
          <a:lstStyle/>
          <a:p>
            <a:pPr>
              <a:lnSpc>
                <a:spcPct val="90000"/>
              </a:lnSpc>
            </a:pPr>
            <a:r>
              <a:rPr lang="zh-CN" altLang="en-US" sz="3000" dirty="0">
                <a:solidFill>
                  <a:schemeClr val="accent2"/>
                </a:solidFill>
                <a:latin typeface="微软雅黑" panose="020B0503020204020204" pitchFamily="34" charset="-122"/>
                <a:ea typeface="微软雅黑" panose="020B0503020204020204" pitchFamily="34" charset="-122"/>
              </a:rPr>
              <a:t>常用函数：</a:t>
            </a:r>
            <a:r>
              <a:rPr lang="en-US" altLang="zh-CN" sz="3000" dirty="0" err="1">
                <a:solidFill>
                  <a:schemeClr val="accent2"/>
                </a:solidFill>
                <a:latin typeface="微软雅黑" panose="020B0503020204020204" pitchFamily="34" charset="-122"/>
                <a:ea typeface="微软雅黑" panose="020B0503020204020204" pitchFamily="34" charset="-122"/>
              </a:rPr>
              <a:t>getgrgid</a:t>
            </a:r>
            <a:endParaRPr lang="en-US" altLang="zh-CN" sz="3000" dirty="0">
              <a:solidFill>
                <a:schemeClr val="accent2"/>
              </a:solidFill>
              <a:latin typeface="微软雅黑" panose="020B0503020204020204" pitchFamily="34" charset="-122"/>
              <a:ea typeface="微软雅黑" panose="020B0503020204020204" pitchFamily="34" charset="-122"/>
            </a:endParaRPr>
          </a:p>
          <a:p>
            <a:pPr>
              <a:lnSpc>
                <a:spcPct val="90000"/>
              </a:lnSpc>
            </a:pPr>
            <a:r>
              <a:rPr lang="zh-CN" altLang="en-US" sz="3000" dirty="0">
                <a:solidFill>
                  <a:schemeClr val="accent2"/>
                </a:solidFill>
                <a:latin typeface="微软雅黑" panose="020B0503020204020204" pitchFamily="34" charset="-122"/>
                <a:ea typeface="微软雅黑" panose="020B0503020204020204" pitchFamily="34" charset="-122"/>
              </a:rPr>
              <a:t>头文件：</a:t>
            </a:r>
            <a:r>
              <a:rPr lang="en-US" altLang="zh-CN" sz="3000" dirty="0">
                <a:solidFill>
                  <a:schemeClr val="accent2"/>
                </a:solidFill>
                <a:latin typeface="微软雅黑" panose="020B0503020204020204" pitchFamily="34" charset="-122"/>
                <a:ea typeface="微软雅黑" panose="020B0503020204020204" pitchFamily="34" charset="-122"/>
              </a:rPr>
              <a:t> sys/</a:t>
            </a:r>
            <a:r>
              <a:rPr lang="en-US" altLang="zh-CN" sz="3000" dirty="0" err="1">
                <a:solidFill>
                  <a:schemeClr val="accent2"/>
                </a:solidFill>
                <a:latin typeface="微软雅黑" panose="020B0503020204020204" pitchFamily="34" charset="-122"/>
                <a:ea typeface="微软雅黑" panose="020B0503020204020204" pitchFamily="34" charset="-122"/>
              </a:rPr>
              <a:t>types.h</a:t>
            </a:r>
            <a:r>
              <a:rPr lang="zh-CN" altLang="en-US" sz="3000" dirty="0">
                <a:solidFill>
                  <a:schemeClr val="accent2"/>
                </a:solidFill>
                <a:latin typeface="微软雅黑" panose="020B0503020204020204" pitchFamily="34" charset="-122"/>
                <a:ea typeface="微软雅黑" panose="020B0503020204020204" pitchFamily="34" charset="-122"/>
              </a:rPr>
              <a:t>，</a:t>
            </a:r>
            <a:r>
              <a:rPr lang="en-US" altLang="zh-CN" sz="3000" dirty="0" err="1">
                <a:solidFill>
                  <a:schemeClr val="accent2"/>
                </a:solidFill>
                <a:latin typeface="微软雅黑" panose="020B0503020204020204" pitchFamily="34" charset="-122"/>
                <a:ea typeface="微软雅黑" panose="020B0503020204020204" pitchFamily="34" charset="-122"/>
              </a:rPr>
              <a:t>grp.h</a:t>
            </a:r>
            <a:endParaRPr lang="en-US" altLang="zh-CN" sz="3000" dirty="0">
              <a:solidFill>
                <a:schemeClr val="accent2"/>
              </a:solidFill>
              <a:latin typeface="微软雅黑" panose="020B0503020204020204" pitchFamily="34" charset="-122"/>
              <a:ea typeface="微软雅黑" panose="020B0503020204020204" pitchFamily="34" charset="-122"/>
            </a:endParaRPr>
          </a:p>
          <a:p>
            <a:pPr>
              <a:lnSpc>
                <a:spcPct val="90000"/>
              </a:lnSpc>
            </a:pPr>
            <a:r>
              <a:rPr lang="zh-CN" altLang="en-US" sz="3000" dirty="0">
                <a:solidFill>
                  <a:schemeClr val="accent2"/>
                </a:solidFill>
                <a:latin typeface="微软雅黑" panose="020B0503020204020204" pitchFamily="34" charset="-122"/>
                <a:ea typeface="微软雅黑" panose="020B0503020204020204" pitchFamily="34" charset="-122"/>
              </a:rPr>
              <a:t>函数定义：</a:t>
            </a:r>
            <a:endParaRPr lang="en-US" altLang="zh-CN" sz="3000" dirty="0">
              <a:solidFill>
                <a:schemeClr val="accent2"/>
              </a:solidFill>
              <a:latin typeface="微软雅黑" panose="020B0503020204020204" pitchFamily="34" charset="-122"/>
              <a:ea typeface="微软雅黑" panose="020B0503020204020204" pitchFamily="34" charset="-122"/>
            </a:endParaRPr>
          </a:p>
          <a:p>
            <a:pPr lvl="1">
              <a:lnSpc>
                <a:spcPct val="90000"/>
              </a:lnSpc>
            </a:pPr>
            <a:r>
              <a:rPr lang="nl-NL" altLang="zh-CN" sz="2600" dirty="0" err="1"/>
              <a:t>struct</a:t>
            </a:r>
            <a:r>
              <a:rPr lang="nl-NL" altLang="zh-CN" sz="2600" dirty="0"/>
              <a:t> </a:t>
            </a:r>
            <a:r>
              <a:rPr lang="en-US" altLang="zh-CN" sz="2600" dirty="0"/>
              <a:t>group</a:t>
            </a:r>
            <a:r>
              <a:rPr lang="nl-NL" altLang="zh-CN" sz="2600" dirty="0"/>
              <a:t> *get</a:t>
            </a:r>
            <a:r>
              <a:rPr lang="en-US" altLang="zh-CN" sz="2600" dirty="0" err="1"/>
              <a:t>grgid</a:t>
            </a:r>
            <a:r>
              <a:rPr lang="nl-NL" altLang="zh-CN" sz="2600" dirty="0"/>
              <a:t>(</a:t>
            </a:r>
            <a:r>
              <a:rPr lang="en-US" altLang="zh-CN" sz="2600" dirty="0"/>
              <a:t>g</a:t>
            </a:r>
            <a:r>
              <a:rPr lang="nl-NL" altLang="zh-CN" sz="2600" dirty="0" err="1"/>
              <a:t>id_t</a:t>
            </a:r>
            <a:r>
              <a:rPr lang="nl-NL" altLang="zh-CN" sz="2600" dirty="0"/>
              <a:t> </a:t>
            </a:r>
            <a:r>
              <a:rPr lang="en-US" altLang="zh-CN" sz="2600" dirty="0"/>
              <a:t>g</a:t>
            </a:r>
            <a:r>
              <a:rPr lang="nl-NL" altLang="zh-CN" sz="2600" dirty="0" err="1"/>
              <a:t>id</a:t>
            </a:r>
            <a:r>
              <a:rPr lang="nl-NL" altLang="zh-CN" sz="2600" dirty="0"/>
              <a:t>)</a:t>
            </a:r>
            <a:r>
              <a:rPr lang="en-US" altLang="zh-CN" sz="2600" dirty="0"/>
              <a:t>;</a:t>
            </a:r>
          </a:p>
          <a:p>
            <a:pPr lvl="2">
              <a:lnSpc>
                <a:spcPct val="90000"/>
              </a:lnSpc>
            </a:pPr>
            <a:r>
              <a:rPr lang="zh-CN" altLang="en-US" sz="2200" dirty="0"/>
              <a:t>输入用户组</a:t>
            </a:r>
            <a:r>
              <a:rPr lang="en-US" altLang="zh-CN" sz="2200" dirty="0"/>
              <a:t>ID</a:t>
            </a:r>
            <a:r>
              <a:rPr lang="zh-CN" altLang="en-US" sz="2200" dirty="0"/>
              <a:t>，返回用户组属性信息（</a:t>
            </a:r>
            <a:r>
              <a:rPr lang="en-US" altLang="zh-CN" sz="2200" dirty="0"/>
              <a:t>group</a:t>
            </a:r>
            <a:r>
              <a:rPr lang="zh-CN" altLang="en-US" sz="2200" dirty="0"/>
              <a:t>结构）</a:t>
            </a:r>
            <a:endParaRPr lang="en-US" altLang="zh-CN" sz="2200" dirty="0"/>
          </a:p>
          <a:p>
            <a:pPr>
              <a:lnSpc>
                <a:spcPct val="90000"/>
              </a:lnSpc>
              <a:buFont typeface="Wingdings" pitchFamily="2" charset="2"/>
              <a:buNone/>
            </a:pPr>
            <a:r>
              <a:rPr lang="en-US" altLang="zh-CN" sz="3000" dirty="0"/>
              <a:t>struct group{</a:t>
            </a:r>
          </a:p>
          <a:p>
            <a:pPr>
              <a:lnSpc>
                <a:spcPct val="90000"/>
              </a:lnSpc>
              <a:buFont typeface="Wingdings" pitchFamily="2" charset="2"/>
              <a:buNone/>
            </a:pPr>
            <a:r>
              <a:rPr lang="en-US" altLang="zh-CN" sz="3000" dirty="0"/>
              <a:t>  char *</a:t>
            </a:r>
            <a:r>
              <a:rPr lang="en-US" altLang="zh-CN" sz="3000" dirty="0" err="1"/>
              <a:t>gr_name</a:t>
            </a:r>
            <a:r>
              <a:rPr lang="en-US" altLang="zh-CN" sz="3000" dirty="0"/>
              <a:t>; /*</a:t>
            </a:r>
            <a:r>
              <a:rPr lang="zh-CN" altLang="en-US" sz="3000" dirty="0"/>
              <a:t>组名称*</a:t>
            </a:r>
            <a:r>
              <a:rPr lang="en-US" altLang="zh-CN" sz="3000" dirty="0"/>
              <a:t>/</a:t>
            </a:r>
          </a:p>
          <a:p>
            <a:pPr>
              <a:lnSpc>
                <a:spcPct val="90000"/>
              </a:lnSpc>
              <a:buFont typeface="Wingdings" pitchFamily="2" charset="2"/>
              <a:buNone/>
            </a:pPr>
            <a:r>
              <a:rPr lang="en-US" altLang="zh-CN" sz="3000" dirty="0"/>
              <a:t>  char *</a:t>
            </a:r>
            <a:r>
              <a:rPr lang="en-US" altLang="zh-CN" sz="3000" dirty="0" err="1"/>
              <a:t>gr_passwd</a:t>
            </a:r>
            <a:r>
              <a:rPr lang="en-US" altLang="zh-CN" sz="3000" dirty="0"/>
              <a:t>; /* </a:t>
            </a:r>
            <a:r>
              <a:rPr lang="zh-CN" altLang="en-US" sz="3000" dirty="0"/>
              <a:t>组密码*</a:t>
            </a:r>
            <a:r>
              <a:rPr lang="en-US" altLang="zh-CN" sz="3000" dirty="0"/>
              <a:t>/</a:t>
            </a:r>
          </a:p>
          <a:p>
            <a:pPr>
              <a:lnSpc>
                <a:spcPct val="90000"/>
              </a:lnSpc>
              <a:buFont typeface="Wingdings" pitchFamily="2" charset="2"/>
              <a:buNone/>
            </a:pPr>
            <a:r>
              <a:rPr lang="en-US" altLang="zh-CN" sz="3000" dirty="0"/>
              <a:t>  </a:t>
            </a:r>
            <a:r>
              <a:rPr lang="en-US" altLang="zh-CN" sz="3000" dirty="0" err="1"/>
              <a:t>gid_t</a:t>
            </a:r>
            <a:r>
              <a:rPr lang="en-US" altLang="zh-CN" sz="3000" dirty="0"/>
              <a:t> </a:t>
            </a:r>
            <a:r>
              <a:rPr lang="en-US" altLang="zh-CN" sz="3000" dirty="0" err="1"/>
              <a:t>gr_gid</a:t>
            </a:r>
            <a:r>
              <a:rPr lang="en-US" altLang="zh-CN" sz="3000" dirty="0"/>
              <a:t>; /*</a:t>
            </a:r>
            <a:r>
              <a:rPr lang="zh-CN" altLang="en-US" sz="3000" dirty="0"/>
              <a:t>组</a:t>
            </a:r>
            <a:r>
              <a:rPr lang="en-US" altLang="zh-CN" sz="3000" dirty="0"/>
              <a:t>ID</a:t>
            </a:r>
            <a:r>
              <a:rPr lang="zh-CN" altLang="en-US" sz="3000" dirty="0"/>
              <a:t>*</a:t>
            </a:r>
            <a:r>
              <a:rPr lang="en-US" altLang="zh-CN" sz="3000" dirty="0"/>
              <a:t>/</a:t>
            </a:r>
          </a:p>
          <a:p>
            <a:pPr>
              <a:lnSpc>
                <a:spcPct val="90000"/>
              </a:lnSpc>
              <a:buFont typeface="Wingdings" pitchFamily="2" charset="2"/>
              <a:buNone/>
            </a:pPr>
            <a:r>
              <a:rPr lang="en-US" altLang="zh-CN" sz="3000" dirty="0"/>
              <a:t>  char **</a:t>
            </a:r>
            <a:r>
              <a:rPr lang="en-US" altLang="zh-CN" sz="3000" dirty="0" err="1"/>
              <a:t>gr_mem</a:t>
            </a:r>
            <a:r>
              <a:rPr lang="en-US" altLang="zh-CN" sz="3000" dirty="0"/>
              <a:t>; /*</a:t>
            </a:r>
            <a:r>
              <a:rPr lang="zh-CN" altLang="en-US" sz="3000" dirty="0"/>
              <a:t>组成员账号*</a:t>
            </a:r>
            <a:r>
              <a:rPr lang="en-US" altLang="zh-CN" sz="3000" dirty="0"/>
              <a:t>/ } </a:t>
            </a:r>
          </a:p>
        </p:txBody>
      </p:sp>
      <p:sp>
        <p:nvSpPr>
          <p:cNvPr id="103427" name="Rectangle 2">
            <a:extLst>
              <a:ext uri="{FF2B5EF4-FFF2-40B4-BE49-F238E27FC236}">
                <a16:creationId xmlns:a16="http://schemas.microsoft.com/office/drawing/2014/main" id="{F9A886C4-34CE-F549-8CC4-E8BFCE97621C}"/>
              </a:ext>
            </a:extLst>
          </p:cNvPr>
          <p:cNvSpPr>
            <a:spLocks noGrp="1" noChangeArrowheads="1"/>
          </p:cNvSpPr>
          <p:nvPr>
            <p:ph type="title"/>
          </p:nvPr>
        </p:nvSpPr>
        <p:spPr>
          <a:xfrm>
            <a:off x="2495551" y="188914"/>
            <a:ext cx="7331075" cy="549275"/>
          </a:xfrm>
        </p:spPr>
        <p:txBody>
          <a:bodyPr/>
          <a:lstStyle/>
          <a:p>
            <a:pPr defTabSz="684213"/>
            <a:r>
              <a:rPr lang="zh-CN" altLang="en-US">
                <a:solidFill>
                  <a:srgbClr val="1E4649"/>
                </a:solidFill>
              </a:rPr>
              <a:t>文件属性管理：根据组</a:t>
            </a:r>
            <a:r>
              <a:rPr lang="en-US" altLang="zh-CN">
                <a:solidFill>
                  <a:srgbClr val="1E4649"/>
                </a:solidFill>
              </a:rPr>
              <a:t>ID</a:t>
            </a:r>
            <a:r>
              <a:rPr lang="zh-CN" altLang="en-US">
                <a:solidFill>
                  <a:srgbClr val="1E4649"/>
                </a:solidFill>
              </a:rPr>
              <a:t>获取组属性</a:t>
            </a:r>
          </a:p>
        </p:txBody>
      </p:sp>
    </p:spTree>
    <p:extLst>
      <p:ext uri="{BB962C8B-B14F-4D97-AF65-F5344CB8AC3E}">
        <p14:creationId xmlns:p14="http://schemas.microsoft.com/office/powerpoint/2010/main" val="3336709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xEl>
                                              <p:pRg st="1" end="1"/>
                                            </p:txEl>
                                          </p:spTgt>
                                        </p:tgtEl>
                                        <p:attrNameLst>
                                          <p:attrName>style.visibility</p:attrName>
                                        </p:attrNameLst>
                                      </p:cBhvr>
                                      <p:to>
                                        <p:strVal val="visible"/>
                                      </p:to>
                                    </p:set>
                                    <p:anim calcmode="lin" valueType="num">
                                      <p:cBhvr additive="base">
                                        <p:cTn id="13" dur="500" fill="hold"/>
                                        <p:tgtEl>
                                          <p:spTgt spid="235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3556">
                                            <p:txEl>
                                              <p:pRg st="2" end="2"/>
                                            </p:txEl>
                                          </p:spTgt>
                                        </p:tgtEl>
                                        <p:attrNameLst>
                                          <p:attrName>style.visibility</p:attrName>
                                        </p:attrNameLst>
                                      </p:cBhvr>
                                      <p:to>
                                        <p:strVal val="visible"/>
                                      </p:to>
                                    </p:set>
                                    <p:anim calcmode="lin" valueType="num">
                                      <p:cBhvr additive="base">
                                        <p:cTn id="19" dur="500" fill="hold"/>
                                        <p:tgtEl>
                                          <p:spTgt spid="2355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556">
                                            <p:txEl>
                                              <p:pRg st="3" end="3"/>
                                            </p:txEl>
                                          </p:spTgt>
                                        </p:tgtEl>
                                        <p:attrNameLst>
                                          <p:attrName>style.visibility</p:attrName>
                                        </p:attrNameLst>
                                      </p:cBhvr>
                                      <p:to>
                                        <p:strVal val="visible"/>
                                      </p:to>
                                    </p:set>
                                    <p:anim calcmode="lin" valueType="num">
                                      <p:cBhvr additive="base">
                                        <p:cTn id="23" dur="500" fill="hold"/>
                                        <p:tgtEl>
                                          <p:spTgt spid="2355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55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3556">
                                            <p:txEl>
                                              <p:pRg st="4" end="4"/>
                                            </p:txEl>
                                          </p:spTgt>
                                        </p:tgtEl>
                                        <p:attrNameLst>
                                          <p:attrName>style.visibility</p:attrName>
                                        </p:attrNameLst>
                                      </p:cBhvr>
                                      <p:to>
                                        <p:strVal val="visible"/>
                                      </p:to>
                                    </p:set>
                                    <p:anim calcmode="lin" valueType="num">
                                      <p:cBhvr additive="base">
                                        <p:cTn id="29" dur="500" fill="hold"/>
                                        <p:tgtEl>
                                          <p:spTgt spid="2355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55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3556">
                                            <p:txEl>
                                              <p:pRg st="5" end="5"/>
                                            </p:txEl>
                                          </p:spTgt>
                                        </p:tgtEl>
                                        <p:attrNameLst>
                                          <p:attrName>style.visibility</p:attrName>
                                        </p:attrNameLst>
                                      </p:cBhvr>
                                      <p:to>
                                        <p:strVal val="visible"/>
                                      </p:to>
                                    </p:set>
                                    <p:anim calcmode="lin" valueType="num">
                                      <p:cBhvr additive="base">
                                        <p:cTn id="35" dur="500" fill="hold"/>
                                        <p:tgtEl>
                                          <p:spTgt spid="23556">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55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3556">
                                            <p:txEl>
                                              <p:pRg st="6" end="6"/>
                                            </p:txEl>
                                          </p:spTgt>
                                        </p:tgtEl>
                                        <p:attrNameLst>
                                          <p:attrName>style.visibility</p:attrName>
                                        </p:attrNameLst>
                                      </p:cBhvr>
                                      <p:to>
                                        <p:strVal val="visible"/>
                                      </p:to>
                                    </p:set>
                                    <p:anim calcmode="lin" valueType="num">
                                      <p:cBhvr additive="base">
                                        <p:cTn id="41" dur="500" fill="hold"/>
                                        <p:tgtEl>
                                          <p:spTgt spid="23556">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55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3556">
                                            <p:txEl>
                                              <p:pRg st="7" end="7"/>
                                            </p:txEl>
                                          </p:spTgt>
                                        </p:tgtEl>
                                        <p:attrNameLst>
                                          <p:attrName>style.visibility</p:attrName>
                                        </p:attrNameLst>
                                      </p:cBhvr>
                                      <p:to>
                                        <p:strVal val="visible"/>
                                      </p:to>
                                    </p:set>
                                    <p:anim calcmode="lin" valueType="num">
                                      <p:cBhvr additive="base">
                                        <p:cTn id="47" dur="500" fill="hold"/>
                                        <p:tgtEl>
                                          <p:spTgt spid="23556">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355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3556">
                                            <p:txEl>
                                              <p:pRg st="8" end="8"/>
                                            </p:txEl>
                                          </p:spTgt>
                                        </p:tgtEl>
                                        <p:attrNameLst>
                                          <p:attrName>style.visibility</p:attrName>
                                        </p:attrNameLst>
                                      </p:cBhvr>
                                      <p:to>
                                        <p:strVal val="visible"/>
                                      </p:to>
                                    </p:set>
                                    <p:anim calcmode="lin" valueType="num">
                                      <p:cBhvr additive="base">
                                        <p:cTn id="53" dur="500" fill="hold"/>
                                        <p:tgtEl>
                                          <p:spTgt spid="23556">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355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23556">
                                            <p:txEl>
                                              <p:pRg st="9" end="9"/>
                                            </p:txEl>
                                          </p:spTgt>
                                        </p:tgtEl>
                                        <p:attrNameLst>
                                          <p:attrName>style.visibility</p:attrName>
                                        </p:attrNameLst>
                                      </p:cBhvr>
                                      <p:to>
                                        <p:strVal val="visible"/>
                                      </p:to>
                                    </p:set>
                                    <p:anim calcmode="lin" valueType="num">
                                      <p:cBhvr additive="base">
                                        <p:cTn id="59" dur="500" fill="hold"/>
                                        <p:tgtEl>
                                          <p:spTgt spid="23556">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355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a:extLst>
              <a:ext uri="{FF2B5EF4-FFF2-40B4-BE49-F238E27FC236}">
                <a16:creationId xmlns:a16="http://schemas.microsoft.com/office/drawing/2014/main" id="{766466C7-63A4-0F46-974C-1C936FB2B76E}"/>
              </a:ext>
            </a:extLst>
          </p:cNvPr>
          <p:cNvSpPr>
            <a:spLocks noGrp="1" noChangeArrowheads="1"/>
          </p:cNvSpPr>
          <p:nvPr>
            <p:ph idx="1"/>
          </p:nvPr>
        </p:nvSpPr>
        <p:spPr>
          <a:xfrm>
            <a:off x="2236788" y="1311275"/>
            <a:ext cx="8077200" cy="5157788"/>
          </a:xfrm>
        </p:spPr>
        <p:txBody>
          <a:bodyPr/>
          <a:lstStyle/>
          <a:p>
            <a:endParaRPr lang="en-US" altLang="zh-CN"/>
          </a:p>
          <a:p>
            <a:endParaRPr lang="en-US" altLang="zh-CN">
              <a:solidFill>
                <a:schemeClr val="accent2"/>
              </a:solidFill>
            </a:endParaRPr>
          </a:p>
          <a:p>
            <a:endParaRPr lang="en-US" altLang="zh-CN">
              <a:solidFill>
                <a:schemeClr val="accent2"/>
              </a:solidFill>
            </a:endParaRPr>
          </a:p>
          <a:p>
            <a:endParaRPr lang="en-US" altLang="zh-CN">
              <a:solidFill>
                <a:schemeClr val="accent2"/>
              </a:solidFill>
            </a:endParaRPr>
          </a:p>
          <a:p>
            <a:pPr>
              <a:buFontTx/>
              <a:buNone/>
            </a:pPr>
            <a:endParaRPr lang="en-US" altLang="zh-CN">
              <a:solidFill>
                <a:schemeClr val="accent2"/>
              </a:solidFill>
            </a:endParaRPr>
          </a:p>
          <a:p>
            <a:endParaRPr lang="zh-CN" altLang="en-US">
              <a:solidFill>
                <a:schemeClr val="accent2"/>
              </a:solidFill>
            </a:endParaRPr>
          </a:p>
        </p:txBody>
      </p:sp>
      <p:sp>
        <p:nvSpPr>
          <p:cNvPr id="105475" name="Rectangle 2">
            <a:extLst>
              <a:ext uri="{FF2B5EF4-FFF2-40B4-BE49-F238E27FC236}">
                <a16:creationId xmlns:a16="http://schemas.microsoft.com/office/drawing/2014/main" id="{042015AF-9034-B043-A9B7-4B6B53E3C373}"/>
              </a:ext>
            </a:extLst>
          </p:cNvPr>
          <p:cNvSpPr>
            <a:spLocks noGrp="1" noChangeArrowheads="1"/>
          </p:cNvSpPr>
          <p:nvPr>
            <p:ph type="title"/>
          </p:nvPr>
        </p:nvSpPr>
        <p:spPr>
          <a:xfrm>
            <a:off x="2495551" y="188914"/>
            <a:ext cx="7331075" cy="549275"/>
          </a:xfrm>
        </p:spPr>
        <p:txBody>
          <a:bodyPr/>
          <a:lstStyle/>
          <a:p>
            <a:pPr defTabSz="684213"/>
            <a:r>
              <a:rPr lang="en-US" altLang="zh-CN">
                <a:solidFill>
                  <a:srgbClr val="1E4649"/>
                </a:solidFill>
              </a:rPr>
              <a:t>ls –l</a:t>
            </a:r>
            <a:r>
              <a:rPr lang="zh-CN" altLang="en-US">
                <a:solidFill>
                  <a:srgbClr val="1E4649"/>
                </a:solidFill>
              </a:rPr>
              <a:t>实现关键代码</a:t>
            </a:r>
          </a:p>
        </p:txBody>
      </p:sp>
      <p:pic>
        <p:nvPicPr>
          <p:cNvPr id="105476" name="图片 4">
            <a:extLst>
              <a:ext uri="{FF2B5EF4-FFF2-40B4-BE49-F238E27FC236}">
                <a16:creationId xmlns:a16="http://schemas.microsoft.com/office/drawing/2014/main" id="{960F0C91-7AA9-D44B-A57A-62AF46E82D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1196975"/>
            <a:ext cx="6119813"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57772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4105" y="2488372"/>
            <a:ext cx="4121418" cy="1560871"/>
          </a:xfrm>
        </p:spPr>
        <p:txBody>
          <a:bodyPr/>
          <a:lstStyle/>
          <a:p>
            <a:pPr marL="849292" indent="-849292"/>
            <a:r>
              <a:rPr lang="zh-CN" altLang="en-US" dirty="0">
                <a:sym typeface="+mn-lt"/>
              </a:rPr>
              <a:t>三、</a:t>
            </a:r>
            <a:r>
              <a:rPr lang="en-US" altLang="zh-CN" dirty="0">
                <a:sym typeface="+mn-lt"/>
              </a:rPr>
              <a:t> </a:t>
            </a:r>
            <a:r>
              <a:rPr lang="zh-CN" altLang="en-US" dirty="0">
                <a:sym typeface="+mn-lt"/>
              </a:rPr>
              <a:t>进程运行与监控</a:t>
            </a:r>
          </a:p>
        </p:txBody>
      </p:sp>
      <p:sp>
        <p:nvSpPr>
          <p:cNvPr id="6" name="文本占位符 5"/>
          <p:cNvSpPr>
            <a:spLocks noGrp="1"/>
          </p:cNvSpPr>
          <p:nvPr>
            <p:ph type="body" sz="half" idx="2"/>
          </p:nvPr>
        </p:nvSpPr>
        <p:spPr>
          <a:xfrm>
            <a:off x="5818998" y="1336463"/>
            <a:ext cx="5370115" cy="4093648"/>
          </a:xfrm>
        </p:spPr>
        <p:txBody>
          <a:bodyPr rtlCol="0">
            <a:normAutofit/>
          </a:bodyPr>
          <a:lstStyle/>
          <a:p>
            <a:pPr marL="457189" indent="-457189">
              <a:lnSpc>
                <a:spcPct val="150000"/>
              </a:lnSpc>
              <a:buFont typeface="Wingdings" pitchFamily="2" charset="2"/>
              <a:buChar char="n"/>
            </a:pPr>
            <a:r>
              <a:rPr lang="en-US" altLang="zh-CN" sz="2800" dirty="0">
                <a:solidFill>
                  <a:schemeClr val="tx1"/>
                </a:solidFill>
              </a:rPr>
              <a:t>Linux</a:t>
            </a:r>
            <a:r>
              <a:rPr lang="zh-CN" altLang="en-US" sz="2800" dirty="0">
                <a:solidFill>
                  <a:schemeClr val="tx1"/>
                </a:solidFill>
              </a:rPr>
              <a:t>进程控制块</a:t>
            </a:r>
            <a:endParaRPr lang="en-US" altLang="zh-CN" sz="2800" dirty="0">
              <a:solidFill>
                <a:schemeClr val="tx1"/>
              </a:solidFill>
            </a:endParaRPr>
          </a:p>
          <a:p>
            <a:pPr marL="457189" indent="-457189">
              <a:lnSpc>
                <a:spcPct val="150000"/>
              </a:lnSpc>
              <a:buFont typeface="Wingdings" pitchFamily="2" charset="2"/>
              <a:buChar char="n"/>
            </a:pPr>
            <a:r>
              <a:rPr lang="zh-CN" altLang="en-US" sz="2800" dirty="0">
                <a:solidFill>
                  <a:schemeClr val="tx1"/>
                </a:solidFill>
              </a:rPr>
              <a:t>进程的启动</a:t>
            </a:r>
            <a:endParaRPr lang="en-US" altLang="zh-CN" sz="2800" dirty="0">
              <a:solidFill>
                <a:schemeClr val="tx1"/>
              </a:solidFill>
            </a:endParaRPr>
          </a:p>
          <a:p>
            <a:pPr marL="457189" indent="-457189">
              <a:lnSpc>
                <a:spcPct val="150000"/>
              </a:lnSpc>
              <a:buFont typeface="Wingdings" pitchFamily="2" charset="2"/>
              <a:buChar char="n"/>
            </a:pPr>
            <a:r>
              <a:rPr lang="zh-CN" altLang="en-US" sz="2800" dirty="0">
                <a:solidFill>
                  <a:schemeClr val="tx1"/>
                </a:solidFill>
              </a:rPr>
              <a:t>进程的运行控制</a:t>
            </a:r>
            <a:endParaRPr lang="en-US" altLang="zh-CN" sz="2800" dirty="0">
              <a:solidFill>
                <a:schemeClr val="tx1"/>
              </a:solidFill>
            </a:endParaRPr>
          </a:p>
          <a:p>
            <a:pPr marL="457189" indent="-457189">
              <a:lnSpc>
                <a:spcPct val="150000"/>
              </a:lnSpc>
              <a:buFont typeface="Wingdings" pitchFamily="2" charset="2"/>
              <a:buChar char="n"/>
            </a:pPr>
            <a:r>
              <a:rPr lang="zh-CN" altLang="en-US" sz="2800" dirty="0">
                <a:solidFill>
                  <a:schemeClr val="tx1"/>
                </a:solidFill>
              </a:rPr>
              <a:t>进程的监测</a:t>
            </a:r>
            <a:endParaRPr lang="en-US" altLang="zh-CN" sz="2800" dirty="0">
              <a:solidFill>
                <a:schemeClr val="tx1"/>
              </a:solidFill>
            </a:endParaRPr>
          </a:p>
          <a:p>
            <a:pPr marL="457189" indent="-457189">
              <a:lnSpc>
                <a:spcPct val="150000"/>
              </a:lnSpc>
              <a:buFont typeface="Wingdings" pitchFamily="2" charset="2"/>
              <a:buChar char="n"/>
            </a:pPr>
            <a:endParaRPr lang="en-US" altLang="zh-CN" sz="2800" dirty="0">
              <a:solidFill>
                <a:schemeClr val="tx1"/>
              </a:solidFill>
              <a:sym typeface="+mn-lt"/>
            </a:endParaRPr>
          </a:p>
        </p:txBody>
      </p:sp>
      <p:sp>
        <p:nvSpPr>
          <p:cNvPr id="5" name="标题 3">
            <a:extLst>
              <a:ext uri="{FF2B5EF4-FFF2-40B4-BE49-F238E27FC236}">
                <a16:creationId xmlns:a16="http://schemas.microsoft.com/office/drawing/2014/main" id="{4CC6ED18-6F61-F44E-A2A6-39E907C1A64E}"/>
              </a:ext>
            </a:extLst>
          </p:cNvPr>
          <p:cNvSpPr txBox="1">
            <a:spLocks/>
          </p:cNvSpPr>
          <p:nvPr/>
        </p:nvSpPr>
        <p:spPr>
          <a:xfrm>
            <a:off x="244106" y="113103"/>
            <a:ext cx="4340641" cy="1560871"/>
          </a:xfrm>
          <a:prstGeom prst="rect">
            <a:avLst/>
          </a:prstGeom>
        </p:spPr>
        <p:txBody>
          <a:bodyPr rtlCol="0" anchor="b">
            <a:normAutofit/>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a:sym typeface="+mn-lt"/>
              </a:rPr>
              <a:t>Linux</a:t>
            </a:r>
            <a:r>
              <a:rPr lang="zh-CN" altLang="en-US">
                <a:sym typeface="+mn-lt"/>
              </a:rPr>
              <a:t>系统入门</a:t>
            </a:r>
            <a:endParaRPr lang="zh-CN" altLang="en-US" dirty="0">
              <a:sym typeface="+mn-lt"/>
            </a:endParaRPr>
          </a:p>
        </p:txBody>
      </p:sp>
    </p:spTree>
    <p:custDataLst>
      <p:tags r:id="rId1"/>
    </p:custDataLst>
    <p:extLst>
      <p:ext uri="{BB962C8B-B14F-4D97-AF65-F5344CB8AC3E}">
        <p14:creationId xmlns:p14="http://schemas.microsoft.com/office/powerpoint/2010/main" val="216950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14C72446-37EF-4708-A952-DA6B9F8B3087}"/>
              </a:ext>
            </a:extLst>
          </p:cNvPr>
          <p:cNvSpPr>
            <a:spLocks noGrp="1" noChangeArrowheads="1"/>
          </p:cNvSpPr>
          <p:nvPr>
            <p:ph idx="1"/>
          </p:nvPr>
        </p:nvSpPr>
        <p:spPr/>
        <p:txBody>
          <a:bodyPr/>
          <a:lstStyle/>
          <a:p>
            <a:pPr eaLnBrk="1" hangingPunct="1"/>
            <a:r>
              <a:rPr lang="en-US" altLang="zh-CN" dirty="0">
                <a:solidFill>
                  <a:srgbClr val="FF0000"/>
                </a:solidFill>
                <a:ea typeface="华文新魏" panose="02010800040101010101" pitchFamily="2" charset="-122"/>
              </a:rPr>
              <a:t>Linux</a:t>
            </a:r>
            <a:r>
              <a:rPr lang="zh-CN" altLang="en-US" dirty="0">
                <a:solidFill>
                  <a:srgbClr val="FF0000"/>
                </a:solidFill>
                <a:ea typeface="华文新魏" panose="02010800040101010101" pitchFamily="2" charset="-122"/>
              </a:rPr>
              <a:t>进程控制块</a:t>
            </a:r>
            <a:endParaRPr lang="en-US" altLang="zh-CN" dirty="0">
              <a:solidFill>
                <a:srgbClr val="FF0000"/>
              </a:solidFill>
              <a:ea typeface="华文新魏" panose="02010800040101010101" pitchFamily="2" charset="-122"/>
            </a:endParaRPr>
          </a:p>
          <a:p>
            <a:pPr eaLnBrk="1" hangingPunct="1"/>
            <a:r>
              <a:rPr lang="zh-CN" altLang="en-US" dirty="0">
                <a:ea typeface="华文新魏" panose="02010800040101010101" pitchFamily="2" charset="-122"/>
              </a:rPr>
              <a:t>进程的启动</a:t>
            </a:r>
            <a:endParaRPr lang="en-US" altLang="zh-CN" dirty="0">
              <a:ea typeface="华文新魏" panose="02010800040101010101" pitchFamily="2" charset="-122"/>
            </a:endParaRPr>
          </a:p>
          <a:p>
            <a:r>
              <a:rPr lang="zh-CN" altLang="en-US" dirty="0">
                <a:ea typeface="华文新魏" panose="02010800040101010101" pitchFamily="2" charset="-122"/>
              </a:rPr>
              <a:t>进程的运行控制</a:t>
            </a:r>
            <a:endParaRPr lang="en-US" altLang="zh-CN" dirty="0">
              <a:ea typeface="华文新魏" panose="02010800040101010101" pitchFamily="2" charset="-122"/>
            </a:endParaRPr>
          </a:p>
          <a:p>
            <a:pPr eaLnBrk="1" hangingPunct="1"/>
            <a:r>
              <a:rPr lang="zh-CN" altLang="en-US" dirty="0">
                <a:ea typeface="华文新魏" panose="02010800040101010101" pitchFamily="2" charset="-122"/>
              </a:rPr>
              <a:t>进程的监测</a:t>
            </a:r>
            <a:endParaRPr lang="en-US" altLang="zh-CN" dirty="0">
              <a:ea typeface="华文新魏" panose="02010800040101010101" pitchFamily="2" charset="-122"/>
            </a:endParaRPr>
          </a:p>
        </p:txBody>
      </p:sp>
      <p:sp>
        <p:nvSpPr>
          <p:cNvPr id="5122" name="Rectangle 2">
            <a:extLst>
              <a:ext uri="{FF2B5EF4-FFF2-40B4-BE49-F238E27FC236}">
                <a16:creationId xmlns:a16="http://schemas.microsoft.com/office/drawing/2014/main" id="{EE35C942-B0DC-4A13-BDB9-8BE464DB6E82}"/>
              </a:ext>
            </a:extLst>
          </p:cNvPr>
          <p:cNvSpPr>
            <a:spLocks noGrp="1" noChangeArrowheads="1"/>
          </p:cNvSpPr>
          <p:nvPr>
            <p:ph type="title"/>
          </p:nvPr>
        </p:nvSpPr>
        <p:spPr/>
        <p:txBody>
          <a:bodyPr/>
          <a:lstStyle/>
          <a:p>
            <a:pPr eaLnBrk="1" hangingPunct="1">
              <a:defRPr/>
            </a:pPr>
            <a:r>
              <a:rPr lang="zh-CN" altLang="en-US" dirty="0"/>
              <a:t>主要内容</a:t>
            </a:r>
          </a:p>
        </p:txBody>
      </p:sp>
    </p:spTree>
    <p:extLst>
      <p:ext uri="{BB962C8B-B14F-4D97-AF65-F5344CB8AC3E}">
        <p14:creationId xmlns:p14="http://schemas.microsoft.com/office/powerpoint/2010/main" val="1034321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Group 3">
            <a:extLst>
              <a:ext uri="{FF2B5EF4-FFF2-40B4-BE49-F238E27FC236}">
                <a16:creationId xmlns:a16="http://schemas.microsoft.com/office/drawing/2014/main" id="{219623D9-E3E7-4D8A-A3E7-0D80FA04F275}"/>
              </a:ext>
            </a:extLst>
          </p:cNvPr>
          <p:cNvGraphicFramePr>
            <a:graphicFrameLocks noGrp="1"/>
          </p:cNvGraphicFramePr>
          <p:nvPr>
            <p:ph idx="1"/>
            <p:extLst/>
          </p:nvPr>
        </p:nvGraphicFramePr>
        <p:xfrm>
          <a:off x="3719736" y="1311275"/>
          <a:ext cx="5112568" cy="4824416"/>
        </p:xfrm>
        <a:graphic>
          <a:graphicData uri="http://schemas.openxmlformats.org/drawingml/2006/table">
            <a:tbl>
              <a:tblPr/>
              <a:tblGrid>
                <a:gridCol w="5112568">
                  <a:extLst>
                    <a:ext uri="{9D8B030D-6E8A-4147-A177-3AD203B41FA5}">
                      <a16:colId xmlns:a16="http://schemas.microsoft.com/office/drawing/2014/main" val="20000"/>
                    </a:ext>
                  </a:extLst>
                </a:gridCol>
              </a:tblGrid>
              <a:tr h="52164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进程</a:t>
                      </a:r>
                      <a:r>
                        <a:rPr kumimoji="0" lang="en-US" altLang="zh-CN" sz="2100" b="1" i="0" u="none" strike="noStrike" kern="1200" cap="none" normalizeH="0" baseline="0" dirty="0">
                          <a:ln>
                            <a:noFill/>
                          </a:ln>
                          <a:solidFill>
                            <a:schemeClr val="tx1"/>
                          </a:solidFill>
                          <a:effectLst/>
                          <a:latin typeface="Arial" pitchFamily="34" charset="0"/>
                          <a:ea typeface="黑体" pitchFamily="49" charset="-122"/>
                          <a:cs typeface="+mn-cs"/>
                        </a:rPr>
                        <a:t>ID</a:t>
                      </a:r>
                      <a:endPar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endParaRP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用户</a:t>
                      </a:r>
                      <a:r>
                        <a:rPr kumimoji="0" lang="en-US" altLang="zh-CN" sz="2100" b="1" i="0" u="none" strike="noStrike" kern="1200" cap="none" normalizeH="0" baseline="0" dirty="0">
                          <a:ln>
                            <a:noFill/>
                          </a:ln>
                          <a:solidFill>
                            <a:schemeClr val="tx1"/>
                          </a:solidFill>
                          <a:effectLst/>
                          <a:latin typeface="Arial" pitchFamily="34" charset="0"/>
                          <a:ea typeface="黑体" pitchFamily="49" charset="-122"/>
                          <a:cs typeface="+mn-cs"/>
                        </a:rPr>
                        <a:t>ID</a:t>
                      </a:r>
                      <a:endPar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endParaRP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1"/>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进程状态</a:t>
                      </a: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2"/>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调度信息</a:t>
                      </a: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3"/>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文件管理</a:t>
                      </a: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4"/>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虚拟内存管理</a:t>
                      </a: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5"/>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信号（进程间通信机制）</a:t>
                      </a: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6"/>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latin typeface="Arial" pitchFamily="34" charset="0"/>
                          <a:ea typeface="黑体" pitchFamily="49" charset="-122"/>
                          <a:cs typeface="+mn-cs"/>
                        </a:rPr>
                        <a:t>时间和定时器</a:t>
                      </a: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7"/>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a:t>
                      </a:r>
                      <a:endPar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endParaRPr>
                    </a:p>
                  </a:txBody>
                  <a:tcPr marL="54769" marR="54769"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8"/>
                  </a:ext>
                </a:extLst>
              </a:tr>
            </a:tbl>
          </a:graphicData>
        </a:graphic>
      </p:graphicFrame>
      <p:sp>
        <p:nvSpPr>
          <p:cNvPr id="6" name="Rectangle 2">
            <a:extLst>
              <a:ext uri="{FF2B5EF4-FFF2-40B4-BE49-F238E27FC236}">
                <a16:creationId xmlns:a16="http://schemas.microsoft.com/office/drawing/2014/main" id="{A7ABC2F1-B50F-437F-8354-73DF0511548A}"/>
              </a:ext>
            </a:extLst>
          </p:cNvPr>
          <p:cNvSpPr>
            <a:spLocks noGrp="1" noChangeArrowheads="1"/>
          </p:cNvSpPr>
          <p:nvPr>
            <p:ph type="title"/>
          </p:nvPr>
        </p:nvSpPr>
        <p:spPr/>
        <p:txBody>
          <a:bodyPr>
            <a:normAutofit/>
          </a:bodyPr>
          <a:lstStyle/>
          <a:p>
            <a:pPr eaLnBrk="1" hangingPunct="1">
              <a:defRPr/>
            </a:pPr>
            <a:r>
              <a:rPr lang="zh-CN" altLang="en-US" dirty="0"/>
              <a:t>进程在内核中的表现形式：进程控制块（</a:t>
            </a:r>
            <a:r>
              <a:rPr lang="en-US" altLang="zh-CN" dirty="0"/>
              <a:t>PCB</a:t>
            </a:r>
            <a:r>
              <a:rPr lang="zh-CN" altLang="en-US" dirty="0"/>
              <a:t>）</a:t>
            </a:r>
          </a:p>
        </p:txBody>
      </p:sp>
    </p:spTree>
    <p:extLst>
      <p:ext uri="{BB962C8B-B14F-4D97-AF65-F5344CB8AC3E}">
        <p14:creationId xmlns:p14="http://schemas.microsoft.com/office/powerpoint/2010/main" val="3500457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461C55E-1CB5-444A-AC2C-3CBCA93FC6FC}"/>
              </a:ext>
            </a:extLst>
          </p:cNvPr>
          <p:cNvSpPr>
            <a:spLocks noGrp="1" noChangeArrowheads="1"/>
          </p:cNvSpPr>
          <p:nvPr>
            <p:ph type="title"/>
          </p:nvPr>
        </p:nvSpPr>
        <p:spPr/>
        <p:txBody>
          <a:bodyPr/>
          <a:lstStyle/>
          <a:p>
            <a:pPr eaLnBrk="1" hangingPunct="1">
              <a:defRPr/>
            </a:pPr>
            <a:r>
              <a:rPr lang="en-US" dirty="0"/>
              <a:t>L</a:t>
            </a:r>
            <a:r>
              <a:rPr lang="en-US" altLang="zh-CN" dirty="0"/>
              <a:t>inux</a:t>
            </a:r>
            <a:r>
              <a:rPr lang="zh-CN" altLang="en-US" dirty="0"/>
              <a:t>进程控制块：</a:t>
            </a:r>
            <a:r>
              <a:rPr lang="en-US" dirty="0" err="1"/>
              <a:t>task_struct</a:t>
            </a:r>
            <a:r>
              <a:rPr lang="zh-CN" altLang="en-US" dirty="0"/>
              <a:t>结构</a:t>
            </a:r>
          </a:p>
        </p:txBody>
      </p:sp>
      <p:sp>
        <p:nvSpPr>
          <p:cNvPr id="13315" name="TextBox 4">
            <a:extLst>
              <a:ext uri="{FF2B5EF4-FFF2-40B4-BE49-F238E27FC236}">
                <a16:creationId xmlns:a16="http://schemas.microsoft.com/office/drawing/2014/main" id="{FC13B530-3A91-4324-8404-E14195D7BF0F}"/>
              </a:ext>
            </a:extLst>
          </p:cNvPr>
          <p:cNvSpPr txBox="1">
            <a:spLocks noChangeArrowheads="1"/>
          </p:cNvSpPr>
          <p:nvPr/>
        </p:nvSpPr>
        <p:spPr bwMode="auto">
          <a:xfrm>
            <a:off x="2855914" y="1268413"/>
            <a:ext cx="632142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pid_t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pid</a:t>
            </a:r>
            <a:r>
              <a:rPr lang="en-US" altLang="zh-CN" sz="3200" b="0" dirty="0">
                <a:solidFill>
                  <a:srgbClr val="000000"/>
                </a:solidFill>
                <a:ea typeface="宋体" panose="02010600030101010101" pitchFamily="2" charset="-122"/>
              </a:rPr>
              <a:t>;</a:t>
            </a:r>
          </a:p>
          <a:p>
            <a:pPr>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uid_t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uid,euid</a:t>
            </a:r>
            <a:r>
              <a:rPr lang="en-US" altLang="zh-CN" sz="3200" b="0" dirty="0">
                <a:solidFill>
                  <a:srgbClr val="000000"/>
                </a:solidFill>
                <a:ea typeface="宋体" panose="02010600030101010101" pitchFamily="2" charset="-122"/>
              </a:rPr>
              <a:t>; </a:t>
            </a:r>
          </a:p>
          <a:p>
            <a:pPr>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gid_t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gid,egid</a:t>
            </a:r>
            <a:r>
              <a:rPr lang="en-US" altLang="zh-CN" sz="3200" b="0" dirty="0">
                <a:solidFill>
                  <a:srgbClr val="000000"/>
                </a:solidFill>
                <a:ea typeface="宋体" panose="02010600030101010101" pitchFamily="2" charset="-122"/>
              </a:rPr>
              <a:t>;</a:t>
            </a:r>
          </a:p>
          <a:p>
            <a:pPr eaLnBrk="1" hangingPunct="1">
              <a:spcBef>
                <a:spcPct val="0"/>
              </a:spcBef>
              <a:buFont typeface="Wingdings" panose="05000000000000000000" pitchFamily="2" charset="2"/>
              <a:buNone/>
            </a:pPr>
            <a:r>
              <a:rPr lang="en-US" altLang="zh-CN" sz="3200" b="0" dirty="0">
                <a:solidFill>
                  <a:srgbClr val="000000"/>
                </a:solidFill>
                <a:ea typeface="宋体" panose="02010600030101010101" pitchFamily="2" charset="-122"/>
              </a:rPr>
              <a:t>volatile long state;</a:t>
            </a:r>
          </a:p>
          <a:p>
            <a:pPr eaLnBrk="1" hangingPunct="1">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int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exit_state</a:t>
            </a:r>
            <a:r>
              <a:rPr lang="en-US" altLang="zh-CN" sz="3200" b="0" dirty="0">
                <a:solidFill>
                  <a:srgbClr val="000000"/>
                </a:solidFill>
                <a:ea typeface="宋体" panose="02010600030101010101" pitchFamily="2" charset="-122"/>
              </a:rPr>
              <a:t>;</a:t>
            </a:r>
          </a:p>
          <a:p>
            <a:pPr eaLnBrk="1" hangingPunct="1">
              <a:spcBef>
                <a:spcPct val="0"/>
              </a:spcBef>
              <a:buFont typeface="Wingdings" panose="05000000000000000000" pitchFamily="2" charset="2"/>
              <a:buNone/>
            </a:pPr>
            <a:r>
              <a:rPr lang="en-US" altLang="zh-CN" sz="3200" b="0" dirty="0">
                <a:solidFill>
                  <a:srgbClr val="000000"/>
                </a:solidFill>
                <a:ea typeface="宋体" panose="02010600030101010101" pitchFamily="2" charset="-122"/>
              </a:rPr>
              <a:t>unsigned </a:t>
            </a:r>
            <a:r>
              <a:rPr lang="en-US" altLang="zh-CN" sz="3200" b="0" dirty="0" err="1">
                <a:solidFill>
                  <a:srgbClr val="000000"/>
                </a:solidFill>
                <a:ea typeface="宋体" panose="02010600030101010101" pitchFamily="2" charset="-122"/>
              </a:rPr>
              <a:t>int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rt_priority</a:t>
            </a:r>
            <a:r>
              <a:rPr lang="en-US" altLang="zh-CN" sz="3200" b="0" dirty="0">
                <a:solidFill>
                  <a:srgbClr val="000000"/>
                </a:solidFill>
                <a:ea typeface="宋体" panose="02010600030101010101" pitchFamily="2" charset="-122"/>
              </a:rPr>
              <a:t>;</a:t>
            </a:r>
          </a:p>
          <a:p>
            <a:pPr eaLnBrk="1" hangingPunct="1">
              <a:spcBef>
                <a:spcPct val="0"/>
              </a:spcBef>
              <a:buFont typeface="Wingdings" panose="05000000000000000000" pitchFamily="2" charset="2"/>
              <a:buNone/>
            </a:pPr>
            <a:r>
              <a:rPr lang="en-US" altLang="zh-CN" sz="3200" b="0" dirty="0">
                <a:solidFill>
                  <a:srgbClr val="000000"/>
                </a:solidFill>
                <a:ea typeface="宋体" panose="02010600030101010101" pitchFamily="2" charset="-122"/>
              </a:rPr>
              <a:t>unsigned </a:t>
            </a:r>
            <a:r>
              <a:rPr lang="en-US" altLang="zh-CN" sz="3200" b="0" dirty="0" err="1">
                <a:solidFill>
                  <a:srgbClr val="000000"/>
                </a:solidFill>
                <a:ea typeface="宋体" panose="02010600030101010101" pitchFamily="2" charset="-122"/>
              </a:rPr>
              <a:t>int</a:t>
            </a:r>
            <a:r>
              <a:rPr lang="en-US" altLang="zh-CN" sz="3200" b="0" dirty="0">
                <a:solidFill>
                  <a:srgbClr val="000000"/>
                </a:solidFill>
                <a:ea typeface="宋体" panose="02010600030101010101" pitchFamily="2" charset="-122"/>
              </a:rPr>
              <a:t> policy;</a:t>
            </a:r>
          </a:p>
          <a:p>
            <a:pPr eaLnBrk="1" hangingPunct="1">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struct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list_head</a:t>
            </a:r>
            <a:r>
              <a:rPr lang="en-US" altLang="zh-CN" sz="3200" b="0" dirty="0">
                <a:solidFill>
                  <a:srgbClr val="000000"/>
                </a:solidFill>
                <a:ea typeface="宋体" panose="02010600030101010101" pitchFamily="2" charset="-122"/>
              </a:rPr>
              <a:t> tasks;</a:t>
            </a:r>
          </a:p>
          <a:p>
            <a:pPr eaLnBrk="1" hangingPunct="1">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struct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task_struct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real_parent</a:t>
            </a:r>
            <a:r>
              <a:rPr lang="en-US" altLang="zh-CN" sz="3200" b="0" dirty="0">
                <a:solidFill>
                  <a:srgbClr val="000000"/>
                </a:solidFill>
                <a:ea typeface="宋体" panose="02010600030101010101" pitchFamily="2" charset="-122"/>
              </a:rPr>
              <a:t>;</a:t>
            </a:r>
          </a:p>
          <a:p>
            <a:pPr eaLnBrk="1" hangingPunct="1">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struct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task_struct</a:t>
            </a:r>
            <a:r>
              <a:rPr lang="en-US" altLang="zh-CN" sz="3200" b="0" dirty="0">
                <a:solidFill>
                  <a:srgbClr val="000000"/>
                </a:solidFill>
                <a:ea typeface="宋体" panose="02010600030101010101" pitchFamily="2" charset="-122"/>
              </a:rPr>
              <a:t> *parent; </a:t>
            </a:r>
          </a:p>
          <a:p>
            <a:pPr eaLnBrk="1" hangingPunct="1">
              <a:spcBef>
                <a:spcPct val="0"/>
              </a:spcBef>
              <a:buFont typeface="Wingdings" panose="05000000000000000000" pitchFamily="2" charset="2"/>
              <a:buNone/>
            </a:pPr>
            <a:r>
              <a:rPr lang="en-US" altLang="zh-CN" sz="3200" b="0" dirty="0" err="1">
                <a:solidFill>
                  <a:srgbClr val="000000"/>
                </a:solidFill>
                <a:ea typeface="宋体" panose="02010600030101010101" pitchFamily="2" charset="-122"/>
              </a:rPr>
              <a:t>struct</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list_head</a:t>
            </a:r>
            <a:r>
              <a:rPr lang="en-US" altLang="zh-CN" sz="3200" b="0" dirty="0">
                <a:solidFill>
                  <a:srgbClr val="000000"/>
                </a:solidFill>
                <a:ea typeface="宋体" panose="02010600030101010101" pitchFamily="2" charset="-122"/>
              </a:rPr>
              <a:t> </a:t>
            </a:r>
            <a:r>
              <a:rPr lang="en-US" altLang="zh-CN" sz="3200" b="0" dirty="0" err="1">
                <a:solidFill>
                  <a:srgbClr val="000000"/>
                </a:solidFill>
                <a:ea typeface="宋体" panose="02010600030101010101" pitchFamily="2" charset="-122"/>
              </a:rPr>
              <a:t>children,sibling</a:t>
            </a:r>
            <a:r>
              <a:rPr lang="en-US" altLang="zh-CN" sz="3200" b="0" dirty="0">
                <a:solidFill>
                  <a:srgbClr val="000000"/>
                </a:solidFill>
                <a:ea typeface="宋体" panose="02010600030101010101" pitchFamily="2" charset="-122"/>
              </a:rPr>
              <a:t>; </a:t>
            </a:r>
          </a:p>
          <a:p>
            <a:pPr eaLnBrk="1" hangingPunct="1">
              <a:spcBef>
                <a:spcPct val="0"/>
              </a:spcBef>
              <a:buFont typeface="Wingdings" panose="05000000000000000000" pitchFamily="2" charset="2"/>
              <a:buNone/>
            </a:pPr>
            <a:endParaRPr lang="en-US" altLang="zh-CN" sz="1600" b="0" dirty="0">
              <a:solidFill>
                <a:srgbClr val="000000"/>
              </a:solidFill>
              <a:ea typeface="宋体" panose="02010600030101010101" pitchFamily="2" charset="-122"/>
            </a:endParaRPr>
          </a:p>
        </p:txBody>
      </p:sp>
    </p:spTree>
    <p:extLst>
      <p:ext uri="{BB962C8B-B14F-4D97-AF65-F5344CB8AC3E}">
        <p14:creationId xmlns:p14="http://schemas.microsoft.com/office/powerpoint/2010/main" val="3643332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 calcmode="lin" valueType="num">
                                      <p:cBhvr additive="base">
                                        <p:cTn id="17"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3315">
                                            <p:txEl>
                                              <p:pRg st="3" end="3"/>
                                            </p:txEl>
                                          </p:spTgt>
                                        </p:tgtEl>
                                        <p:attrNameLst>
                                          <p:attrName>style.visibility</p:attrName>
                                        </p:attrNameLst>
                                      </p:cBhvr>
                                      <p:to>
                                        <p:strVal val="visible"/>
                                      </p:to>
                                    </p:set>
                                    <p:anim calcmode="lin" valueType="num">
                                      <p:cBhvr additive="base">
                                        <p:cTn id="23" dur="5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1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315">
                                            <p:txEl>
                                              <p:pRg st="4" end="4"/>
                                            </p:txEl>
                                          </p:spTgt>
                                        </p:tgtEl>
                                        <p:attrNameLst>
                                          <p:attrName>style.visibility</p:attrName>
                                        </p:attrNameLst>
                                      </p:cBhvr>
                                      <p:to>
                                        <p:strVal val="visible"/>
                                      </p:to>
                                    </p:set>
                                    <p:anim calcmode="lin" valueType="num">
                                      <p:cBhvr additive="base">
                                        <p:cTn id="27"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3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3315">
                                            <p:txEl>
                                              <p:pRg st="5" end="5"/>
                                            </p:txEl>
                                          </p:spTgt>
                                        </p:tgtEl>
                                        <p:attrNameLst>
                                          <p:attrName>style.visibility</p:attrName>
                                        </p:attrNameLst>
                                      </p:cBhvr>
                                      <p:to>
                                        <p:strVal val="visible"/>
                                      </p:to>
                                    </p:set>
                                    <p:anim calcmode="lin" valueType="num">
                                      <p:cBhvr additive="base">
                                        <p:cTn id="33"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315">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15">
                                            <p:txEl>
                                              <p:pRg st="6" end="6"/>
                                            </p:txEl>
                                          </p:spTgt>
                                        </p:tgtEl>
                                        <p:attrNameLst>
                                          <p:attrName>style.visibility</p:attrName>
                                        </p:attrNameLst>
                                      </p:cBhvr>
                                      <p:to>
                                        <p:strVal val="visible"/>
                                      </p:to>
                                    </p:set>
                                    <p:anim calcmode="lin" valueType="num">
                                      <p:cBhvr additive="base">
                                        <p:cTn id="37" dur="500" fill="hold"/>
                                        <p:tgtEl>
                                          <p:spTgt spid="1331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1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315">
                                            <p:txEl>
                                              <p:pRg st="7" end="7"/>
                                            </p:txEl>
                                          </p:spTgt>
                                        </p:tgtEl>
                                        <p:attrNameLst>
                                          <p:attrName>style.visibility</p:attrName>
                                        </p:attrNameLst>
                                      </p:cBhvr>
                                      <p:to>
                                        <p:strVal val="visible"/>
                                      </p:to>
                                    </p:set>
                                    <p:anim calcmode="lin" valueType="num">
                                      <p:cBhvr additive="base">
                                        <p:cTn id="41" dur="500" fill="hold"/>
                                        <p:tgtEl>
                                          <p:spTgt spid="1331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31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315">
                                            <p:txEl>
                                              <p:pRg st="8" end="8"/>
                                            </p:txEl>
                                          </p:spTgt>
                                        </p:tgtEl>
                                        <p:attrNameLst>
                                          <p:attrName>style.visibility</p:attrName>
                                        </p:attrNameLst>
                                      </p:cBhvr>
                                      <p:to>
                                        <p:strVal val="visible"/>
                                      </p:to>
                                    </p:set>
                                    <p:anim calcmode="lin" valueType="num">
                                      <p:cBhvr additive="base">
                                        <p:cTn id="45" dur="500" fill="hold"/>
                                        <p:tgtEl>
                                          <p:spTgt spid="1331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315">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315">
                                            <p:txEl>
                                              <p:pRg st="9" end="9"/>
                                            </p:txEl>
                                          </p:spTgt>
                                        </p:tgtEl>
                                        <p:attrNameLst>
                                          <p:attrName>style.visibility</p:attrName>
                                        </p:attrNameLst>
                                      </p:cBhvr>
                                      <p:to>
                                        <p:strVal val="visible"/>
                                      </p:to>
                                    </p:set>
                                    <p:anim calcmode="lin" valueType="num">
                                      <p:cBhvr additive="base">
                                        <p:cTn id="49" dur="500" fill="hold"/>
                                        <p:tgtEl>
                                          <p:spTgt spid="13315">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315">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315">
                                            <p:txEl>
                                              <p:pRg st="10" end="10"/>
                                            </p:txEl>
                                          </p:spTgt>
                                        </p:tgtEl>
                                        <p:attrNameLst>
                                          <p:attrName>style.visibility</p:attrName>
                                        </p:attrNameLst>
                                      </p:cBhvr>
                                      <p:to>
                                        <p:strVal val="visible"/>
                                      </p:to>
                                    </p:set>
                                    <p:anim calcmode="lin" valueType="num">
                                      <p:cBhvr additive="base">
                                        <p:cTn id="53" dur="500" fill="hold"/>
                                        <p:tgtEl>
                                          <p:spTgt spid="13315">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3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88041DA-15E5-4903-924C-0CDDC29F8F54}"/>
              </a:ext>
            </a:extLst>
          </p:cNvPr>
          <p:cNvSpPr>
            <a:spLocks noGrp="1" noChangeArrowheads="1"/>
          </p:cNvSpPr>
          <p:nvPr>
            <p:ph type="title"/>
          </p:nvPr>
        </p:nvSpPr>
        <p:spPr/>
        <p:txBody>
          <a:bodyPr/>
          <a:lstStyle/>
          <a:p>
            <a:pPr eaLnBrk="1" hangingPunct="1">
              <a:defRPr/>
            </a:pPr>
            <a:r>
              <a:rPr lang="en-US" altLang="zh-CN" dirty="0"/>
              <a:t>Linux</a:t>
            </a:r>
            <a:r>
              <a:rPr lang="zh-CN" altLang="en-US" dirty="0"/>
              <a:t>进程控制块：</a:t>
            </a:r>
            <a:r>
              <a:rPr lang="en-US" altLang="zh-CN" dirty="0" err="1"/>
              <a:t>task_struct</a:t>
            </a:r>
            <a:r>
              <a:rPr lang="zh-CN" altLang="en-US" dirty="0"/>
              <a:t>结构</a:t>
            </a:r>
          </a:p>
        </p:txBody>
      </p:sp>
      <p:sp>
        <p:nvSpPr>
          <p:cNvPr id="14339" name="TextBox 4">
            <a:extLst>
              <a:ext uri="{FF2B5EF4-FFF2-40B4-BE49-F238E27FC236}">
                <a16:creationId xmlns:a16="http://schemas.microsoft.com/office/drawing/2014/main" id="{D0785C5D-214E-4AFE-864C-241EAE3F6997}"/>
              </a:ext>
            </a:extLst>
          </p:cNvPr>
          <p:cNvSpPr txBox="1">
            <a:spLocks noChangeArrowheads="1"/>
          </p:cNvSpPr>
          <p:nvPr/>
        </p:nvSpPr>
        <p:spPr bwMode="auto">
          <a:xfrm>
            <a:off x="2478088" y="1412875"/>
            <a:ext cx="763270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3200" b="0">
                <a:solidFill>
                  <a:srgbClr val="000000"/>
                </a:solidFill>
                <a:ea typeface="宋体" panose="02010600030101010101" pitchFamily="2" charset="-122"/>
              </a:rPr>
              <a:t>struct fs_struct *fs;</a:t>
            </a:r>
          </a:p>
          <a:p>
            <a:pPr eaLnBrk="1" hangingPunct="1">
              <a:spcBef>
                <a:spcPct val="0"/>
              </a:spcBef>
              <a:buFont typeface="Wingdings" panose="05000000000000000000" pitchFamily="2" charset="2"/>
              <a:buNone/>
            </a:pPr>
            <a:r>
              <a:rPr lang="en-US" altLang="zh-CN" sz="3200" b="0">
                <a:solidFill>
                  <a:srgbClr val="000000"/>
                </a:solidFill>
                <a:ea typeface="宋体" panose="02010600030101010101" pitchFamily="2" charset="-122"/>
              </a:rPr>
              <a:t>struct files_struct *files;</a:t>
            </a:r>
          </a:p>
          <a:p>
            <a:pPr eaLnBrk="1" hangingPunct="1">
              <a:spcBef>
                <a:spcPct val="0"/>
              </a:spcBef>
              <a:buFont typeface="Wingdings" panose="05000000000000000000" pitchFamily="2" charset="2"/>
              <a:buNone/>
            </a:pPr>
            <a:r>
              <a:rPr lang="en-US" altLang="zh-CN" sz="3200" b="0">
                <a:ea typeface="宋体" panose="02010600030101010101" pitchFamily="2" charset="-122"/>
              </a:rPr>
              <a:t>struct mm_struct *mm;</a:t>
            </a:r>
            <a:endParaRPr lang="en-US" altLang="zh-CN" sz="3200" b="0">
              <a:solidFill>
                <a:srgbClr val="000000"/>
              </a:solidFill>
              <a:ea typeface="宋体" panose="02010600030101010101" pitchFamily="2" charset="-122"/>
            </a:endParaRPr>
          </a:p>
          <a:p>
            <a:pPr eaLnBrk="1" hangingPunct="1">
              <a:spcBef>
                <a:spcPct val="0"/>
              </a:spcBef>
              <a:buFont typeface="Wingdings" panose="05000000000000000000" pitchFamily="2" charset="2"/>
              <a:buNone/>
            </a:pPr>
            <a:r>
              <a:rPr lang="en-US" altLang="zh-CN" sz="3200" b="0">
                <a:solidFill>
                  <a:srgbClr val="000000"/>
                </a:solidFill>
                <a:ea typeface="宋体" panose="02010600030101010101" pitchFamily="2" charset="-122"/>
              </a:rPr>
              <a:t>struct signal_struct *signal;</a:t>
            </a:r>
          </a:p>
          <a:p>
            <a:pPr eaLnBrk="1" hangingPunct="1">
              <a:spcBef>
                <a:spcPct val="0"/>
              </a:spcBef>
              <a:buFont typeface="Wingdings" panose="05000000000000000000" pitchFamily="2" charset="2"/>
              <a:buNone/>
            </a:pPr>
            <a:r>
              <a:rPr lang="en-US" altLang="zh-CN" sz="3200" b="0">
                <a:solidFill>
                  <a:srgbClr val="000000"/>
                </a:solidFill>
                <a:ea typeface="宋体" panose="02010600030101010101" pitchFamily="2" charset="-122"/>
              </a:rPr>
              <a:t>struct sighand_struct *sighand;</a:t>
            </a:r>
          </a:p>
          <a:p>
            <a:pPr eaLnBrk="1" hangingPunct="1">
              <a:spcBef>
                <a:spcPct val="0"/>
              </a:spcBef>
              <a:buFont typeface="Arial" panose="020B0604020202020204" pitchFamily="34" charset="0"/>
              <a:buNone/>
            </a:pPr>
            <a:r>
              <a:rPr lang="en-US" altLang="zh-CN" sz="3200" b="0">
                <a:ea typeface="宋体" panose="02010600030101010101" pitchFamily="2" charset="-122"/>
              </a:rPr>
              <a:t>cputime_t utime, stime;</a:t>
            </a:r>
          </a:p>
          <a:p>
            <a:pPr eaLnBrk="1" hangingPunct="1">
              <a:spcBef>
                <a:spcPct val="0"/>
              </a:spcBef>
              <a:buFont typeface="Arial" panose="020B0604020202020204" pitchFamily="34" charset="0"/>
              <a:buNone/>
            </a:pPr>
            <a:r>
              <a:rPr lang="en-US" altLang="zh-CN" sz="3200" b="0">
                <a:ea typeface="宋体" panose="02010600030101010101" pitchFamily="2" charset="-122"/>
              </a:rPr>
              <a:t>struct timespec start_time; </a:t>
            </a:r>
          </a:p>
          <a:p>
            <a:pPr eaLnBrk="1" hangingPunct="1">
              <a:spcBef>
                <a:spcPct val="0"/>
              </a:spcBef>
              <a:buFont typeface="Arial" panose="020B0604020202020204" pitchFamily="34" charset="0"/>
              <a:buNone/>
            </a:pPr>
            <a:r>
              <a:rPr lang="en-US" altLang="zh-CN" sz="3200" b="0">
                <a:ea typeface="宋体" panose="02010600030101010101" pitchFamily="2" charset="-122"/>
              </a:rPr>
              <a:t>struct timespec real_start_time;</a:t>
            </a:r>
          </a:p>
          <a:p>
            <a:pPr eaLnBrk="1" hangingPunct="1">
              <a:spcBef>
                <a:spcPct val="0"/>
              </a:spcBef>
              <a:buFont typeface="Wingdings" panose="05000000000000000000" pitchFamily="2" charset="2"/>
              <a:buNone/>
            </a:pPr>
            <a:endParaRPr lang="en-US" altLang="zh-CN" b="0">
              <a:solidFill>
                <a:srgbClr val="000000"/>
              </a:solidFill>
              <a:ea typeface="宋体" panose="02010600030101010101" pitchFamily="2" charset="-122"/>
            </a:endParaRPr>
          </a:p>
        </p:txBody>
      </p:sp>
    </p:spTree>
    <p:extLst>
      <p:ext uri="{BB962C8B-B14F-4D97-AF65-F5344CB8AC3E}">
        <p14:creationId xmlns:p14="http://schemas.microsoft.com/office/powerpoint/2010/main" val="375771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anim calcmode="lin" valueType="num">
                                      <p:cBhvr additive="base">
                                        <p:cTn id="11"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 calcmode="lin" valueType="num">
                                      <p:cBhvr additive="base">
                                        <p:cTn id="17" dur="5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3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4339">
                                            <p:txEl>
                                              <p:pRg st="3" end="3"/>
                                            </p:txEl>
                                          </p:spTgt>
                                        </p:tgtEl>
                                        <p:attrNameLst>
                                          <p:attrName>style.visibility</p:attrName>
                                        </p:attrNameLst>
                                      </p:cBhvr>
                                      <p:to>
                                        <p:strVal val="visible"/>
                                      </p:to>
                                    </p:set>
                                    <p:anim calcmode="lin" valueType="num">
                                      <p:cBhvr additive="base">
                                        <p:cTn id="23" dur="5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3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 calcmode="lin" valueType="num">
                                      <p:cBhvr additive="base">
                                        <p:cTn id="27"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3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4339">
                                            <p:txEl>
                                              <p:pRg st="5" end="5"/>
                                            </p:txEl>
                                          </p:spTgt>
                                        </p:tgtEl>
                                        <p:attrNameLst>
                                          <p:attrName>style.visibility</p:attrName>
                                        </p:attrNameLst>
                                      </p:cBhvr>
                                      <p:to>
                                        <p:strVal val="visible"/>
                                      </p:to>
                                    </p:set>
                                    <p:anim calcmode="lin" valueType="num">
                                      <p:cBhvr additive="base">
                                        <p:cTn id="33"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33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 calcmode="lin" valueType="num">
                                      <p:cBhvr additive="base">
                                        <p:cTn id="37" dur="5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33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339">
                                            <p:txEl>
                                              <p:pRg st="7" end="7"/>
                                            </p:txEl>
                                          </p:spTgt>
                                        </p:tgtEl>
                                        <p:attrNameLst>
                                          <p:attrName>style.visibility</p:attrName>
                                        </p:attrNameLst>
                                      </p:cBhvr>
                                      <p:to>
                                        <p:strVal val="visible"/>
                                      </p:to>
                                    </p:set>
                                    <p:anim calcmode="lin" valueType="num">
                                      <p:cBhvr additive="base">
                                        <p:cTn id="41" dur="5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3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DB7AC7D-1C6E-4405-BEAF-6CD4C3FF1B87}"/>
              </a:ext>
            </a:extLst>
          </p:cNvPr>
          <p:cNvSpPr>
            <a:spLocks noGrp="1" noChangeArrowheads="1"/>
          </p:cNvSpPr>
          <p:nvPr>
            <p:ph type="title"/>
          </p:nvPr>
        </p:nvSpPr>
        <p:spPr/>
        <p:txBody>
          <a:bodyPr/>
          <a:lstStyle/>
          <a:p>
            <a:pPr eaLnBrk="1" hangingPunct="1">
              <a:defRPr/>
            </a:pPr>
            <a:r>
              <a:rPr lang="en-US"/>
              <a:t>task_struct</a:t>
            </a:r>
            <a:r>
              <a:rPr lang="zh-CN" altLang="en-US"/>
              <a:t>：进程状态</a:t>
            </a:r>
          </a:p>
        </p:txBody>
      </p:sp>
      <p:sp>
        <p:nvSpPr>
          <p:cNvPr id="13315" name="TextBox 3">
            <a:extLst>
              <a:ext uri="{FF2B5EF4-FFF2-40B4-BE49-F238E27FC236}">
                <a16:creationId xmlns:a16="http://schemas.microsoft.com/office/drawing/2014/main" id="{275E2698-6EF3-4B1A-9414-EA5029B514DF}"/>
              </a:ext>
            </a:extLst>
          </p:cNvPr>
          <p:cNvSpPr txBox="1">
            <a:spLocks noChangeArrowheads="1"/>
          </p:cNvSpPr>
          <p:nvPr/>
        </p:nvSpPr>
        <p:spPr bwMode="auto">
          <a:xfrm>
            <a:off x="1774826" y="1500189"/>
            <a:ext cx="8607425"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3200">
                <a:ea typeface="宋体" panose="02010600030101010101" pitchFamily="2" charset="-122"/>
              </a:rPr>
              <a:t>进程状态：</a:t>
            </a:r>
            <a:endParaRPr lang="en-US" altLang="zh-CN" sz="3200">
              <a:ea typeface="宋体" panose="02010600030101010101" pitchFamily="2" charset="-122"/>
            </a:endParaRPr>
          </a:p>
          <a:p>
            <a:pPr lvl="1" eaLnBrk="1" hangingPunct="1">
              <a:spcBef>
                <a:spcPct val="0"/>
              </a:spcBef>
            </a:pPr>
            <a:r>
              <a:rPr lang="en-US" altLang="zh-CN" sz="3200"/>
              <a:t>volatile long state;    </a:t>
            </a:r>
          </a:p>
          <a:p>
            <a:pPr eaLnBrk="1" hangingPunct="1">
              <a:spcBef>
                <a:spcPct val="0"/>
              </a:spcBef>
            </a:pPr>
            <a:r>
              <a:rPr lang="en-US" altLang="en-US" sz="3200">
                <a:ea typeface="宋体" panose="02010600030101010101" pitchFamily="2" charset="-122"/>
              </a:rPr>
              <a:t>state</a:t>
            </a:r>
            <a:r>
              <a:rPr lang="zh-CN" altLang="en-US" sz="3200">
                <a:ea typeface="宋体" panose="02010600030101010101" pitchFamily="2" charset="-122"/>
              </a:rPr>
              <a:t>成员的可能取值如下：</a:t>
            </a:r>
            <a:r>
              <a:rPr lang="zh-CN" altLang="en-US" sz="3200" b="0">
                <a:ea typeface="宋体" panose="02010600030101010101" pitchFamily="2" charset="-122"/>
              </a:rPr>
              <a:t> </a:t>
            </a:r>
          </a:p>
          <a:p>
            <a:pPr lvl="1" eaLnBrk="1" hangingPunct="1">
              <a:spcBef>
                <a:spcPct val="0"/>
              </a:spcBef>
            </a:pPr>
            <a:r>
              <a:rPr lang="en-US" altLang="zh-CN" sz="3200"/>
              <a:t>#define TASK_RUNNING        0  </a:t>
            </a:r>
          </a:p>
          <a:p>
            <a:pPr lvl="1" eaLnBrk="1" hangingPunct="1">
              <a:spcBef>
                <a:spcPct val="0"/>
              </a:spcBef>
            </a:pPr>
            <a:r>
              <a:rPr lang="en-US" altLang="zh-CN" sz="3200"/>
              <a:t>#define TASK_INTERRUPTIBLE  1  </a:t>
            </a:r>
          </a:p>
          <a:p>
            <a:pPr lvl="1" eaLnBrk="1" hangingPunct="1">
              <a:spcBef>
                <a:spcPct val="0"/>
              </a:spcBef>
            </a:pPr>
            <a:r>
              <a:rPr lang="en-US" altLang="zh-CN" sz="3200"/>
              <a:t>#define TASK_UNINTERRUPTIBLE    2  </a:t>
            </a:r>
          </a:p>
          <a:p>
            <a:pPr lvl="1" eaLnBrk="1" hangingPunct="1">
              <a:spcBef>
                <a:spcPct val="0"/>
              </a:spcBef>
            </a:pPr>
            <a:r>
              <a:rPr lang="en-US" altLang="zh-CN" sz="3200"/>
              <a:t>#define TASK_ZOMBIE      4  </a:t>
            </a:r>
          </a:p>
          <a:p>
            <a:pPr lvl="1" eaLnBrk="1" hangingPunct="1">
              <a:spcBef>
                <a:spcPct val="0"/>
              </a:spcBef>
            </a:pPr>
            <a:r>
              <a:rPr lang="en-US" altLang="zh-CN" sz="3200"/>
              <a:t>#define TASK_STOPPED       8  </a:t>
            </a:r>
          </a:p>
          <a:p>
            <a:pPr eaLnBrk="1" hangingPunct="1">
              <a:spcBef>
                <a:spcPct val="0"/>
              </a:spcBef>
              <a:buFont typeface="Arial" panose="020B0604020202020204" pitchFamily="34" charset="0"/>
              <a:buNone/>
            </a:pPr>
            <a:endParaRPr lang="zh-CN" altLang="en-US" sz="1800" b="0">
              <a:ea typeface="宋体" panose="02010600030101010101" pitchFamily="2" charset="-122"/>
            </a:endParaRPr>
          </a:p>
          <a:p>
            <a:pPr eaLnBrk="1" hangingPunct="1">
              <a:spcBef>
                <a:spcPct val="0"/>
              </a:spcBef>
              <a:buFont typeface="Arial" panose="020B0604020202020204" pitchFamily="34" charset="0"/>
              <a:buNone/>
            </a:pPr>
            <a:endParaRPr lang="zh-CN" altLang="en-US" sz="1800" b="0">
              <a:ea typeface="宋体" panose="02010600030101010101" pitchFamily="2" charset="-122"/>
            </a:endParaRPr>
          </a:p>
        </p:txBody>
      </p:sp>
    </p:spTree>
    <p:extLst>
      <p:ext uri="{BB962C8B-B14F-4D97-AF65-F5344CB8AC3E}">
        <p14:creationId xmlns:p14="http://schemas.microsoft.com/office/powerpoint/2010/main" val="944469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3E021C21-4263-4251-B624-621FE9AC9549}"/>
              </a:ext>
            </a:extLst>
          </p:cNvPr>
          <p:cNvSpPr txBox="1">
            <a:spLocks noChangeArrowheads="1"/>
          </p:cNvSpPr>
          <p:nvPr/>
        </p:nvSpPr>
        <p:spPr bwMode="auto">
          <a:xfrm>
            <a:off x="3651251" y="188917"/>
            <a:ext cx="4630739" cy="522287"/>
          </a:xfrm>
          <a:prstGeom prst="rect">
            <a:avLst/>
          </a:prstGeom>
          <a:noFill/>
          <a:ln w="9525">
            <a:noFill/>
            <a:miter lim="800000"/>
            <a:headEnd/>
            <a:tailEnd/>
          </a:ln>
          <a:effectLst/>
        </p:spPr>
        <p:txBody>
          <a:bodyPr anchor="ctr"/>
          <a:lstStyle>
            <a:lvl1pPr algn="ctr">
              <a:defRPr sz="2800">
                <a:solidFill>
                  <a:schemeClr val="accent2"/>
                </a:solidFill>
                <a:effectLst>
                  <a:outerShdw blurRad="38100" dist="38100" dir="2700000" algn="tl">
                    <a:srgbClr val="C0C0C0"/>
                  </a:outerShdw>
                </a:effectLst>
                <a:latin typeface="+mj-lt"/>
                <a:ea typeface="+mj-ea"/>
                <a:cs typeface="+mj-cs"/>
              </a:defRPr>
            </a:lvl1pPr>
            <a:lvl2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2pPr>
            <a:lvl3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3pPr>
            <a:lvl4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4pPr>
            <a:lvl5pPr algn="ctr">
              <a:defRPr sz="2800">
                <a:solidFill>
                  <a:schemeClr val="accent2"/>
                </a:solidFill>
                <a:effectLst>
                  <a:outerShdw blurRad="38100" dist="38100" dir="2700000" algn="tl">
                    <a:srgbClr val="C0C0C0"/>
                  </a:outerShdw>
                </a:effectLst>
                <a:latin typeface="Times New Roman" pitchFamily="18" charset="0"/>
                <a:ea typeface="宋体" pitchFamily="2" charset="-122"/>
              </a:defRPr>
            </a:lvl5pPr>
            <a:lvl6pPr marL="4572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6pPr>
            <a:lvl7pPr marL="9144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7pPr>
            <a:lvl8pPr marL="13716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8pPr>
            <a:lvl9pPr marL="1828800" algn="ctr" fontAlgn="base">
              <a:spcBef>
                <a:spcPct val="0"/>
              </a:spcBef>
              <a:spcAft>
                <a:spcPct val="0"/>
              </a:spcAft>
              <a:defRPr sz="2800">
                <a:solidFill>
                  <a:schemeClr val="accent2"/>
                </a:solidFill>
                <a:effectLst>
                  <a:outerShdw blurRad="38100" dist="38100" dir="2700000" algn="tl">
                    <a:srgbClr val="C0C0C0"/>
                  </a:outerShdw>
                </a:effectLst>
                <a:latin typeface="Times New Roman" pitchFamily="18" charset="0"/>
                <a:ea typeface="宋体" pitchFamily="2" charset="-122"/>
              </a:defRPr>
            </a:lvl9pPr>
          </a:lstStyle>
          <a:p>
            <a:pPr>
              <a:defRPr/>
            </a:pPr>
            <a:endParaRPr lang="zh-CN" altLang="en-US" dirty="0"/>
          </a:p>
        </p:txBody>
      </p:sp>
      <p:sp>
        <p:nvSpPr>
          <p:cNvPr id="17412" name="内容占位符 2">
            <a:extLst>
              <a:ext uri="{FF2B5EF4-FFF2-40B4-BE49-F238E27FC236}">
                <a16:creationId xmlns:a16="http://schemas.microsoft.com/office/drawing/2014/main" id="{E7D96787-8896-4994-8BD9-940661691C89}"/>
              </a:ext>
            </a:extLst>
          </p:cNvPr>
          <p:cNvSpPr>
            <a:spLocks noGrp="1" noChangeArrowheads="1"/>
          </p:cNvSpPr>
          <p:nvPr>
            <p:ph idx="1"/>
          </p:nvPr>
        </p:nvSpPr>
        <p:spPr>
          <a:xfrm>
            <a:off x="1174174" y="2035279"/>
            <a:ext cx="10276609" cy="4202011"/>
          </a:xfrm>
        </p:spPr>
        <p:txBody>
          <a:bodyPr/>
          <a:lstStyle/>
          <a:p>
            <a:pPr marL="0" indent="0" algn="just">
              <a:lnSpc>
                <a:spcPct val="150000"/>
              </a:lnSpc>
              <a:spcBef>
                <a:spcPts val="0"/>
              </a:spcBef>
              <a:buNone/>
            </a:pPr>
            <a:r>
              <a:rPr lang="en-US" altLang="zh-CN" sz="2800" dirty="0"/>
              <a:t>②Shell</a:t>
            </a:r>
            <a:r>
              <a:rPr lang="zh-CN" altLang="en-US" sz="2800" dirty="0"/>
              <a:t>是一个解释型的</a:t>
            </a:r>
            <a:r>
              <a:rPr lang="zh-CN" altLang="en-US" sz="2800" dirty="0">
                <a:hlinkClick r:id="rId4">
                  <a:extLst>
                    <a:ext uri="{A12FA001-AC4F-418D-AE19-62706E023703}">
                      <ahyp:hlinkClr xmlns:ahyp="http://schemas.microsoft.com/office/drawing/2018/hyperlinkcolor" val="tx"/>
                    </a:ext>
                  </a:extLst>
                </a:hlinkClick>
              </a:rPr>
              <a:t>程序设计语言</a:t>
            </a:r>
            <a:r>
              <a:rPr lang="zh-CN" altLang="en-US" sz="2800" dirty="0"/>
              <a:t>。</a:t>
            </a:r>
            <a:endParaRPr lang="en-US" altLang="zh-CN" sz="2800" dirty="0"/>
          </a:p>
          <a:p>
            <a:pPr marL="666734" indent="-261932" algn="just">
              <a:lnSpc>
                <a:spcPct val="150000"/>
              </a:lnSpc>
              <a:spcBef>
                <a:spcPts val="0"/>
              </a:spcBef>
            </a:pPr>
            <a:r>
              <a:rPr lang="en-US" altLang="zh-CN" sz="2400" b="0" dirty="0"/>
              <a:t>shell</a:t>
            </a:r>
            <a:r>
              <a:rPr lang="zh-CN" altLang="en-US" sz="2400" b="0" dirty="0"/>
              <a:t>程序设计语言支持绝大多数在高级语言中能见到的程序元素，如</a:t>
            </a:r>
            <a:r>
              <a:rPr lang="zh-CN" altLang="en-US" sz="2400" b="0" dirty="0">
                <a:solidFill>
                  <a:srgbClr val="FF0000"/>
                </a:solidFill>
              </a:rPr>
              <a:t>函数、变量、</a:t>
            </a:r>
            <a:r>
              <a:rPr lang="zh-CN" altLang="en-US" sz="2400" b="0" dirty="0">
                <a:solidFill>
                  <a:srgbClr val="FF0000"/>
                </a:solidFill>
                <a:hlinkClick r:id="rId5">
                  <a:extLst>
                    <a:ext uri="{A12FA001-AC4F-418D-AE19-62706E023703}">
                      <ahyp:hlinkClr xmlns:ahyp="http://schemas.microsoft.com/office/drawing/2018/hyperlinkcolor" val="tx"/>
                    </a:ext>
                  </a:extLst>
                </a:hlinkClick>
              </a:rPr>
              <a:t>数组</a:t>
            </a:r>
            <a:r>
              <a:rPr lang="zh-CN" altLang="en-US" sz="2400" b="0" dirty="0"/>
              <a:t>和</a:t>
            </a:r>
            <a:r>
              <a:rPr lang="zh-CN" altLang="en-US" sz="2400" b="0" dirty="0">
                <a:solidFill>
                  <a:srgbClr val="FF0000"/>
                </a:solidFill>
              </a:rPr>
              <a:t>程序控制结构</a:t>
            </a:r>
            <a:r>
              <a:rPr lang="zh-CN" altLang="en-US" sz="2400" b="0" dirty="0"/>
              <a:t>。</a:t>
            </a:r>
            <a:r>
              <a:rPr lang="en-US" altLang="zh-CN" sz="2400" b="0" dirty="0"/>
              <a:t>shell</a:t>
            </a:r>
            <a:r>
              <a:rPr lang="zh-CN" altLang="en-US" sz="2400" b="0" dirty="0"/>
              <a:t>编程语言简单易学，</a:t>
            </a:r>
            <a:r>
              <a:rPr lang="zh-CN" altLang="en-US" sz="2400" b="0" dirty="0">
                <a:solidFill>
                  <a:srgbClr val="0070C0"/>
                </a:solidFill>
              </a:rPr>
              <a:t>任何在提示符中能键入的命令都能放到一个可执行的</a:t>
            </a:r>
            <a:r>
              <a:rPr lang="en-US" altLang="zh-CN" sz="2400" b="0" dirty="0">
                <a:solidFill>
                  <a:srgbClr val="0070C0"/>
                </a:solidFill>
              </a:rPr>
              <a:t>Shell</a:t>
            </a:r>
            <a:r>
              <a:rPr lang="zh-CN" altLang="en-US" sz="2400" b="0" dirty="0">
                <a:solidFill>
                  <a:srgbClr val="0070C0"/>
                </a:solidFill>
              </a:rPr>
              <a:t>程序中</a:t>
            </a:r>
            <a:r>
              <a:rPr lang="zh-CN" altLang="en-US" sz="2400" b="0" dirty="0"/>
              <a:t>。</a:t>
            </a:r>
          </a:p>
          <a:p>
            <a:pPr marL="0" algn="just">
              <a:lnSpc>
                <a:spcPct val="150000"/>
              </a:lnSpc>
              <a:spcBef>
                <a:spcPts val="0"/>
              </a:spcBef>
            </a:pPr>
            <a:endParaRPr lang="zh-CN" altLang="en-US" sz="2800" dirty="0"/>
          </a:p>
          <a:p>
            <a:pPr marL="0" indent="0">
              <a:lnSpc>
                <a:spcPct val="150000"/>
              </a:lnSpc>
              <a:spcBef>
                <a:spcPct val="0"/>
              </a:spcBef>
              <a:buClrTx/>
              <a:buNone/>
            </a:pPr>
            <a:endParaRPr lang="en-US" altLang="zh-CN" sz="2400" dirty="0"/>
          </a:p>
          <a:p>
            <a:pPr marL="0" indent="0">
              <a:lnSpc>
                <a:spcPct val="150000"/>
              </a:lnSpc>
              <a:spcBef>
                <a:spcPct val="0"/>
              </a:spcBef>
              <a:buClrTx/>
              <a:buNone/>
            </a:pPr>
            <a:endParaRPr lang="en-US" altLang="zh-CN" sz="2400" dirty="0"/>
          </a:p>
        </p:txBody>
      </p:sp>
      <p:sp>
        <p:nvSpPr>
          <p:cNvPr id="5" name="标题 2">
            <a:extLst>
              <a:ext uri="{FF2B5EF4-FFF2-40B4-BE49-F238E27FC236}">
                <a16:creationId xmlns:a16="http://schemas.microsoft.com/office/drawing/2014/main" id="{51150577-A656-3A44-9A0B-41DA7D787D7E}"/>
              </a:ext>
            </a:extLst>
          </p:cNvPr>
          <p:cNvSpPr>
            <a:spLocks noGrp="1"/>
          </p:cNvSpPr>
          <p:nvPr/>
        </p:nvSpPr>
        <p:spPr>
          <a:xfrm>
            <a:off x="1336320" y="278527"/>
            <a:ext cx="9387301"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en-US" altLang="zh-CN" dirty="0"/>
              <a:t>1.2</a:t>
            </a:r>
            <a:r>
              <a:rPr lang="zh-CN" altLang="en-US" dirty="0"/>
              <a:t> </a:t>
            </a:r>
            <a:r>
              <a:rPr lang="en-US" altLang="zh-CN" dirty="0"/>
              <a:t>Linux</a:t>
            </a:r>
            <a:r>
              <a:rPr lang="zh-CN" altLang="en-US" dirty="0"/>
              <a:t>操作系统的组成</a:t>
            </a:r>
          </a:p>
        </p:txBody>
      </p:sp>
      <p:sp>
        <p:nvSpPr>
          <p:cNvPr id="8" name="标题 1">
            <a:extLst>
              <a:ext uri="{FF2B5EF4-FFF2-40B4-BE49-F238E27FC236}">
                <a16:creationId xmlns:a16="http://schemas.microsoft.com/office/drawing/2014/main" id="{5BF8AEAD-5E50-6840-BED7-9CD398DDA832}"/>
              </a:ext>
            </a:extLst>
          </p:cNvPr>
          <p:cNvSpPr txBox="1">
            <a:spLocks/>
          </p:cNvSpPr>
          <p:nvPr/>
        </p:nvSpPr>
        <p:spPr>
          <a:xfrm>
            <a:off x="949573" y="1244551"/>
            <a:ext cx="10059145" cy="549275"/>
          </a:xfrm>
          <a:prstGeom prst="rect">
            <a:avLst/>
          </a:prstGeom>
        </p:spPr>
        <p:txBody>
          <a:bodyPr/>
          <a:lstStyle>
            <a:lvl1pPr algn="ctr"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l">
              <a:defRPr/>
            </a:pPr>
            <a:r>
              <a:rPr lang="zh-CN" altLang="en-US" sz="2800" dirty="0"/>
              <a:t>（</a:t>
            </a:r>
            <a:r>
              <a:rPr lang="en-US" altLang="zh-CN" sz="2800" dirty="0"/>
              <a:t>2</a:t>
            </a:r>
            <a:r>
              <a:rPr lang="zh-CN" altLang="en-US" sz="2800" dirty="0"/>
              <a:t>） </a:t>
            </a:r>
            <a:r>
              <a:rPr lang="en-US" altLang="zh-CN" sz="2800" dirty="0" err="1"/>
              <a:t>LinuxShell</a:t>
            </a:r>
            <a:r>
              <a:rPr lang="zh-CN" altLang="en-US" sz="2800" dirty="0"/>
              <a:t>相关概念（续</a:t>
            </a:r>
            <a:r>
              <a:rPr lang="en-US" altLang="zh-CN" sz="2800" dirty="0"/>
              <a:t>2</a:t>
            </a:r>
            <a:r>
              <a:rPr lang="zh-CN" altLang="en-US" sz="2800" dirty="0"/>
              <a:t>）</a:t>
            </a:r>
          </a:p>
        </p:txBody>
      </p:sp>
    </p:spTree>
    <p:custDataLst>
      <p:tags r:id="rId1"/>
    </p:custDataLst>
    <p:extLst>
      <p:ext uri="{BB962C8B-B14F-4D97-AF65-F5344CB8AC3E}">
        <p14:creationId xmlns:p14="http://schemas.microsoft.com/office/powerpoint/2010/main" val="295525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B3B44D1-9FA2-4DAD-828C-B3C3F44ED7FE}"/>
              </a:ext>
            </a:extLst>
          </p:cNvPr>
          <p:cNvSpPr>
            <a:spLocks noGrp="1" noChangeArrowheads="1"/>
          </p:cNvSpPr>
          <p:nvPr>
            <p:ph type="title"/>
          </p:nvPr>
        </p:nvSpPr>
        <p:spPr/>
        <p:txBody>
          <a:bodyPr/>
          <a:lstStyle/>
          <a:p>
            <a:pPr eaLnBrk="1" hangingPunct="1">
              <a:defRPr/>
            </a:pPr>
            <a:r>
              <a:rPr lang="zh-CN" altLang="en-US" dirty="0"/>
              <a:t>进程状态切换</a:t>
            </a:r>
            <a:endParaRPr lang="en-US" dirty="0"/>
          </a:p>
        </p:txBody>
      </p:sp>
      <p:graphicFrame>
        <p:nvGraphicFramePr>
          <p:cNvPr id="15363" name="对象 1">
            <a:extLst>
              <a:ext uri="{FF2B5EF4-FFF2-40B4-BE49-F238E27FC236}">
                <a16:creationId xmlns:a16="http://schemas.microsoft.com/office/drawing/2014/main" id="{DAC0C7E0-BD43-4705-B414-A3CD8C0B9819}"/>
              </a:ext>
            </a:extLst>
          </p:cNvPr>
          <p:cNvGraphicFramePr>
            <a:graphicFrameLocks noChangeAspect="1"/>
          </p:cNvGraphicFramePr>
          <p:nvPr>
            <p:extLst/>
          </p:nvPr>
        </p:nvGraphicFramePr>
        <p:xfrm>
          <a:off x="1558926" y="1700213"/>
          <a:ext cx="9034463" cy="4248150"/>
        </p:xfrm>
        <a:graphic>
          <a:graphicData uri="http://schemas.openxmlformats.org/presentationml/2006/ole">
            <mc:AlternateContent xmlns:mc="http://schemas.openxmlformats.org/markup-compatibility/2006">
              <mc:Choice xmlns:v="urn:schemas-microsoft-com:vml" Requires="v">
                <p:oleObj spid="_x0000_s101383" name="Visio" r:id="rId4" imgW="7246710" imgH="3413707" progId="Visio.Drawing.11">
                  <p:embed/>
                </p:oleObj>
              </mc:Choice>
              <mc:Fallback>
                <p:oleObj name="Visio" r:id="rId4" imgW="7246710" imgH="3413707" progId="Visio.Drawing.11">
                  <p:embed/>
                  <p:pic>
                    <p:nvPicPr>
                      <p:cNvPr id="15363" name="对象 1">
                        <a:extLst>
                          <a:ext uri="{FF2B5EF4-FFF2-40B4-BE49-F238E27FC236}">
                            <a16:creationId xmlns:a16="http://schemas.microsoft.com/office/drawing/2014/main" id="{DAC0C7E0-BD43-4705-B414-A3CD8C0B9819}"/>
                          </a:ext>
                        </a:extLst>
                      </p:cNvPr>
                      <p:cNvPicPr>
                        <a:picLocks noChangeAspect="1" noChangeArrowheads="1"/>
                      </p:cNvPicPr>
                      <p:nvPr/>
                    </p:nvPicPr>
                    <p:blipFill>
                      <a:blip r:embed="rId5"/>
                      <a:srcRect/>
                      <a:stretch>
                        <a:fillRect/>
                      </a:stretch>
                    </p:blipFill>
                    <p:spPr bwMode="auto">
                      <a:xfrm>
                        <a:off x="1558926" y="1700213"/>
                        <a:ext cx="903446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2474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EACBC08-F9A1-4105-9D3C-F6B67D5CD7EA}"/>
              </a:ext>
            </a:extLst>
          </p:cNvPr>
          <p:cNvSpPr>
            <a:spLocks noGrp="1" noChangeArrowheads="1"/>
          </p:cNvSpPr>
          <p:nvPr>
            <p:ph type="title"/>
          </p:nvPr>
        </p:nvSpPr>
        <p:spPr/>
        <p:txBody>
          <a:bodyPr/>
          <a:lstStyle/>
          <a:p>
            <a:pPr eaLnBrk="1" hangingPunct="1">
              <a:defRPr/>
            </a:pPr>
            <a:r>
              <a:rPr lang="en-US" altLang="zh-CN"/>
              <a:t>t</a:t>
            </a:r>
            <a:r>
              <a:rPr lang="en-US"/>
              <a:t>ask_struct:</a:t>
            </a:r>
            <a:r>
              <a:rPr lang="zh-CN" altLang="en-US"/>
              <a:t>文件管理</a:t>
            </a:r>
          </a:p>
        </p:txBody>
      </p:sp>
      <p:sp>
        <p:nvSpPr>
          <p:cNvPr id="11267" name="Rectangle 3">
            <a:extLst>
              <a:ext uri="{FF2B5EF4-FFF2-40B4-BE49-F238E27FC236}">
                <a16:creationId xmlns:a16="http://schemas.microsoft.com/office/drawing/2014/main" id="{3DAE7826-A842-492E-9B0D-486BFB0DDFC3}"/>
              </a:ext>
            </a:extLst>
          </p:cNvPr>
          <p:cNvSpPr>
            <a:spLocks noChangeArrowheads="1"/>
          </p:cNvSpPr>
          <p:nvPr/>
        </p:nvSpPr>
        <p:spPr bwMode="auto">
          <a:xfrm>
            <a:off x="2654301" y="2347914"/>
            <a:ext cx="1008063" cy="288925"/>
          </a:xfrm>
          <a:prstGeom prst="rect">
            <a:avLst/>
          </a:prstGeom>
          <a:solidFill>
            <a:srgbClr val="FF000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sz="2000" b="1">
                <a:solidFill>
                  <a:schemeClr val="bg1"/>
                </a:solidFill>
                <a:effectLst>
                  <a:outerShdw blurRad="38100" dist="38100" dir="2700000" algn="tl">
                    <a:srgbClr val="000000"/>
                  </a:outerShdw>
                </a:effectLst>
                <a:latin typeface="Times New Roman" pitchFamily="18" charset="0"/>
              </a:rPr>
              <a:t>fs</a:t>
            </a:r>
          </a:p>
        </p:txBody>
      </p:sp>
      <p:sp>
        <p:nvSpPr>
          <p:cNvPr id="11268" name="Rectangle 4">
            <a:extLst>
              <a:ext uri="{FF2B5EF4-FFF2-40B4-BE49-F238E27FC236}">
                <a16:creationId xmlns:a16="http://schemas.microsoft.com/office/drawing/2014/main" id="{E2F2809B-A085-4DDC-BFC7-E5109C2A6055}"/>
              </a:ext>
            </a:extLst>
          </p:cNvPr>
          <p:cNvSpPr>
            <a:spLocks noChangeArrowheads="1"/>
          </p:cNvSpPr>
          <p:nvPr/>
        </p:nvSpPr>
        <p:spPr bwMode="auto">
          <a:xfrm>
            <a:off x="2654301" y="2636839"/>
            <a:ext cx="1008063" cy="288925"/>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sz="2000" b="1">
                <a:solidFill>
                  <a:schemeClr val="bg1"/>
                </a:solidFill>
                <a:effectLst>
                  <a:outerShdw blurRad="38100" dist="38100" dir="2700000" algn="tl">
                    <a:srgbClr val="000000"/>
                  </a:outerShdw>
                </a:effectLst>
                <a:latin typeface="Times New Roman" pitchFamily="18" charset="0"/>
              </a:rPr>
              <a:t>files</a:t>
            </a:r>
          </a:p>
        </p:txBody>
      </p:sp>
      <p:sp>
        <p:nvSpPr>
          <p:cNvPr id="17413" name="Line 5">
            <a:extLst>
              <a:ext uri="{FF2B5EF4-FFF2-40B4-BE49-F238E27FC236}">
                <a16:creationId xmlns:a16="http://schemas.microsoft.com/office/drawing/2014/main" id="{3B476B80-5391-45DA-8186-BE55F76B6964}"/>
              </a:ext>
            </a:extLst>
          </p:cNvPr>
          <p:cNvSpPr>
            <a:spLocks noChangeShapeType="1"/>
          </p:cNvSpPr>
          <p:nvPr/>
        </p:nvSpPr>
        <p:spPr bwMode="auto">
          <a:xfrm>
            <a:off x="2654300" y="1987551"/>
            <a:ext cx="0" cy="13684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14" name="Line 6">
            <a:extLst>
              <a:ext uri="{FF2B5EF4-FFF2-40B4-BE49-F238E27FC236}">
                <a16:creationId xmlns:a16="http://schemas.microsoft.com/office/drawing/2014/main" id="{1F2AC726-88EA-4FA9-A0E1-24030925BF48}"/>
              </a:ext>
            </a:extLst>
          </p:cNvPr>
          <p:cNvSpPr>
            <a:spLocks noChangeShapeType="1"/>
          </p:cNvSpPr>
          <p:nvPr/>
        </p:nvSpPr>
        <p:spPr bwMode="auto">
          <a:xfrm>
            <a:off x="3662363" y="1987551"/>
            <a:ext cx="0" cy="13684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15" name="Text Box 7">
            <a:extLst>
              <a:ext uri="{FF2B5EF4-FFF2-40B4-BE49-F238E27FC236}">
                <a16:creationId xmlns:a16="http://schemas.microsoft.com/office/drawing/2014/main" id="{653B4A8B-F236-4C62-B510-C4F18CE1177F}"/>
              </a:ext>
            </a:extLst>
          </p:cNvPr>
          <p:cNvSpPr txBox="1">
            <a:spLocks noChangeArrowheads="1"/>
          </p:cNvSpPr>
          <p:nvPr/>
        </p:nvSpPr>
        <p:spPr bwMode="auto">
          <a:xfrm>
            <a:off x="2555875" y="1630363"/>
            <a:ext cx="11366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latin typeface="Times New Roman" panose="02020603050405020304" pitchFamily="18" charset="0"/>
                <a:ea typeface="宋体" panose="02010600030101010101" pitchFamily="2" charset="-122"/>
              </a:rPr>
              <a:t>task_struct</a:t>
            </a:r>
          </a:p>
        </p:txBody>
      </p:sp>
      <p:sp>
        <p:nvSpPr>
          <p:cNvPr id="11272" name="Rectangle 8">
            <a:extLst>
              <a:ext uri="{FF2B5EF4-FFF2-40B4-BE49-F238E27FC236}">
                <a16:creationId xmlns:a16="http://schemas.microsoft.com/office/drawing/2014/main" id="{B227FE50-0105-41E0-B4BC-9C0C2A9D693D}"/>
              </a:ext>
            </a:extLst>
          </p:cNvPr>
          <p:cNvSpPr>
            <a:spLocks noChangeArrowheads="1"/>
          </p:cNvSpPr>
          <p:nvPr/>
        </p:nvSpPr>
        <p:spPr bwMode="auto">
          <a:xfrm>
            <a:off x="4572001" y="1844675"/>
            <a:ext cx="1152525" cy="287338"/>
          </a:xfrm>
          <a:prstGeom prst="rect">
            <a:avLst/>
          </a:prstGeom>
          <a:solidFill>
            <a:srgbClr val="FF000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count</a:t>
            </a:r>
          </a:p>
        </p:txBody>
      </p:sp>
      <p:sp>
        <p:nvSpPr>
          <p:cNvPr id="11273" name="Rectangle 9">
            <a:extLst>
              <a:ext uri="{FF2B5EF4-FFF2-40B4-BE49-F238E27FC236}">
                <a16:creationId xmlns:a16="http://schemas.microsoft.com/office/drawing/2014/main" id="{62BD528C-3DC7-49D6-9A83-CFD198116839}"/>
              </a:ext>
            </a:extLst>
          </p:cNvPr>
          <p:cNvSpPr>
            <a:spLocks noChangeArrowheads="1"/>
          </p:cNvSpPr>
          <p:nvPr/>
        </p:nvSpPr>
        <p:spPr bwMode="auto">
          <a:xfrm>
            <a:off x="4572001" y="2132014"/>
            <a:ext cx="1152525" cy="287337"/>
          </a:xfrm>
          <a:prstGeom prst="rect">
            <a:avLst/>
          </a:prstGeom>
          <a:solidFill>
            <a:srgbClr val="FF000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umask</a:t>
            </a:r>
          </a:p>
        </p:txBody>
      </p:sp>
      <p:sp>
        <p:nvSpPr>
          <p:cNvPr id="11274" name="Rectangle 10">
            <a:extLst>
              <a:ext uri="{FF2B5EF4-FFF2-40B4-BE49-F238E27FC236}">
                <a16:creationId xmlns:a16="http://schemas.microsoft.com/office/drawing/2014/main" id="{B2293360-08C6-4037-8B77-7444C3E4109B}"/>
              </a:ext>
            </a:extLst>
          </p:cNvPr>
          <p:cNvSpPr>
            <a:spLocks noChangeArrowheads="1"/>
          </p:cNvSpPr>
          <p:nvPr/>
        </p:nvSpPr>
        <p:spPr bwMode="auto">
          <a:xfrm>
            <a:off x="4572001" y="2420939"/>
            <a:ext cx="1152525" cy="287337"/>
          </a:xfrm>
          <a:prstGeom prst="rect">
            <a:avLst/>
          </a:prstGeom>
          <a:solidFill>
            <a:srgbClr val="FF000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*root</a:t>
            </a:r>
          </a:p>
        </p:txBody>
      </p:sp>
      <p:sp>
        <p:nvSpPr>
          <p:cNvPr id="11275" name="Rectangle 11">
            <a:extLst>
              <a:ext uri="{FF2B5EF4-FFF2-40B4-BE49-F238E27FC236}">
                <a16:creationId xmlns:a16="http://schemas.microsoft.com/office/drawing/2014/main" id="{ECBB53D4-3626-453D-9CF6-6B23F28DA6CF}"/>
              </a:ext>
            </a:extLst>
          </p:cNvPr>
          <p:cNvSpPr>
            <a:spLocks noChangeArrowheads="1"/>
          </p:cNvSpPr>
          <p:nvPr/>
        </p:nvSpPr>
        <p:spPr bwMode="auto">
          <a:xfrm>
            <a:off x="4572001" y="2708275"/>
            <a:ext cx="1152525" cy="287338"/>
          </a:xfrm>
          <a:prstGeom prst="rect">
            <a:avLst/>
          </a:prstGeom>
          <a:solidFill>
            <a:srgbClr val="FF000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*pwd</a:t>
            </a:r>
          </a:p>
        </p:txBody>
      </p:sp>
      <p:sp>
        <p:nvSpPr>
          <p:cNvPr id="11276" name="Rectangle 12">
            <a:extLst>
              <a:ext uri="{FF2B5EF4-FFF2-40B4-BE49-F238E27FC236}">
                <a16:creationId xmlns:a16="http://schemas.microsoft.com/office/drawing/2014/main" id="{2BB27EA1-FD40-482C-9C80-71F09E44DBFC}"/>
              </a:ext>
            </a:extLst>
          </p:cNvPr>
          <p:cNvSpPr>
            <a:spLocks noChangeArrowheads="1"/>
          </p:cNvSpPr>
          <p:nvPr/>
        </p:nvSpPr>
        <p:spPr bwMode="auto">
          <a:xfrm>
            <a:off x="4572001" y="4005264"/>
            <a:ext cx="1584325"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count</a:t>
            </a:r>
          </a:p>
        </p:txBody>
      </p:sp>
      <p:sp>
        <p:nvSpPr>
          <p:cNvPr id="11277" name="Rectangle 13">
            <a:extLst>
              <a:ext uri="{FF2B5EF4-FFF2-40B4-BE49-F238E27FC236}">
                <a16:creationId xmlns:a16="http://schemas.microsoft.com/office/drawing/2014/main" id="{742C14CD-B5A8-4E43-A5E7-FA5621463F40}"/>
              </a:ext>
            </a:extLst>
          </p:cNvPr>
          <p:cNvSpPr>
            <a:spLocks noChangeArrowheads="1"/>
          </p:cNvSpPr>
          <p:nvPr/>
        </p:nvSpPr>
        <p:spPr bwMode="auto">
          <a:xfrm>
            <a:off x="4572001" y="4292600"/>
            <a:ext cx="1584325"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close_on_exec</a:t>
            </a:r>
          </a:p>
        </p:txBody>
      </p:sp>
      <p:sp>
        <p:nvSpPr>
          <p:cNvPr id="11278" name="Rectangle 14">
            <a:extLst>
              <a:ext uri="{FF2B5EF4-FFF2-40B4-BE49-F238E27FC236}">
                <a16:creationId xmlns:a16="http://schemas.microsoft.com/office/drawing/2014/main" id="{0960A694-2F54-4900-A274-A100DC4768D3}"/>
              </a:ext>
            </a:extLst>
          </p:cNvPr>
          <p:cNvSpPr>
            <a:spLocks noChangeArrowheads="1"/>
          </p:cNvSpPr>
          <p:nvPr/>
        </p:nvSpPr>
        <p:spPr bwMode="auto">
          <a:xfrm>
            <a:off x="4572001" y="4581525"/>
            <a:ext cx="1584325"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open_fs</a:t>
            </a:r>
          </a:p>
        </p:txBody>
      </p:sp>
      <p:sp>
        <p:nvSpPr>
          <p:cNvPr id="11279" name="Rectangle 15">
            <a:extLst>
              <a:ext uri="{FF2B5EF4-FFF2-40B4-BE49-F238E27FC236}">
                <a16:creationId xmlns:a16="http://schemas.microsoft.com/office/drawing/2014/main" id="{8C356147-AA0A-47F3-805E-BA5910574D32}"/>
              </a:ext>
            </a:extLst>
          </p:cNvPr>
          <p:cNvSpPr>
            <a:spLocks noChangeArrowheads="1"/>
          </p:cNvSpPr>
          <p:nvPr/>
        </p:nvSpPr>
        <p:spPr bwMode="auto">
          <a:xfrm>
            <a:off x="4572001" y="4868864"/>
            <a:ext cx="1584325"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fd[0]</a:t>
            </a:r>
          </a:p>
        </p:txBody>
      </p:sp>
      <p:sp>
        <p:nvSpPr>
          <p:cNvPr id="11280" name="Rectangle 16">
            <a:extLst>
              <a:ext uri="{FF2B5EF4-FFF2-40B4-BE49-F238E27FC236}">
                <a16:creationId xmlns:a16="http://schemas.microsoft.com/office/drawing/2014/main" id="{29C76558-117D-45D5-8B39-B4A9A7E71918}"/>
              </a:ext>
            </a:extLst>
          </p:cNvPr>
          <p:cNvSpPr>
            <a:spLocks noChangeArrowheads="1"/>
          </p:cNvSpPr>
          <p:nvPr/>
        </p:nvSpPr>
        <p:spPr bwMode="auto">
          <a:xfrm>
            <a:off x="4572001" y="5156200"/>
            <a:ext cx="1584325"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fd[1]</a:t>
            </a:r>
          </a:p>
        </p:txBody>
      </p:sp>
      <p:sp>
        <p:nvSpPr>
          <p:cNvPr id="11281" name="Rectangle 17">
            <a:extLst>
              <a:ext uri="{FF2B5EF4-FFF2-40B4-BE49-F238E27FC236}">
                <a16:creationId xmlns:a16="http://schemas.microsoft.com/office/drawing/2014/main" id="{154C63AC-06F9-4A20-A788-24393AB36E5D}"/>
              </a:ext>
            </a:extLst>
          </p:cNvPr>
          <p:cNvSpPr>
            <a:spLocks noChangeArrowheads="1"/>
          </p:cNvSpPr>
          <p:nvPr/>
        </p:nvSpPr>
        <p:spPr bwMode="auto">
          <a:xfrm>
            <a:off x="4572001" y="5445125"/>
            <a:ext cx="1584325" cy="5032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a:t>
            </a:r>
          </a:p>
        </p:txBody>
      </p:sp>
      <p:sp>
        <p:nvSpPr>
          <p:cNvPr id="17426" name="Line 18">
            <a:extLst>
              <a:ext uri="{FF2B5EF4-FFF2-40B4-BE49-F238E27FC236}">
                <a16:creationId xmlns:a16="http://schemas.microsoft.com/office/drawing/2014/main" id="{D37F0EE2-83EC-4167-A792-7A28F66E2329}"/>
              </a:ext>
            </a:extLst>
          </p:cNvPr>
          <p:cNvSpPr>
            <a:spLocks noChangeShapeType="1"/>
          </p:cNvSpPr>
          <p:nvPr/>
        </p:nvSpPr>
        <p:spPr bwMode="auto">
          <a:xfrm>
            <a:off x="4211638" y="1916113"/>
            <a:ext cx="3603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27" name="Line 19">
            <a:extLst>
              <a:ext uri="{FF2B5EF4-FFF2-40B4-BE49-F238E27FC236}">
                <a16:creationId xmlns:a16="http://schemas.microsoft.com/office/drawing/2014/main" id="{E4534F21-09DD-4326-9DC0-F765FC65B36B}"/>
              </a:ext>
            </a:extLst>
          </p:cNvPr>
          <p:cNvSpPr>
            <a:spLocks noChangeShapeType="1"/>
          </p:cNvSpPr>
          <p:nvPr/>
        </p:nvSpPr>
        <p:spPr bwMode="auto">
          <a:xfrm>
            <a:off x="4211638" y="1916113"/>
            <a:ext cx="0" cy="5762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28" name="Line 20">
            <a:extLst>
              <a:ext uri="{FF2B5EF4-FFF2-40B4-BE49-F238E27FC236}">
                <a16:creationId xmlns:a16="http://schemas.microsoft.com/office/drawing/2014/main" id="{0C0A358E-636F-49EA-A745-D1BC5215BB4C}"/>
              </a:ext>
            </a:extLst>
          </p:cNvPr>
          <p:cNvSpPr>
            <a:spLocks noChangeShapeType="1"/>
          </p:cNvSpPr>
          <p:nvPr/>
        </p:nvSpPr>
        <p:spPr bwMode="auto">
          <a:xfrm flipH="1">
            <a:off x="3635376" y="2492375"/>
            <a:ext cx="5762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29" name="Line 21">
            <a:extLst>
              <a:ext uri="{FF2B5EF4-FFF2-40B4-BE49-F238E27FC236}">
                <a16:creationId xmlns:a16="http://schemas.microsoft.com/office/drawing/2014/main" id="{7D402D3E-42CD-4965-BAAE-46E458B19D98}"/>
              </a:ext>
            </a:extLst>
          </p:cNvPr>
          <p:cNvSpPr>
            <a:spLocks noChangeShapeType="1"/>
          </p:cNvSpPr>
          <p:nvPr/>
        </p:nvSpPr>
        <p:spPr bwMode="auto">
          <a:xfrm flipH="1">
            <a:off x="3635376" y="2779713"/>
            <a:ext cx="5762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30" name="Line 22">
            <a:extLst>
              <a:ext uri="{FF2B5EF4-FFF2-40B4-BE49-F238E27FC236}">
                <a16:creationId xmlns:a16="http://schemas.microsoft.com/office/drawing/2014/main" id="{CEEAF5D2-179C-4A22-960A-9047D346A45E}"/>
              </a:ext>
            </a:extLst>
          </p:cNvPr>
          <p:cNvSpPr>
            <a:spLocks noChangeShapeType="1"/>
          </p:cNvSpPr>
          <p:nvPr/>
        </p:nvSpPr>
        <p:spPr bwMode="auto">
          <a:xfrm>
            <a:off x="4211638" y="2779714"/>
            <a:ext cx="0" cy="13684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31" name="Line 23">
            <a:extLst>
              <a:ext uri="{FF2B5EF4-FFF2-40B4-BE49-F238E27FC236}">
                <a16:creationId xmlns:a16="http://schemas.microsoft.com/office/drawing/2014/main" id="{A63ED92B-AE13-4A0E-B33A-A6687BEC9E48}"/>
              </a:ext>
            </a:extLst>
          </p:cNvPr>
          <p:cNvSpPr>
            <a:spLocks noChangeShapeType="1"/>
          </p:cNvSpPr>
          <p:nvPr/>
        </p:nvSpPr>
        <p:spPr bwMode="auto">
          <a:xfrm>
            <a:off x="4211638" y="4148138"/>
            <a:ext cx="3603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32" name="Rectangle 24">
            <a:extLst>
              <a:ext uri="{FF2B5EF4-FFF2-40B4-BE49-F238E27FC236}">
                <a16:creationId xmlns:a16="http://schemas.microsoft.com/office/drawing/2014/main" id="{057DA56B-107B-48F4-B000-463C51A6B190}"/>
              </a:ext>
            </a:extLst>
          </p:cNvPr>
          <p:cNvSpPr>
            <a:spLocks noChangeArrowheads="1"/>
          </p:cNvSpPr>
          <p:nvPr/>
        </p:nvSpPr>
        <p:spPr bwMode="auto">
          <a:xfrm>
            <a:off x="6948489" y="1555751"/>
            <a:ext cx="1152525" cy="936625"/>
          </a:xfrm>
          <a:prstGeom prst="rect">
            <a:avLst/>
          </a:prstGeom>
          <a:solidFill>
            <a:srgbClr val="0066FF"/>
          </a:solidFill>
          <a:ln w="9525">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ea typeface="宋体" panose="02010600030101010101" pitchFamily="2" charset="-122"/>
            </a:endParaRPr>
          </a:p>
        </p:txBody>
      </p:sp>
      <p:sp>
        <p:nvSpPr>
          <p:cNvPr id="17433" name="Rectangle 25">
            <a:extLst>
              <a:ext uri="{FF2B5EF4-FFF2-40B4-BE49-F238E27FC236}">
                <a16:creationId xmlns:a16="http://schemas.microsoft.com/office/drawing/2014/main" id="{3367A4AD-EA18-4B3D-B28B-CD2ADC730EF7}"/>
              </a:ext>
            </a:extLst>
          </p:cNvPr>
          <p:cNvSpPr>
            <a:spLocks noChangeArrowheads="1"/>
          </p:cNvSpPr>
          <p:nvPr/>
        </p:nvSpPr>
        <p:spPr bwMode="auto">
          <a:xfrm>
            <a:off x="6948489" y="2779714"/>
            <a:ext cx="1152525" cy="936625"/>
          </a:xfrm>
          <a:prstGeom prst="rect">
            <a:avLst/>
          </a:prstGeom>
          <a:solidFill>
            <a:srgbClr val="0066FF"/>
          </a:solidFill>
          <a:ln w="9525">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ea typeface="宋体" panose="02010600030101010101" pitchFamily="2" charset="-122"/>
            </a:endParaRPr>
          </a:p>
        </p:txBody>
      </p:sp>
      <p:sp>
        <p:nvSpPr>
          <p:cNvPr id="17434" name="Line 26">
            <a:extLst>
              <a:ext uri="{FF2B5EF4-FFF2-40B4-BE49-F238E27FC236}">
                <a16:creationId xmlns:a16="http://schemas.microsoft.com/office/drawing/2014/main" id="{F8411453-7585-4BF1-950A-888E58319E0E}"/>
              </a:ext>
            </a:extLst>
          </p:cNvPr>
          <p:cNvSpPr>
            <a:spLocks noChangeShapeType="1"/>
          </p:cNvSpPr>
          <p:nvPr/>
        </p:nvSpPr>
        <p:spPr bwMode="auto">
          <a:xfrm>
            <a:off x="5724526" y="2563813"/>
            <a:ext cx="3603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35" name="Line 27">
            <a:extLst>
              <a:ext uri="{FF2B5EF4-FFF2-40B4-BE49-F238E27FC236}">
                <a16:creationId xmlns:a16="http://schemas.microsoft.com/office/drawing/2014/main" id="{D4160CB9-92D7-4D4A-84CD-475B9A798EB0}"/>
              </a:ext>
            </a:extLst>
          </p:cNvPr>
          <p:cNvSpPr>
            <a:spLocks noChangeShapeType="1"/>
          </p:cNvSpPr>
          <p:nvPr/>
        </p:nvSpPr>
        <p:spPr bwMode="auto">
          <a:xfrm flipV="1">
            <a:off x="6084888" y="1628775"/>
            <a:ext cx="0" cy="935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36" name="Line 28">
            <a:extLst>
              <a:ext uri="{FF2B5EF4-FFF2-40B4-BE49-F238E27FC236}">
                <a16:creationId xmlns:a16="http://schemas.microsoft.com/office/drawing/2014/main" id="{A79BF120-00D3-4EC2-A0C0-ED06AECF9444}"/>
              </a:ext>
            </a:extLst>
          </p:cNvPr>
          <p:cNvSpPr>
            <a:spLocks noChangeShapeType="1"/>
          </p:cNvSpPr>
          <p:nvPr/>
        </p:nvSpPr>
        <p:spPr bwMode="auto">
          <a:xfrm>
            <a:off x="6084888" y="1628775"/>
            <a:ext cx="863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37" name="Line 29">
            <a:extLst>
              <a:ext uri="{FF2B5EF4-FFF2-40B4-BE49-F238E27FC236}">
                <a16:creationId xmlns:a16="http://schemas.microsoft.com/office/drawing/2014/main" id="{A0E3F4C4-B266-425B-A729-141A2496AE25}"/>
              </a:ext>
            </a:extLst>
          </p:cNvPr>
          <p:cNvSpPr>
            <a:spLocks noChangeShapeType="1"/>
          </p:cNvSpPr>
          <p:nvPr/>
        </p:nvSpPr>
        <p:spPr bwMode="auto">
          <a:xfrm>
            <a:off x="5724526" y="2852738"/>
            <a:ext cx="12239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294" name="Rectangle 30">
            <a:extLst>
              <a:ext uri="{FF2B5EF4-FFF2-40B4-BE49-F238E27FC236}">
                <a16:creationId xmlns:a16="http://schemas.microsoft.com/office/drawing/2014/main" id="{E6410940-B245-4991-98CA-1E8810AF5F96}"/>
              </a:ext>
            </a:extLst>
          </p:cNvPr>
          <p:cNvSpPr>
            <a:spLocks noChangeArrowheads="1"/>
          </p:cNvSpPr>
          <p:nvPr/>
        </p:nvSpPr>
        <p:spPr bwMode="auto">
          <a:xfrm>
            <a:off x="6948488" y="4005264"/>
            <a:ext cx="1439862"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f_mode</a:t>
            </a:r>
          </a:p>
        </p:txBody>
      </p:sp>
      <p:sp>
        <p:nvSpPr>
          <p:cNvPr id="11295" name="Rectangle 31">
            <a:extLst>
              <a:ext uri="{FF2B5EF4-FFF2-40B4-BE49-F238E27FC236}">
                <a16:creationId xmlns:a16="http://schemas.microsoft.com/office/drawing/2014/main" id="{C5458A4A-BEAA-44DD-A020-5D198EBF7474}"/>
              </a:ext>
            </a:extLst>
          </p:cNvPr>
          <p:cNvSpPr>
            <a:spLocks noChangeArrowheads="1"/>
          </p:cNvSpPr>
          <p:nvPr/>
        </p:nvSpPr>
        <p:spPr bwMode="auto">
          <a:xfrm>
            <a:off x="6948488" y="4292600"/>
            <a:ext cx="1439862"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f_pcs</a:t>
            </a:r>
          </a:p>
        </p:txBody>
      </p:sp>
      <p:sp>
        <p:nvSpPr>
          <p:cNvPr id="11296" name="Rectangle 32">
            <a:extLst>
              <a:ext uri="{FF2B5EF4-FFF2-40B4-BE49-F238E27FC236}">
                <a16:creationId xmlns:a16="http://schemas.microsoft.com/office/drawing/2014/main" id="{F2BBB559-751D-49DD-B758-4DDC23B96B23}"/>
              </a:ext>
            </a:extLst>
          </p:cNvPr>
          <p:cNvSpPr>
            <a:spLocks noChangeArrowheads="1"/>
          </p:cNvSpPr>
          <p:nvPr/>
        </p:nvSpPr>
        <p:spPr bwMode="auto">
          <a:xfrm>
            <a:off x="6948488" y="4581525"/>
            <a:ext cx="1439862"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f_flags</a:t>
            </a:r>
          </a:p>
        </p:txBody>
      </p:sp>
      <p:sp>
        <p:nvSpPr>
          <p:cNvPr id="11297" name="Rectangle 33">
            <a:extLst>
              <a:ext uri="{FF2B5EF4-FFF2-40B4-BE49-F238E27FC236}">
                <a16:creationId xmlns:a16="http://schemas.microsoft.com/office/drawing/2014/main" id="{0115EDC5-5D45-4274-B3CB-1619F9CB6CD9}"/>
              </a:ext>
            </a:extLst>
          </p:cNvPr>
          <p:cNvSpPr>
            <a:spLocks noChangeArrowheads="1"/>
          </p:cNvSpPr>
          <p:nvPr/>
        </p:nvSpPr>
        <p:spPr bwMode="auto">
          <a:xfrm>
            <a:off x="6948488" y="4868864"/>
            <a:ext cx="1439862"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f_count</a:t>
            </a:r>
          </a:p>
        </p:txBody>
      </p:sp>
      <p:sp>
        <p:nvSpPr>
          <p:cNvPr id="11298" name="Rectangle 34">
            <a:extLst>
              <a:ext uri="{FF2B5EF4-FFF2-40B4-BE49-F238E27FC236}">
                <a16:creationId xmlns:a16="http://schemas.microsoft.com/office/drawing/2014/main" id="{AAE54A39-CB38-49A8-9D6F-3FFF088CC60E}"/>
              </a:ext>
            </a:extLst>
          </p:cNvPr>
          <p:cNvSpPr>
            <a:spLocks noChangeArrowheads="1"/>
          </p:cNvSpPr>
          <p:nvPr/>
        </p:nvSpPr>
        <p:spPr bwMode="auto">
          <a:xfrm>
            <a:off x="6948488" y="5156200"/>
            <a:ext cx="1439862"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f_owner</a:t>
            </a:r>
          </a:p>
        </p:txBody>
      </p:sp>
      <p:sp>
        <p:nvSpPr>
          <p:cNvPr id="11299" name="Rectangle 35">
            <a:extLst>
              <a:ext uri="{FF2B5EF4-FFF2-40B4-BE49-F238E27FC236}">
                <a16:creationId xmlns:a16="http://schemas.microsoft.com/office/drawing/2014/main" id="{338B96B3-6088-495F-9804-AE11F98FCFD1}"/>
              </a:ext>
            </a:extLst>
          </p:cNvPr>
          <p:cNvSpPr>
            <a:spLocks noChangeArrowheads="1"/>
          </p:cNvSpPr>
          <p:nvPr/>
        </p:nvSpPr>
        <p:spPr bwMode="auto">
          <a:xfrm>
            <a:off x="4572001" y="5948364"/>
            <a:ext cx="1584325"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fd[255]</a:t>
            </a:r>
          </a:p>
        </p:txBody>
      </p:sp>
      <p:sp>
        <p:nvSpPr>
          <p:cNvPr id="11300" name="Rectangle 36">
            <a:extLst>
              <a:ext uri="{FF2B5EF4-FFF2-40B4-BE49-F238E27FC236}">
                <a16:creationId xmlns:a16="http://schemas.microsoft.com/office/drawing/2014/main" id="{AF9BB8DD-801A-4854-821A-E655AB39EADA}"/>
              </a:ext>
            </a:extLst>
          </p:cNvPr>
          <p:cNvSpPr>
            <a:spLocks noChangeArrowheads="1"/>
          </p:cNvSpPr>
          <p:nvPr/>
        </p:nvSpPr>
        <p:spPr bwMode="auto">
          <a:xfrm>
            <a:off x="6948488" y="5445125"/>
            <a:ext cx="1439862" cy="287338"/>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f_inode</a:t>
            </a:r>
          </a:p>
        </p:txBody>
      </p:sp>
      <p:sp>
        <p:nvSpPr>
          <p:cNvPr id="11301" name="Rectangle 37">
            <a:extLst>
              <a:ext uri="{FF2B5EF4-FFF2-40B4-BE49-F238E27FC236}">
                <a16:creationId xmlns:a16="http://schemas.microsoft.com/office/drawing/2014/main" id="{63EF5DE3-1DEE-4DF1-85FB-BD8F411480FE}"/>
              </a:ext>
            </a:extLst>
          </p:cNvPr>
          <p:cNvSpPr>
            <a:spLocks noChangeArrowheads="1"/>
          </p:cNvSpPr>
          <p:nvPr/>
        </p:nvSpPr>
        <p:spPr bwMode="auto">
          <a:xfrm>
            <a:off x="6948488" y="5732464"/>
            <a:ext cx="1439862"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f_op</a:t>
            </a:r>
          </a:p>
        </p:txBody>
      </p:sp>
      <p:sp>
        <p:nvSpPr>
          <p:cNvPr id="11302" name="Rectangle 38">
            <a:extLst>
              <a:ext uri="{FF2B5EF4-FFF2-40B4-BE49-F238E27FC236}">
                <a16:creationId xmlns:a16="http://schemas.microsoft.com/office/drawing/2014/main" id="{DCD7EECE-8498-4552-AA25-4C2C1189FD7E}"/>
              </a:ext>
            </a:extLst>
          </p:cNvPr>
          <p:cNvSpPr>
            <a:spLocks noChangeArrowheads="1"/>
          </p:cNvSpPr>
          <p:nvPr/>
        </p:nvSpPr>
        <p:spPr bwMode="auto">
          <a:xfrm>
            <a:off x="6948488" y="6021389"/>
            <a:ext cx="1439862" cy="287337"/>
          </a:xfrm>
          <a:prstGeom prst="rect">
            <a:avLst/>
          </a:prstGeom>
          <a:solidFill>
            <a:srgbClr val="00A0E0"/>
          </a:solidFill>
          <a:ln w="9525" cmpd="sng">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eaLnBrk="1" hangingPunct="1">
              <a:buFont typeface="Arial" panose="020B0604020202020204" pitchFamily="34" charset="0"/>
              <a:buNone/>
              <a:defRPr/>
            </a:pPr>
            <a:r>
              <a:rPr lang="en-US" b="1">
                <a:solidFill>
                  <a:schemeClr val="bg1"/>
                </a:solidFill>
                <a:effectLst>
                  <a:outerShdw blurRad="38100" dist="38100" dir="2700000" algn="tl">
                    <a:srgbClr val="000000"/>
                  </a:outerShdw>
                </a:effectLst>
                <a:latin typeface="Times New Roman" pitchFamily="18" charset="0"/>
              </a:rPr>
              <a:t>f_version</a:t>
            </a:r>
          </a:p>
        </p:txBody>
      </p:sp>
      <p:sp>
        <p:nvSpPr>
          <p:cNvPr id="17447" name="Line 39">
            <a:extLst>
              <a:ext uri="{FF2B5EF4-FFF2-40B4-BE49-F238E27FC236}">
                <a16:creationId xmlns:a16="http://schemas.microsoft.com/office/drawing/2014/main" id="{187CF330-5031-4944-A3F7-DA629FF742C2}"/>
              </a:ext>
            </a:extLst>
          </p:cNvPr>
          <p:cNvSpPr>
            <a:spLocks noChangeShapeType="1"/>
          </p:cNvSpPr>
          <p:nvPr/>
        </p:nvSpPr>
        <p:spPr bwMode="auto">
          <a:xfrm>
            <a:off x="6156325" y="5300663"/>
            <a:ext cx="2873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48" name="Line 40">
            <a:extLst>
              <a:ext uri="{FF2B5EF4-FFF2-40B4-BE49-F238E27FC236}">
                <a16:creationId xmlns:a16="http://schemas.microsoft.com/office/drawing/2014/main" id="{94D04BFC-F300-4334-B22F-EB18B724B5B5}"/>
              </a:ext>
            </a:extLst>
          </p:cNvPr>
          <p:cNvSpPr>
            <a:spLocks noChangeShapeType="1"/>
          </p:cNvSpPr>
          <p:nvPr/>
        </p:nvSpPr>
        <p:spPr bwMode="auto">
          <a:xfrm flipV="1">
            <a:off x="6443663" y="4148139"/>
            <a:ext cx="0" cy="1152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49" name="Line 41">
            <a:extLst>
              <a:ext uri="{FF2B5EF4-FFF2-40B4-BE49-F238E27FC236}">
                <a16:creationId xmlns:a16="http://schemas.microsoft.com/office/drawing/2014/main" id="{1386E05A-D21D-4418-9DF6-C409D844AFAA}"/>
              </a:ext>
            </a:extLst>
          </p:cNvPr>
          <p:cNvSpPr>
            <a:spLocks noChangeShapeType="1"/>
          </p:cNvSpPr>
          <p:nvPr/>
        </p:nvSpPr>
        <p:spPr bwMode="auto">
          <a:xfrm>
            <a:off x="6443664" y="4148138"/>
            <a:ext cx="5048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50" name="Rectangle 42">
            <a:extLst>
              <a:ext uri="{FF2B5EF4-FFF2-40B4-BE49-F238E27FC236}">
                <a16:creationId xmlns:a16="http://schemas.microsoft.com/office/drawing/2014/main" id="{09872F95-4520-4132-8B1E-43DFCB9DFFC4}"/>
              </a:ext>
            </a:extLst>
          </p:cNvPr>
          <p:cNvSpPr>
            <a:spLocks noChangeArrowheads="1"/>
          </p:cNvSpPr>
          <p:nvPr/>
        </p:nvSpPr>
        <p:spPr bwMode="auto">
          <a:xfrm>
            <a:off x="9253539" y="4005264"/>
            <a:ext cx="1152525" cy="936625"/>
          </a:xfrm>
          <a:prstGeom prst="rect">
            <a:avLst/>
          </a:prstGeom>
          <a:solidFill>
            <a:srgbClr val="0066FF"/>
          </a:solidFill>
          <a:ln w="9525">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0">
              <a:ea typeface="宋体" panose="02010600030101010101" pitchFamily="2" charset="-122"/>
            </a:endParaRPr>
          </a:p>
        </p:txBody>
      </p:sp>
      <p:sp>
        <p:nvSpPr>
          <p:cNvPr id="17451" name="Line 43">
            <a:extLst>
              <a:ext uri="{FF2B5EF4-FFF2-40B4-BE49-F238E27FC236}">
                <a16:creationId xmlns:a16="http://schemas.microsoft.com/office/drawing/2014/main" id="{B286D884-53B0-4766-81BF-5B6712C9E622}"/>
              </a:ext>
            </a:extLst>
          </p:cNvPr>
          <p:cNvSpPr>
            <a:spLocks noChangeShapeType="1"/>
          </p:cNvSpPr>
          <p:nvPr/>
        </p:nvSpPr>
        <p:spPr bwMode="auto">
          <a:xfrm>
            <a:off x="8388351" y="5588000"/>
            <a:ext cx="288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52" name="Line 44">
            <a:extLst>
              <a:ext uri="{FF2B5EF4-FFF2-40B4-BE49-F238E27FC236}">
                <a16:creationId xmlns:a16="http://schemas.microsoft.com/office/drawing/2014/main" id="{19BCCBEC-AFF2-4EC7-8E92-8B53FE45A244}"/>
              </a:ext>
            </a:extLst>
          </p:cNvPr>
          <p:cNvSpPr>
            <a:spLocks noChangeShapeType="1"/>
          </p:cNvSpPr>
          <p:nvPr/>
        </p:nvSpPr>
        <p:spPr bwMode="auto">
          <a:xfrm flipV="1">
            <a:off x="8677275" y="4076700"/>
            <a:ext cx="0" cy="15113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53" name="Line 45">
            <a:extLst>
              <a:ext uri="{FF2B5EF4-FFF2-40B4-BE49-F238E27FC236}">
                <a16:creationId xmlns:a16="http://schemas.microsoft.com/office/drawing/2014/main" id="{03280809-3A27-45F0-A8C6-548884C1477C}"/>
              </a:ext>
            </a:extLst>
          </p:cNvPr>
          <p:cNvSpPr>
            <a:spLocks noChangeShapeType="1"/>
          </p:cNvSpPr>
          <p:nvPr/>
        </p:nvSpPr>
        <p:spPr bwMode="auto">
          <a:xfrm>
            <a:off x="8677276" y="4076700"/>
            <a:ext cx="5762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54" name="Text Box 46">
            <a:extLst>
              <a:ext uri="{FF2B5EF4-FFF2-40B4-BE49-F238E27FC236}">
                <a16:creationId xmlns:a16="http://schemas.microsoft.com/office/drawing/2014/main" id="{2E3179A5-7343-4426-9053-92EB37A16E2D}"/>
              </a:ext>
            </a:extLst>
          </p:cNvPr>
          <p:cNvSpPr txBox="1">
            <a:spLocks noChangeArrowheads="1"/>
          </p:cNvSpPr>
          <p:nvPr/>
        </p:nvSpPr>
        <p:spPr bwMode="auto">
          <a:xfrm>
            <a:off x="4572000" y="1441451"/>
            <a:ext cx="10096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fs_struct</a:t>
            </a:r>
          </a:p>
        </p:txBody>
      </p:sp>
      <p:sp>
        <p:nvSpPr>
          <p:cNvPr id="17455" name="Text Box 47">
            <a:extLst>
              <a:ext uri="{FF2B5EF4-FFF2-40B4-BE49-F238E27FC236}">
                <a16:creationId xmlns:a16="http://schemas.microsoft.com/office/drawing/2014/main" id="{58E769DA-D455-43EB-AE14-5D2A70D7ABB7}"/>
              </a:ext>
            </a:extLst>
          </p:cNvPr>
          <p:cNvSpPr txBox="1">
            <a:spLocks noChangeArrowheads="1"/>
          </p:cNvSpPr>
          <p:nvPr/>
        </p:nvSpPr>
        <p:spPr bwMode="auto">
          <a:xfrm>
            <a:off x="7035800" y="1281113"/>
            <a:ext cx="7048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inode</a:t>
            </a:r>
          </a:p>
        </p:txBody>
      </p:sp>
      <p:sp>
        <p:nvSpPr>
          <p:cNvPr id="17456" name="Text Box 48">
            <a:extLst>
              <a:ext uri="{FF2B5EF4-FFF2-40B4-BE49-F238E27FC236}">
                <a16:creationId xmlns:a16="http://schemas.microsoft.com/office/drawing/2014/main" id="{03EEFBB6-D946-400F-A42D-488B0EF369F3}"/>
              </a:ext>
            </a:extLst>
          </p:cNvPr>
          <p:cNvSpPr txBox="1">
            <a:spLocks noChangeArrowheads="1"/>
          </p:cNvSpPr>
          <p:nvPr/>
        </p:nvSpPr>
        <p:spPr bwMode="auto">
          <a:xfrm>
            <a:off x="9469438" y="3644901"/>
            <a:ext cx="7048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inode</a:t>
            </a:r>
          </a:p>
        </p:txBody>
      </p:sp>
      <p:sp>
        <p:nvSpPr>
          <p:cNvPr id="17457" name="Text Box 49">
            <a:extLst>
              <a:ext uri="{FF2B5EF4-FFF2-40B4-BE49-F238E27FC236}">
                <a16:creationId xmlns:a16="http://schemas.microsoft.com/office/drawing/2014/main" id="{2B98169D-7D55-4053-986E-FF80A5DBFE9E}"/>
              </a:ext>
            </a:extLst>
          </p:cNvPr>
          <p:cNvSpPr txBox="1">
            <a:spLocks noChangeArrowheads="1"/>
          </p:cNvSpPr>
          <p:nvPr/>
        </p:nvSpPr>
        <p:spPr bwMode="auto">
          <a:xfrm>
            <a:off x="7164388" y="2492376"/>
            <a:ext cx="7048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inode</a:t>
            </a:r>
          </a:p>
        </p:txBody>
      </p:sp>
      <p:sp>
        <p:nvSpPr>
          <p:cNvPr id="17458" name="Text Box 50">
            <a:extLst>
              <a:ext uri="{FF2B5EF4-FFF2-40B4-BE49-F238E27FC236}">
                <a16:creationId xmlns:a16="http://schemas.microsoft.com/office/drawing/2014/main" id="{770D0023-E791-4C04-A468-0F9356A04EED}"/>
              </a:ext>
            </a:extLst>
          </p:cNvPr>
          <p:cNvSpPr txBox="1">
            <a:spLocks noChangeArrowheads="1"/>
          </p:cNvSpPr>
          <p:nvPr/>
        </p:nvSpPr>
        <p:spPr bwMode="auto">
          <a:xfrm>
            <a:off x="4787900" y="3673476"/>
            <a:ext cx="12382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files_struct</a:t>
            </a:r>
          </a:p>
        </p:txBody>
      </p:sp>
      <p:sp>
        <p:nvSpPr>
          <p:cNvPr id="17459" name="Text Box 51">
            <a:extLst>
              <a:ext uri="{FF2B5EF4-FFF2-40B4-BE49-F238E27FC236}">
                <a16:creationId xmlns:a16="http://schemas.microsoft.com/office/drawing/2014/main" id="{150D6B28-3501-400C-BD19-7C6E8276790A}"/>
              </a:ext>
            </a:extLst>
          </p:cNvPr>
          <p:cNvSpPr txBox="1">
            <a:spLocks noChangeArrowheads="1"/>
          </p:cNvSpPr>
          <p:nvPr/>
        </p:nvSpPr>
        <p:spPr bwMode="auto">
          <a:xfrm>
            <a:off x="7391400" y="6381751"/>
            <a:ext cx="4381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file</a:t>
            </a:r>
          </a:p>
        </p:txBody>
      </p:sp>
      <p:sp>
        <p:nvSpPr>
          <p:cNvPr id="17460" name="Line 52">
            <a:extLst>
              <a:ext uri="{FF2B5EF4-FFF2-40B4-BE49-F238E27FC236}">
                <a16:creationId xmlns:a16="http://schemas.microsoft.com/office/drawing/2014/main" id="{C5D216E6-1584-4C00-8A7A-C7E24FB97A33}"/>
              </a:ext>
            </a:extLst>
          </p:cNvPr>
          <p:cNvSpPr>
            <a:spLocks noChangeShapeType="1"/>
          </p:cNvSpPr>
          <p:nvPr/>
        </p:nvSpPr>
        <p:spPr bwMode="auto">
          <a:xfrm>
            <a:off x="8388351" y="5876925"/>
            <a:ext cx="5762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7461" name="Text Box 53">
            <a:extLst>
              <a:ext uri="{FF2B5EF4-FFF2-40B4-BE49-F238E27FC236}">
                <a16:creationId xmlns:a16="http://schemas.microsoft.com/office/drawing/2014/main" id="{6CEAC216-4DD0-40E0-BB8B-BDFA2201B1EE}"/>
              </a:ext>
            </a:extLst>
          </p:cNvPr>
          <p:cNvSpPr txBox="1">
            <a:spLocks noChangeArrowheads="1"/>
          </p:cNvSpPr>
          <p:nvPr/>
        </p:nvSpPr>
        <p:spPr bwMode="auto">
          <a:xfrm>
            <a:off x="8963025" y="5618163"/>
            <a:ext cx="14541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0">
                <a:ea typeface="宋体" panose="02010600030101010101" pitchFamily="2" charset="-122"/>
              </a:rPr>
              <a:t>file operation</a:t>
            </a:r>
          </a:p>
          <a:p>
            <a:pPr eaLnBrk="1" hangingPunct="1">
              <a:spcBef>
                <a:spcPct val="0"/>
              </a:spcBef>
              <a:buFont typeface="Arial" panose="020B0604020202020204" pitchFamily="34" charset="0"/>
              <a:buNone/>
            </a:pPr>
            <a:r>
              <a:rPr lang="en-US" altLang="zh-CN" sz="1800" b="0">
                <a:ea typeface="宋体" panose="02010600030101010101" pitchFamily="2" charset="-122"/>
              </a:rPr>
              <a:t>routines</a:t>
            </a:r>
          </a:p>
        </p:txBody>
      </p:sp>
    </p:spTree>
    <p:extLst>
      <p:ext uri="{BB962C8B-B14F-4D97-AF65-F5344CB8AC3E}">
        <p14:creationId xmlns:p14="http://schemas.microsoft.com/office/powerpoint/2010/main" val="400305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14C72446-37EF-4708-A952-DA6B9F8B3087}"/>
              </a:ext>
            </a:extLst>
          </p:cNvPr>
          <p:cNvSpPr>
            <a:spLocks noGrp="1" noChangeArrowheads="1"/>
          </p:cNvSpPr>
          <p:nvPr>
            <p:ph idx="1"/>
          </p:nvPr>
        </p:nvSpPr>
        <p:spPr/>
        <p:txBody>
          <a:bodyPr/>
          <a:lstStyle/>
          <a:p>
            <a:r>
              <a:rPr lang="en-US" altLang="zh-CN" dirty="0">
                <a:ea typeface="华文新魏" panose="02010800040101010101" pitchFamily="2" charset="-122"/>
              </a:rPr>
              <a:t>Linux</a:t>
            </a:r>
            <a:r>
              <a:rPr lang="zh-CN" altLang="en-US" dirty="0">
                <a:ea typeface="华文新魏" panose="02010800040101010101" pitchFamily="2" charset="-122"/>
              </a:rPr>
              <a:t>进程控制块</a:t>
            </a:r>
            <a:endParaRPr lang="en-US" altLang="zh-CN" dirty="0">
              <a:ea typeface="华文新魏" panose="02010800040101010101" pitchFamily="2" charset="-122"/>
            </a:endParaRPr>
          </a:p>
          <a:p>
            <a:pPr eaLnBrk="1" hangingPunct="1"/>
            <a:r>
              <a:rPr lang="zh-CN" altLang="en-US" dirty="0">
                <a:solidFill>
                  <a:srgbClr val="FF0000"/>
                </a:solidFill>
                <a:ea typeface="华文新魏" panose="02010800040101010101" pitchFamily="2" charset="-122"/>
              </a:rPr>
              <a:t>进程的启动</a:t>
            </a:r>
            <a:endParaRPr lang="en-US" altLang="zh-CN" dirty="0">
              <a:solidFill>
                <a:srgbClr val="FF0000"/>
              </a:solidFill>
              <a:ea typeface="华文新魏" panose="02010800040101010101" pitchFamily="2" charset="-122"/>
            </a:endParaRPr>
          </a:p>
          <a:p>
            <a:r>
              <a:rPr lang="zh-CN" altLang="en-US" dirty="0">
                <a:ea typeface="华文新魏" panose="02010800040101010101" pitchFamily="2" charset="-122"/>
              </a:rPr>
              <a:t>进程的运行控制</a:t>
            </a:r>
            <a:endParaRPr lang="en-US" altLang="zh-CN" dirty="0">
              <a:ea typeface="华文新魏" panose="02010800040101010101" pitchFamily="2" charset="-122"/>
            </a:endParaRPr>
          </a:p>
          <a:p>
            <a:pPr eaLnBrk="1" hangingPunct="1"/>
            <a:r>
              <a:rPr lang="zh-CN" altLang="en-US" dirty="0">
                <a:ea typeface="华文新魏" panose="02010800040101010101" pitchFamily="2" charset="-122"/>
              </a:rPr>
              <a:t>进程的监测</a:t>
            </a:r>
            <a:endParaRPr lang="en-US" altLang="zh-CN" dirty="0">
              <a:ea typeface="华文新魏" panose="02010800040101010101" pitchFamily="2" charset="-122"/>
            </a:endParaRPr>
          </a:p>
        </p:txBody>
      </p:sp>
      <p:sp>
        <p:nvSpPr>
          <p:cNvPr id="5122" name="Rectangle 2">
            <a:extLst>
              <a:ext uri="{FF2B5EF4-FFF2-40B4-BE49-F238E27FC236}">
                <a16:creationId xmlns:a16="http://schemas.microsoft.com/office/drawing/2014/main" id="{EE35C942-B0DC-4A13-BDB9-8BE464DB6E82}"/>
              </a:ext>
            </a:extLst>
          </p:cNvPr>
          <p:cNvSpPr>
            <a:spLocks noGrp="1" noChangeArrowheads="1"/>
          </p:cNvSpPr>
          <p:nvPr>
            <p:ph type="title"/>
          </p:nvPr>
        </p:nvSpPr>
        <p:spPr/>
        <p:txBody>
          <a:bodyPr/>
          <a:lstStyle/>
          <a:p>
            <a:pPr eaLnBrk="1" hangingPunct="1">
              <a:defRPr/>
            </a:pPr>
            <a:r>
              <a:rPr lang="zh-CN" altLang="en-US" dirty="0"/>
              <a:t>主要内容</a:t>
            </a:r>
          </a:p>
        </p:txBody>
      </p:sp>
    </p:spTree>
    <p:extLst>
      <p:ext uri="{BB962C8B-B14F-4D97-AF65-F5344CB8AC3E}">
        <p14:creationId xmlns:p14="http://schemas.microsoft.com/office/powerpoint/2010/main" val="219066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1B9C93FE-5FA5-4E19-9948-1967AD2232C9}"/>
              </a:ext>
            </a:extLst>
          </p:cNvPr>
          <p:cNvSpPr>
            <a:spLocks noGrp="1" noChangeArrowheads="1"/>
          </p:cNvSpPr>
          <p:nvPr>
            <p:ph idx="1"/>
          </p:nvPr>
        </p:nvSpPr>
        <p:spPr/>
        <p:txBody>
          <a:bodyPr>
            <a:normAutofit/>
          </a:bodyPr>
          <a:lstStyle/>
          <a:p>
            <a:pPr eaLnBrk="1" hangingPunct="1">
              <a:defRPr/>
            </a:pPr>
            <a:r>
              <a:rPr lang="en-US" altLang="zh-CN" sz="3600" dirty="0" err="1">
                <a:effectLst>
                  <a:outerShdw blurRad="38100" dist="38100" dir="2700000" algn="tl">
                    <a:srgbClr val="C0C0C0"/>
                  </a:outerShdw>
                </a:effectLst>
                <a:ea typeface="宋体" pitchFamily="2" charset="-122"/>
              </a:rPr>
              <a:t>UNIX&amp;Linux</a:t>
            </a:r>
            <a:r>
              <a:rPr lang="zh-CN" altLang="en-US" sz="3600" dirty="0">
                <a:effectLst>
                  <a:outerShdw blurRad="38100" dist="38100" dir="2700000" algn="tl">
                    <a:srgbClr val="C0C0C0"/>
                  </a:outerShdw>
                </a:effectLst>
                <a:ea typeface="宋体" pitchFamily="2" charset="-122"/>
              </a:rPr>
              <a:t>中创建进程的方式：</a:t>
            </a:r>
            <a:endParaRPr lang="en-US" altLang="zh-CN" sz="3600" dirty="0">
              <a:effectLst>
                <a:outerShdw blurRad="38100" dist="38100" dir="2700000" algn="tl">
                  <a:srgbClr val="C0C0C0"/>
                </a:outerShdw>
              </a:effectLst>
              <a:ea typeface="宋体" pitchFamily="2" charset="-122"/>
            </a:endParaRPr>
          </a:p>
          <a:p>
            <a:pPr lvl="1" eaLnBrk="1" hangingPunct="1">
              <a:defRPr/>
            </a:pPr>
            <a:r>
              <a:rPr lang="zh-CN" altLang="en-US" sz="3200" dirty="0">
                <a:effectLst>
                  <a:outerShdw blurRad="38100" dist="38100" dir="2700000" algn="tl">
                    <a:srgbClr val="C0C0C0"/>
                  </a:outerShdw>
                </a:effectLst>
              </a:rPr>
              <a:t>在</a:t>
            </a:r>
            <a:r>
              <a:rPr lang="en-US" altLang="zh-CN" sz="3200" dirty="0">
                <a:effectLst>
                  <a:outerShdw blurRad="38100" dist="38100" dir="2700000" algn="tl">
                    <a:srgbClr val="C0C0C0"/>
                  </a:outerShdw>
                </a:effectLst>
              </a:rPr>
              <a:t>shell</a:t>
            </a:r>
            <a:r>
              <a:rPr lang="zh-CN" altLang="en-US" sz="3200" dirty="0">
                <a:effectLst>
                  <a:outerShdw blurRad="38100" dist="38100" dir="2700000" algn="tl">
                    <a:srgbClr val="C0C0C0"/>
                  </a:outerShdw>
                </a:effectLst>
              </a:rPr>
              <a:t>中执行命令或可执行文件</a:t>
            </a:r>
            <a:endParaRPr lang="en-US" altLang="zh-CN" sz="3200" dirty="0">
              <a:effectLst>
                <a:outerShdw blurRad="38100" dist="38100" dir="2700000" algn="tl">
                  <a:srgbClr val="C0C0C0"/>
                </a:outerShdw>
              </a:effectLst>
            </a:endParaRPr>
          </a:p>
          <a:p>
            <a:pPr lvl="2" eaLnBrk="1" hangingPunct="1">
              <a:defRPr/>
            </a:pPr>
            <a:r>
              <a:rPr lang="zh-CN" altLang="en-US" sz="2800" dirty="0">
                <a:solidFill>
                  <a:srgbClr val="000000"/>
                </a:solidFill>
              </a:rPr>
              <a:t>由</a:t>
            </a:r>
            <a:r>
              <a:rPr lang="en-US" altLang="zh-CN" sz="2800" dirty="0">
                <a:solidFill>
                  <a:srgbClr val="000000"/>
                </a:solidFill>
              </a:rPr>
              <a:t>shell</a:t>
            </a:r>
            <a:r>
              <a:rPr lang="zh-CN" altLang="en-US" sz="2800" dirty="0">
                <a:solidFill>
                  <a:srgbClr val="000000"/>
                </a:solidFill>
              </a:rPr>
              <a:t>进程调用</a:t>
            </a:r>
            <a:r>
              <a:rPr lang="en-US" altLang="zh-CN" sz="2800" dirty="0">
                <a:solidFill>
                  <a:srgbClr val="000000"/>
                </a:solidFill>
              </a:rPr>
              <a:t>fork</a:t>
            </a:r>
            <a:r>
              <a:rPr lang="zh-CN" altLang="en-US" sz="2800" dirty="0">
                <a:solidFill>
                  <a:srgbClr val="000000"/>
                </a:solidFill>
              </a:rPr>
              <a:t>函数创建子进程</a:t>
            </a:r>
            <a:endParaRPr lang="en-US" altLang="zh-CN" sz="2800" dirty="0">
              <a:solidFill>
                <a:srgbClr val="000000"/>
              </a:solidFill>
            </a:endParaRPr>
          </a:p>
          <a:p>
            <a:pPr lvl="1" eaLnBrk="1" hangingPunct="1">
              <a:defRPr/>
            </a:pPr>
            <a:r>
              <a:rPr lang="zh-CN" altLang="en-US" sz="3200" dirty="0">
                <a:effectLst>
                  <a:outerShdw blurRad="38100" dist="38100" dir="2700000" algn="tl">
                    <a:srgbClr val="C0C0C0"/>
                  </a:outerShdw>
                </a:effectLst>
              </a:rPr>
              <a:t>在代码中（已经存在的进程中）调用</a:t>
            </a:r>
            <a:r>
              <a:rPr lang="en-US" altLang="en-US" sz="3200" dirty="0">
                <a:effectLst>
                  <a:outerShdw blurRad="38100" dist="38100" dir="2700000" algn="tl">
                    <a:srgbClr val="C0C0C0"/>
                  </a:outerShdw>
                </a:effectLst>
              </a:rPr>
              <a:t>fork </a:t>
            </a:r>
            <a:r>
              <a:rPr lang="zh-CN" altLang="en-US" sz="3200" dirty="0">
                <a:effectLst>
                  <a:outerShdw blurRad="38100" dist="38100" dir="2700000" algn="tl">
                    <a:srgbClr val="C0C0C0"/>
                  </a:outerShdw>
                </a:effectLst>
              </a:rPr>
              <a:t>函数创建子进程</a:t>
            </a:r>
            <a:endParaRPr lang="en-US" altLang="zh-CN" sz="3200" dirty="0">
              <a:effectLst>
                <a:outerShdw blurRad="38100" dist="38100" dir="2700000" algn="tl">
                  <a:srgbClr val="C0C0C0"/>
                </a:outerShdw>
              </a:effectLst>
            </a:endParaRPr>
          </a:p>
          <a:p>
            <a:pPr lvl="2" eaLnBrk="1" hangingPunct="1">
              <a:buFont typeface="Wingdings" panose="05000000000000000000" pitchFamily="2" charset="2"/>
              <a:buChar char="l"/>
              <a:defRPr/>
            </a:pPr>
            <a:r>
              <a:rPr lang="en-US" altLang="zh-CN" sz="2800" dirty="0">
                <a:effectLst>
                  <a:outerShdw blurRad="38100" dist="38100" dir="2700000" algn="tl">
                    <a:srgbClr val="C0C0C0"/>
                  </a:outerShdw>
                </a:effectLst>
              </a:rPr>
              <a:t>fork</a:t>
            </a:r>
            <a:r>
              <a:rPr lang="zh-CN" altLang="en-US" sz="2800" dirty="0">
                <a:effectLst>
                  <a:outerShdw blurRad="38100" dist="38100" dir="2700000" algn="tl">
                    <a:srgbClr val="C0C0C0"/>
                  </a:outerShdw>
                </a:effectLst>
              </a:rPr>
              <a:t>创建的进程为子进程</a:t>
            </a:r>
            <a:endParaRPr lang="en-US" altLang="zh-CN" sz="2800" dirty="0">
              <a:effectLst>
                <a:outerShdw blurRad="38100" dist="38100" dir="2700000" algn="tl">
                  <a:srgbClr val="C0C0C0"/>
                </a:outerShdw>
              </a:effectLst>
            </a:endParaRPr>
          </a:p>
          <a:p>
            <a:pPr lvl="2" eaLnBrk="1" hangingPunct="1">
              <a:buFont typeface="Wingdings" panose="05000000000000000000" pitchFamily="2" charset="2"/>
              <a:buChar char="l"/>
              <a:defRPr/>
            </a:pPr>
            <a:r>
              <a:rPr lang="zh-CN" altLang="en-US" sz="2800" dirty="0">
                <a:effectLst>
                  <a:outerShdw blurRad="38100" dist="38100" dir="2700000" algn="tl">
                    <a:srgbClr val="C0C0C0"/>
                  </a:outerShdw>
                </a:effectLst>
              </a:rPr>
              <a:t>原进程为父进程</a:t>
            </a:r>
            <a:endParaRPr lang="en-US" altLang="zh-CN" sz="2800" dirty="0">
              <a:effectLst>
                <a:outerShdw blurRad="38100" dist="38100" dir="2700000" algn="tl">
                  <a:srgbClr val="C0C0C0"/>
                </a:outerShdw>
              </a:effectLst>
            </a:endParaRPr>
          </a:p>
          <a:p>
            <a:pPr marL="0" indent="0">
              <a:buNone/>
              <a:defRPr/>
            </a:pPr>
            <a:endParaRPr lang="en-US" altLang="zh-CN" dirty="0"/>
          </a:p>
        </p:txBody>
      </p:sp>
      <p:sp>
        <p:nvSpPr>
          <p:cNvPr id="34818" name="Rectangle 2">
            <a:extLst>
              <a:ext uri="{FF2B5EF4-FFF2-40B4-BE49-F238E27FC236}">
                <a16:creationId xmlns:a16="http://schemas.microsoft.com/office/drawing/2014/main" id="{7C45C1AE-491B-4DB1-BAA4-92EFCC207282}"/>
              </a:ext>
            </a:extLst>
          </p:cNvPr>
          <p:cNvSpPr>
            <a:spLocks noGrp="1" noChangeArrowheads="1"/>
          </p:cNvSpPr>
          <p:nvPr>
            <p:ph type="title"/>
          </p:nvPr>
        </p:nvSpPr>
        <p:spPr/>
        <p:txBody>
          <a:bodyPr/>
          <a:lstStyle/>
          <a:p>
            <a:pPr eaLnBrk="1" hangingPunct="1">
              <a:defRPr/>
            </a:pPr>
            <a:r>
              <a:rPr lang="zh-CN" altLang="en-US"/>
              <a:t>创建进程</a:t>
            </a:r>
          </a:p>
        </p:txBody>
      </p:sp>
    </p:spTree>
    <p:extLst>
      <p:ext uri="{BB962C8B-B14F-4D97-AF65-F5344CB8AC3E}">
        <p14:creationId xmlns:p14="http://schemas.microsoft.com/office/powerpoint/2010/main" val="429155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41EBAAE9-416B-4C0A-9A38-DCCF4F5B6722}"/>
              </a:ext>
            </a:extLst>
          </p:cNvPr>
          <p:cNvSpPr>
            <a:spLocks noGrp="1" noChangeArrowheads="1"/>
          </p:cNvSpPr>
          <p:nvPr>
            <p:ph idx="1"/>
          </p:nvPr>
        </p:nvSpPr>
        <p:spPr/>
        <p:txBody>
          <a:bodyPr>
            <a:normAutofit/>
          </a:bodyPr>
          <a:lstStyle/>
          <a:p>
            <a:pPr>
              <a:defRPr/>
            </a:pPr>
            <a:r>
              <a:rPr lang="en-US" altLang="zh-CN" dirty="0">
                <a:effectLst>
                  <a:outerShdw blurRad="38100" dist="38100" dir="2700000" algn="tl">
                    <a:srgbClr val="C0C0C0"/>
                  </a:outerShdw>
                </a:effectLst>
                <a:ea typeface="宋体" pitchFamily="2" charset="-122"/>
              </a:rPr>
              <a:t>Linux</a:t>
            </a:r>
            <a:r>
              <a:rPr lang="zh-CN" altLang="en-US" dirty="0">
                <a:effectLst>
                  <a:outerShdw blurRad="38100" dist="38100" dir="2700000" algn="tl">
                    <a:srgbClr val="C0C0C0"/>
                  </a:outerShdw>
                </a:effectLst>
                <a:ea typeface="宋体" pitchFamily="2" charset="-122"/>
              </a:rPr>
              <a:t>系统中进程</a:t>
            </a:r>
            <a:r>
              <a:rPr lang="en-US" altLang="zh-CN" dirty="0">
                <a:effectLst>
                  <a:outerShdw blurRad="38100" dist="38100" dir="2700000" algn="tl">
                    <a:srgbClr val="C0C0C0"/>
                  </a:outerShdw>
                </a:effectLst>
                <a:ea typeface="宋体" pitchFamily="2" charset="-122"/>
              </a:rPr>
              <a:t>0</a:t>
            </a:r>
            <a:r>
              <a:rPr lang="zh-CN" altLang="en-US" dirty="0">
                <a:effectLst>
                  <a:outerShdw blurRad="38100" dist="38100" dir="2700000" algn="tl">
                    <a:srgbClr val="C0C0C0"/>
                  </a:outerShdw>
                </a:effectLst>
                <a:ea typeface="宋体" pitchFamily="2" charset="-122"/>
              </a:rPr>
              <a:t> （</a:t>
            </a:r>
            <a:r>
              <a:rPr lang="en-US" altLang="zh-CN" dirty="0">
                <a:effectLst>
                  <a:outerShdw blurRad="38100" dist="38100" dir="2700000" algn="tl">
                    <a:srgbClr val="C0C0C0"/>
                  </a:outerShdw>
                </a:effectLst>
                <a:ea typeface="宋体" pitchFamily="2" charset="-122"/>
              </a:rPr>
              <a:t>PID=0</a:t>
            </a:r>
            <a:r>
              <a:rPr lang="zh-CN" altLang="en-US" dirty="0">
                <a:effectLst>
                  <a:outerShdw blurRad="38100" dist="38100" dir="2700000" algn="tl">
                    <a:srgbClr val="C0C0C0"/>
                  </a:outerShdw>
                </a:effectLst>
                <a:ea typeface="宋体" pitchFamily="2" charset="-122"/>
              </a:rPr>
              <a:t>）是由内核创建，其他所有进程都是由父进程调用</a:t>
            </a:r>
            <a:r>
              <a:rPr lang="en-US" altLang="zh-CN" dirty="0">
                <a:effectLst>
                  <a:outerShdw blurRad="38100" dist="38100" dir="2700000" algn="tl">
                    <a:srgbClr val="C0C0C0"/>
                  </a:outerShdw>
                </a:effectLst>
                <a:ea typeface="宋体" pitchFamily="2" charset="-122"/>
              </a:rPr>
              <a:t>fork</a:t>
            </a:r>
            <a:r>
              <a:rPr lang="zh-CN" altLang="en-US" dirty="0">
                <a:effectLst>
                  <a:outerShdw blurRad="38100" dist="38100" dir="2700000" algn="tl">
                    <a:srgbClr val="C0C0C0"/>
                  </a:outerShdw>
                </a:effectLst>
                <a:ea typeface="宋体" pitchFamily="2" charset="-122"/>
              </a:rPr>
              <a:t>函数所创建的</a:t>
            </a:r>
            <a:endParaRPr lang="en-US" altLang="zh-CN" dirty="0">
              <a:effectLst>
                <a:outerShdw blurRad="38100" dist="38100" dir="2700000" algn="tl">
                  <a:srgbClr val="C0C0C0"/>
                </a:outerShdw>
              </a:effectLst>
              <a:ea typeface="宋体" pitchFamily="2" charset="-122"/>
            </a:endParaRPr>
          </a:p>
          <a:p>
            <a:pPr>
              <a:defRPr/>
            </a:pPr>
            <a:r>
              <a:rPr lang="en-US" altLang="zh-CN" dirty="0">
                <a:effectLst>
                  <a:outerShdw blurRad="38100" dist="38100" dir="2700000" algn="tl">
                    <a:srgbClr val="C0C0C0"/>
                  </a:outerShdw>
                </a:effectLst>
                <a:ea typeface="宋体" pitchFamily="2" charset="-122"/>
              </a:rPr>
              <a:t>Linux</a:t>
            </a:r>
            <a:r>
              <a:rPr lang="zh-CN" altLang="en-US" dirty="0">
                <a:effectLst>
                  <a:outerShdw blurRad="38100" dist="38100" dir="2700000" algn="tl">
                    <a:srgbClr val="C0C0C0"/>
                  </a:outerShdw>
                </a:effectLst>
                <a:ea typeface="宋体" pitchFamily="2" charset="-122"/>
              </a:rPr>
              <a:t>系统中进程</a:t>
            </a:r>
            <a:r>
              <a:rPr lang="en-US" altLang="zh-CN" dirty="0">
                <a:effectLst>
                  <a:outerShdw blurRad="38100" dist="38100" dir="2700000" algn="tl">
                    <a:srgbClr val="C0C0C0"/>
                  </a:outerShdw>
                </a:effectLst>
                <a:ea typeface="宋体" pitchFamily="2" charset="-122"/>
              </a:rPr>
              <a:t>0</a:t>
            </a:r>
            <a:r>
              <a:rPr lang="zh-CN" altLang="en-US" dirty="0">
                <a:effectLst>
                  <a:outerShdw blurRad="38100" dist="38100" dir="2700000" algn="tl">
                    <a:srgbClr val="C0C0C0"/>
                  </a:outerShdw>
                </a:effectLst>
                <a:ea typeface="宋体" pitchFamily="2" charset="-122"/>
              </a:rPr>
              <a:t>在创建子进程（</a:t>
            </a:r>
            <a:r>
              <a:rPr lang="en-US" altLang="zh-CN" dirty="0">
                <a:effectLst>
                  <a:outerShdw blurRad="38100" dist="38100" dir="2700000" algn="tl">
                    <a:srgbClr val="C0C0C0"/>
                  </a:outerShdw>
                </a:effectLst>
                <a:ea typeface="宋体" pitchFamily="2" charset="-122"/>
              </a:rPr>
              <a:t>PID=1</a:t>
            </a:r>
            <a:r>
              <a:rPr lang="zh-CN" altLang="en-US" dirty="0">
                <a:effectLst>
                  <a:outerShdw blurRad="38100" dist="38100" dir="2700000" algn="tl">
                    <a:srgbClr val="C0C0C0"/>
                  </a:outerShdw>
                </a:effectLst>
                <a:ea typeface="宋体" pitchFamily="2" charset="-122"/>
              </a:rPr>
              <a:t>，</a:t>
            </a:r>
            <a:r>
              <a:rPr lang="en-US" altLang="zh-CN" dirty="0" err="1">
                <a:effectLst>
                  <a:outerShdw blurRad="38100" dist="38100" dir="2700000" algn="tl">
                    <a:srgbClr val="C0C0C0"/>
                  </a:outerShdw>
                </a:effectLst>
                <a:ea typeface="宋体" pitchFamily="2" charset="-122"/>
              </a:rPr>
              <a:t>init</a:t>
            </a:r>
            <a:r>
              <a:rPr lang="zh-CN" altLang="en-US" dirty="0">
                <a:effectLst>
                  <a:outerShdw blurRad="38100" dist="38100" dir="2700000" algn="tl">
                    <a:srgbClr val="C0C0C0"/>
                  </a:outerShdw>
                </a:effectLst>
                <a:ea typeface="宋体" pitchFamily="2" charset="-122"/>
              </a:rPr>
              <a:t>进程）后，进程</a:t>
            </a:r>
            <a:r>
              <a:rPr lang="en-US" altLang="zh-CN" dirty="0">
                <a:effectLst>
                  <a:outerShdw blurRad="38100" dist="38100" dir="2700000" algn="tl">
                    <a:srgbClr val="C0C0C0"/>
                  </a:outerShdw>
                </a:effectLst>
                <a:ea typeface="宋体" pitchFamily="2" charset="-122"/>
              </a:rPr>
              <a:t>0</a:t>
            </a:r>
            <a:r>
              <a:rPr lang="zh-CN" altLang="en-US" dirty="0">
                <a:effectLst>
                  <a:outerShdw blurRad="38100" dist="38100" dir="2700000" algn="tl">
                    <a:srgbClr val="C0C0C0"/>
                  </a:outerShdw>
                </a:effectLst>
                <a:ea typeface="宋体" pitchFamily="2" charset="-122"/>
              </a:rPr>
              <a:t>就转为交换进程或空闲进程</a:t>
            </a:r>
            <a:endParaRPr lang="en-US" altLang="zh-CN" dirty="0">
              <a:effectLst>
                <a:outerShdw blurRad="38100" dist="38100" dir="2700000" algn="tl">
                  <a:srgbClr val="C0C0C0"/>
                </a:outerShdw>
              </a:effectLst>
              <a:ea typeface="宋体" pitchFamily="2" charset="-122"/>
            </a:endParaRPr>
          </a:p>
          <a:p>
            <a:pPr>
              <a:defRPr/>
            </a:pPr>
            <a:r>
              <a:rPr lang="zh-CN" altLang="en-US" dirty="0">
                <a:effectLst>
                  <a:outerShdw blurRad="38100" dist="38100" dir="2700000" algn="tl">
                    <a:srgbClr val="C0C0C0"/>
                  </a:outerShdw>
                </a:effectLst>
                <a:ea typeface="宋体" pitchFamily="2" charset="-122"/>
              </a:rPr>
              <a:t>进程</a:t>
            </a:r>
            <a:r>
              <a:rPr lang="en-US" altLang="zh-CN" dirty="0">
                <a:effectLst>
                  <a:outerShdw blurRad="38100" dist="38100" dir="2700000" algn="tl">
                    <a:srgbClr val="C0C0C0"/>
                  </a:outerShdw>
                </a:effectLst>
                <a:ea typeface="宋体" pitchFamily="2" charset="-122"/>
              </a:rPr>
              <a:t>1</a:t>
            </a:r>
            <a:r>
              <a:rPr lang="zh-CN" altLang="en-US" dirty="0">
                <a:effectLst>
                  <a:outerShdw blurRad="38100" dist="38100" dir="2700000" algn="tl">
                    <a:srgbClr val="C0C0C0"/>
                  </a:outerShdw>
                </a:effectLst>
                <a:ea typeface="宋体" pitchFamily="2" charset="-122"/>
              </a:rPr>
              <a:t>（</a:t>
            </a:r>
            <a:r>
              <a:rPr lang="en-US" altLang="zh-CN" dirty="0" err="1">
                <a:effectLst>
                  <a:outerShdw blurRad="38100" dist="38100" dir="2700000" algn="tl">
                    <a:srgbClr val="C0C0C0"/>
                  </a:outerShdw>
                </a:effectLst>
                <a:ea typeface="宋体" pitchFamily="2" charset="-122"/>
              </a:rPr>
              <a:t>init</a:t>
            </a:r>
            <a:r>
              <a:rPr lang="zh-CN" altLang="en-US" dirty="0">
                <a:effectLst>
                  <a:outerShdw blurRad="38100" dist="38100" dir="2700000" algn="tl">
                    <a:srgbClr val="C0C0C0"/>
                  </a:outerShdw>
                </a:effectLst>
                <a:ea typeface="宋体" pitchFamily="2" charset="-122"/>
              </a:rPr>
              <a:t>进程）是系统中其他所有进程的共同祖先</a:t>
            </a:r>
          </a:p>
          <a:p>
            <a:pPr eaLnBrk="1" hangingPunct="1">
              <a:defRPr/>
            </a:pPr>
            <a:endParaRPr lang="en-US" altLang="zh-CN" dirty="0"/>
          </a:p>
        </p:txBody>
      </p:sp>
      <p:sp>
        <p:nvSpPr>
          <p:cNvPr id="34818" name="Rectangle 2">
            <a:extLst>
              <a:ext uri="{FF2B5EF4-FFF2-40B4-BE49-F238E27FC236}">
                <a16:creationId xmlns:a16="http://schemas.microsoft.com/office/drawing/2014/main" id="{2C8EDC7E-E072-4CD6-ADF0-00823946C1FB}"/>
              </a:ext>
            </a:extLst>
          </p:cNvPr>
          <p:cNvSpPr>
            <a:spLocks noGrp="1" noChangeArrowheads="1"/>
          </p:cNvSpPr>
          <p:nvPr>
            <p:ph type="title"/>
          </p:nvPr>
        </p:nvSpPr>
        <p:spPr/>
        <p:txBody>
          <a:bodyPr/>
          <a:lstStyle/>
          <a:p>
            <a:pPr eaLnBrk="1" hangingPunct="1">
              <a:defRPr/>
            </a:pPr>
            <a:r>
              <a:rPr lang="zh-CN" altLang="en-US" dirty="0"/>
              <a:t>创建进程</a:t>
            </a:r>
          </a:p>
        </p:txBody>
      </p:sp>
      <p:pic>
        <p:nvPicPr>
          <p:cNvPr id="38916" name="图片 2">
            <a:extLst>
              <a:ext uri="{FF2B5EF4-FFF2-40B4-BE49-F238E27FC236}">
                <a16:creationId xmlns:a16="http://schemas.microsoft.com/office/drawing/2014/main" id="{EDB3C269-36E4-4CD1-95A5-E8BBC329A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4" y="1628776"/>
            <a:ext cx="450532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427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ppt_x"/>
                                          </p:val>
                                        </p:tav>
                                        <p:tav tm="100000">
                                          <p:val>
                                            <p:strVal val="#ppt_x"/>
                                          </p:val>
                                        </p:tav>
                                      </p:tavLst>
                                    </p:anim>
                                    <p:anim calcmode="lin" valueType="num">
                                      <p:cBhvr additive="base">
                                        <p:cTn id="8"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4DCC5EAA-A59E-4735-B2A8-F5A532819580}"/>
              </a:ext>
            </a:extLst>
          </p:cNvPr>
          <p:cNvSpPr>
            <a:spLocks noGrp="1" noChangeArrowheads="1"/>
          </p:cNvSpPr>
          <p:nvPr>
            <p:ph idx="1"/>
          </p:nvPr>
        </p:nvSpPr>
        <p:spPr/>
        <p:txBody>
          <a:bodyPr lIns="0" tIns="10972" rIns="0" bIns="0"/>
          <a:lstStyle/>
          <a:p>
            <a:pPr marL="57150">
              <a:spcBef>
                <a:spcPct val="0"/>
              </a:spcBef>
            </a:pPr>
            <a:r>
              <a:rPr lang="zh-CN" altLang="en-US" sz="3600" dirty="0">
                <a:solidFill>
                  <a:srgbClr val="000000"/>
                </a:solidFill>
              </a:rPr>
              <a:t>函数原型</a:t>
            </a:r>
            <a:endParaRPr lang="en-US" altLang="zh-CN" sz="3600" dirty="0">
              <a:solidFill>
                <a:srgbClr val="000000"/>
              </a:solidFill>
            </a:endParaRPr>
          </a:p>
          <a:p>
            <a:pPr marL="457200" lvl="1">
              <a:spcBef>
                <a:spcPct val="0"/>
              </a:spcBef>
            </a:pPr>
            <a:r>
              <a:rPr lang="zh-CN" altLang="en-US" sz="3200" dirty="0">
                <a:solidFill>
                  <a:srgbClr val="000000"/>
                </a:solidFill>
              </a:rPr>
              <a:t>头文件：</a:t>
            </a:r>
            <a:r>
              <a:rPr lang="en-US" altLang="zh-CN" sz="3200" dirty="0" err="1">
                <a:solidFill>
                  <a:srgbClr val="000000"/>
                </a:solidFill>
              </a:rPr>
              <a:t>unistd.h</a:t>
            </a:r>
            <a:endParaRPr lang="zh-CN" altLang="en-US" sz="3200" dirty="0">
              <a:solidFill>
                <a:srgbClr val="000000"/>
              </a:solidFill>
            </a:endParaRPr>
          </a:p>
          <a:p>
            <a:pPr marL="457200" lvl="1">
              <a:spcBef>
                <a:spcPct val="0"/>
              </a:spcBef>
            </a:pPr>
            <a:r>
              <a:rPr lang="en-US" altLang="zh-CN" sz="3200" dirty="0" err="1">
                <a:solidFill>
                  <a:srgbClr val="000000"/>
                </a:solidFill>
              </a:rPr>
              <a:t>pid_t</a:t>
            </a:r>
            <a:r>
              <a:rPr lang="en-US" altLang="zh-CN" sz="3200" dirty="0">
                <a:solidFill>
                  <a:srgbClr val="000000"/>
                </a:solidFill>
              </a:rPr>
              <a:t> fork(void);</a:t>
            </a:r>
          </a:p>
          <a:p>
            <a:pPr marL="57150">
              <a:spcBef>
                <a:spcPct val="0"/>
              </a:spcBef>
            </a:pPr>
            <a:r>
              <a:rPr lang="zh-CN" altLang="en-US" sz="3600" dirty="0">
                <a:solidFill>
                  <a:srgbClr val="000000"/>
                </a:solidFill>
              </a:rPr>
              <a:t>返回值</a:t>
            </a:r>
          </a:p>
          <a:p>
            <a:pPr marL="457200" lvl="1">
              <a:spcBef>
                <a:spcPct val="0"/>
              </a:spcBef>
            </a:pPr>
            <a:r>
              <a:rPr lang="en-US" altLang="zh-CN" dirty="0">
                <a:solidFill>
                  <a:srgbClr val="000000"/>
                </a:solidFill>
              </a:rPr>
              <a:t>fork</a:t>
            </a:r>
            <a:r>
              <a:rPr lang="zh-CN" altLang="en-US" dirty="0">
                <a:solidFill>
                  <a:srgbClr val="000000"/>
                </a:solidFill>
              </a:rPr>
              <a:t>函数被正确调用后，将会在子进程中和父进程中分别返回！！</a:t>
            </a:r>
          </a:p>
          <a:p>
            <a:pPr marL="857250" lvl="2">
              <a:spcBef>
                <a:spcPct val="0"/>
              </a:spcBef>
            </a:pPr>
            <a:r>
              <a:rPr lang="zh-CN" altLang="en-US" dirty="0">
                <a:solidFill>
                  <a:srgbClr val="000000"/>
                </a:solidFill>
              </a:rPr>
              <a:t>在子进程中返回值为</a:t>
            </a:r>
            <a:r>
              <a:rPr lang="en-US" altLang="zh-CN" dirty="0">
                <a:solidFill>
                  <a:srgbClr val="000000"/>
                </a:solidFill>
              </a:rPr>
              <a:t>0</a:t>
            </a:r>
            <a:r>
              <a:rPr lang="zh-CN" altLang="en-US" dirty="0">
                <a:solidFill>
                  <a:srgbClr val="000000"/>
                </a:solidFill>
              </a:rPr>
              <a:t>（不合法的</a:t>
            </a:r>
            <a:r>
              <a:rPr lang="en-US" altLang="zh-CN" dirty="0">
                <a:solidFill>
                  <a:srgbClr val="000000"/>
                </a:solidFill>
              </a:rPr>
              <a:t>PID</a:t>
            </a:r>
            <a:r>
              <a:rPr lang="zh-CN" altLang="en-US" dirty="0">
                <a:solidFill>
                  <a:srgbClr val="000000"/>
                </a:solidFill>
              </a:rPr>
              <a:t>，提示当前运行在子进程中）</a:t>
            </a:r>
          </a:p>
          <a:p>
            <a:pPr marL="857250" lvl="2">
              <a:spcBef>
                <a:spcPct val="0"/>
              </a:spcBef>
            </a:pPr>
            <a:r>
              <a:rPr lang="zh-CN" altLang="en-US" dirty="0">
                <a:solidFill>
                  <a:srgbClr val="000000"/>
                </a:solidFill>
              </a:rPr>
              <a:t>在父进程中返回值为子进程</a:t>
            </a:r>
            <a:r>
              <a:rPr lang="en-US" altLang="zh-CN" dirty="0">
                <a:solidFill>
                  <a:srgbClr val="000000"/>
                </a:solidFill>
              </a:rPr>
              <a:t>ID</a:t>
            </a:r>
            <a:r>
              <a:rPr lang="zh-CN" altLang="en-US" dirty="0">
                <a:solidFill>
                  <a:srgbClr val="000000"/>
                </a:solidFill>
              </a:rPr>
              <a:t>（让父进程掌握所创建子进程的</a:t>
            </a:r>
            <a:r>
              <a:rPr lang="en-US" altLang="zh-CN" dirty="0">
                <a:solidFill>
                  <a:srgbClr val="000000"/>
                </a:solidFill>
              </a:rPr>
              <a:t>ID</a:t>
            </a:r>
            <a:r>
              <a:rPr lang="zh-CN" altLang="en-US" dirty="0">
                <a:solidFill>
                  <a:srgbClr val="000000"/>
                </a:solidFill>
              </a:rPr>
              <a:t>号）</a:t>
            </a:r>
          </a:p>
          <a:p>
            <a:pPr marL="457200" lvl="1">
              <a:spcBef>
                <a:spcPct val="0"/>
              </a:spcBef>
            </a:pPr>
            <a:r>
              <a:rPr lang="zh-CN" altLang="en-US" dirty="0">
                <a:solidFill>
                  <a:srgbClr val="000000"/>
                </a:solidFill>
              </a:rPr>
              <a:t>出错返回</a:t>
            </a:r>
            <a:r>
              <a:rPr lang="en-US" altLang="zh-CN" dirty="0">
                <a:solidFill>
                  <a:srgbClr val="000000"/>
                </a:solidFill>
              </a:rPr>
              <a:t>-1</a:t>
            </a:r>
          </a:p>
          <a:p>
            <a:pPr marL="457200" lvl="1">
              <a:buClr>
                <a:srgbClr val="0066CC"/>
              </a:buClr>
              <a:buSzPct val="45000"/>
              <a:buFont typeface="Wingdings" panose="05000000000000000000" pitchFamily="2" charset="2"/>
              <a:buChar char=""/>
            </a:pPr>
            <a:endParaRPr lang="en-US" altLang="zh-CN" dirty="0">
              <a:latin typeface="宋体" panose="02010600030101010101" pitchFamily="2" charset="-122"/>
            </a:endParaRPr>
          </a:p>
        </p:txBody>
      </p:sp>
      <p:sp>
        <p:nvSpPr>
          <p:cNvPr id="4" name="Rectangle 2">
            <a:extLst>
              <a:ext uri="{FF2B5EF4-FFF2-40B4-BE49-F238E27FC236}">
                <a16:creationId xmlns:a16="http://schemas.microsoft.com/office/drawing/2014/main" id="{6C217D34-F5B4-4C8F-9912-EDD7BC6C216B}"/>
              </a:ext>
            </a:extLst>
          </p:cNvPr>
          <p:cNvSpPr>
            <a:spLocks noGrp="1" noChangeArrowheads="1"/>
          </p:cNvSpPr>
          <p:nvPr>
            <p:ph type="title"/>
          </p:nvPr>
        </p:nvSpPr>
        <p:spPr/>
        <p:txBody>
          <a:bodyPr/>
          <a:lstStyle/>
          <a:p>
            <a:pPr eaLnBrk="1" hangingPunct="1">
              <a:defRPr/>
            </a:pPr>
            <a:r>
              <a:rPr lang="zh-CN" altLang="en-US" dirty="0"/>
              <a:t>创建子进程</a:t>
            </a:r>
          </a:p>
        </p:txBody>
      </p:sp>
    </p:spTree>
    <p:extLst>
      <p:ext uri="{BB962C8B-B14F-4D97-AF65-F5344CB8AC3E}">
        <p14:creationId xmlns:p14="http://schemas.microsoft.com/office/powerpoint/2010/main" val="129367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a:extLst>
              <a:ext uri="{FF2B5EF4-FFF2-40B4-BE49-F238E27FC236}">
                <a16:creationId xmlns:a16="http://schemas.microsoft.com/office/drawing/2014/main" id="{4B5B91FE-2D84-490D-843B-7D9B8A830522}"/>
              </a:ext>
            </a:extLst>
          </p:cNvPr>
          <p:cNvSpPr>
            <a:spLocks noGrp="1" noChangeArrowheads="1"/>
          </p:cNvSpPr>
          <p:nvPr>
            <p:ph idx="1"/>
          </p:nvPr>
        </p:nvSpPr>
        <p:spPr/>
        <p:txBody>
          <a:bodyPr lIns="0" tIns="10972" rIns="0" bIns="0">
            <a:normAutofit fontScale="62500" lnSpcReduction="20000"/>
          </a:bodyPr>
          <a:lstStyle/>
          <a:p>
            <a:pPr marL="431800"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err="1">
                <a:latin typeface="宋体" pitchFamily="2" charset="-122"/>
              </a:rPr>
              <a:t>int</a:t>
            </a:r>
            <a:r>
              <a:rPr lang="en-US" sz="2400" dirty="0">
                <a:latin typeface="宋体" pitchFamily="2" charset="-122"/>
              </a:rPr>
              <a:t> main(void){</a:t>
            </a: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err="1">
                <a:latin typeface="宋体" pitchFamily="2" charset="-122"/>
              </a:rPr>
              <a:t>pid_t</a:t>
            </a:r>
            <a:r>
              <a:rPr lang="en-US" dirty="0">
                <a:latin typeface="宋体" pitchFamily="2" charset="-122"/>
              </a:rPr>
              <a:t> </a:t>
            </a:r>
            <a:r>
              <a:rPr lang="en-US" dirty="0" err="1">
                <a:latin typeface="宋体" pitchFamily="2" charset="-122"/>
              </a:rPr>
              <a:t>pid</a:t>
            </a:r>
            <a:r>
              <a:rPr lang="en-US" dirty="0">
                <a:latin typeface="宋体" pitchFamily="2" charset="-122"/>
              </a:rPr>
              <a:t>;</a:t>
            </a: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dirty="0" err="1">
                <a:latin typeface="宋体" pitchFamily="2" charset="-122"/>
              </a:rPr>
              <a:t>pid</a:t>
            </a:r>
            <a:r>
              <a:rPr lang="en-US" altLang="zh-CN" dirty="0">
                <a:latin typeface="宋体" pitchFamily="2" charset="-122"/>
              </a:rPr>
              <a:t>=fork();</a:t>
            </a:r>
            <a:endParaRPr lang="en-US" dirty="0">
              <a:latin typeface="宋体" pitchFamily="2" charset="-122"/>
            </a:endParaRP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latin typeface="宋体" pitchFamily="2" charset="-122"/>
              </a:rPr>
              <a:t>if(</a:t>
            </a:r>
            <a:r>
              <a:rPr lang="en-US" dirty="0" err="1">
                <a:latin typeface="宋体" pitchFamily="2" charset="-122"/>
              </a:rPr>
              <a:t>pid</a:t>
            </a:r>
            <a:r>
              <a:rPr lang="en-US" dirty="0">
                <a:latin typeface="宋体" pitchFamily="2" charset="-122"/>
              </a:rPr>
              <a:t>==-1)</a:t>
            </a:r>
          </a:p>
          <a:p>
            <a:pPr marL="1231900" lvl="2"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dirty="0" err="1">
                <a:latin typeface="宋体" pitchFamily="2" charset="-122"/>
              </a:rPr>
              <a:t>p</a:t>
            </a:r>
            <a:r>
              <a:rPr lang="en-US" dirty="0" err="1">
                <a:latin typeface="宋体" pitchFamily="2" charset="-122"/>
              </a:rPr>
              <a:t>rintf</a:t>
            </a:r>
            <a:r>
              <a:rPr lang="en-US" dirty="0">
                <a:latin typeface="宋体" pitchFamily="2" charset="-122"/>
              </a:rPr>
              <a:t>(“fork error\n”);</a:t>
            </a: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latin typeface="宋体" pitchFamily="2" charset="-122"/>
              </a:rPr>
              <a:t>else if(</a:t>
            </a:r>
            <a:r>
              <a:rPr lang="en-US" dirty="0" err="1">
                <a:latin typeface="宋体" pitchFamily="2" charset="-122"/>
              </a:rPr>
              <a:t>pid</a:t>
            </a:r>
            <a:r>
              <a:rPr lang="en-US" dirty="0">
                <a:latin typeface="宋体" pitchFamily="2" charset="-122"/>
              </a:rPr>
              <a:t>==0)</a:t>
            </a:r>
            <a:r>
              <a:rPr lang="en-US" altLang="zh-CN" dirty="0">
                <a:latin typeface="宋体" pitchFamily="2" charset="-122"/>
              </a:rPr>
              <a:t>{</a:t>
            </a: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dirty="0">
                <a:latin typeface="宋体" pitchFamily="2" charset="-122"/>
              </a:rPr>
              <a:t>      </a:t>
            </a:r>
            <a:r>
              <a:rPr lang="en-US" altLang="zh-CN" dirty="0" err="1">
                <a:latin typeface="宋体" pitchFamily="2" charset="-122"/>
              </a:rPr>
              <a:t>printf</a:t>
            </a:r>
            <a:r>
              <a:rPr lang="en-US" altLang="zh-CN" dirty="0">
                <a:latin typeface="宋体" pitchFamily="2" charset="-122"/>
              </a:rPr>
              <a:t>(“the returned value is %d\n”,</a:t>
            </a:r>
            <a:r>
              <a:rPr lang="en-US" altLang="zh-CN" dirty="0" err="1">
                <a:latin typeface="宋体" pitchFamily="2" charset="-122"/>
              </a:rPr>
              <a:t>pid</a:t>
            </a:r>
            <a:r>
              <a:rPr lang="en-US" altLang="zh-CN" dirty="0">
                <a:latin typeface="宋体" pitchFamily="2" charset="-122"/>
              </a:rPr>
              <a:t>);</a:t>
            </a:r>
          </a:p>
          <a:p>
            <a:pPr marL="1231900" lvl="2"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dirty="0">
                <a:latin typeface="宋体" pitchFamily="2" charset="-122"/>
              </a:rPr>
              <a:t>   </a:t>
            </a:r>
            <a:r>
              <a:rPr lang="en-US" altLang="zh-CN" dirty="0" err="1">
                <a:latin typeface="宋体" pitchFamily="2" charset="-122"/>
              </a:rPr>
              <a:t>printf</a:t>
            </a:r>
            <a:r>
              <a:rPr lang="en-US" altLang="zh-CN" dirty="0">
                <a:latin typeface="宋体" pitchFamily="2" charset="-122"/>
              </a:rPr>
              <a:t>(“in child process!!\n”);</a:t>
            </a:r>
          </a:p>
          <a:p>
            <a:pPr marL="1231900" lvl="2"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dirty="0">
                <a:latin typeface="宋体" pitchFamily="2" charset="-122"/>
              </a:rPr>
              <a:t>   </a:t>
            </a:r>
            <a:r>
              <a:rPr lang="en-US" altLang="zh-CN" dirty="0" err="1">
                <a:latin typeface="宋体" pitchFamily="2" charset="-122"/>
              </a:rPr>
              <a:t>printf</a:t>
            </a:r>
            <a:r>
              <a:rPr lang="en-US" altLang="zh-CN" dirty="0">
                <a:latin typeface="宋体" pitchFamily="2" charset="-122"/>
              </a:rPr>
              <a:t>(“My PID is %d\n”,</a:t>
            </a:r>
            <a:r>
              <a:rPr lang="en-US" altLang="zh-CN" dirty="0" err="1">
                <a:latin typeface="宋体" pitchFamily="2" charset="-122"/>
              </a:rPr>
              <a:t>getpid</a:t>
            </a:r>
            <a:r>
              <a:rPr lang="en-US" altLang="zh-CN" dirty="0">
                <a:latin typeface="宋体" pitchFamily="2" charset="-122"/>
              </a:rPr>
              <a:t>();}</a:t>
            </a:r>
            <a:endParaRPr lang="en-US" dirty="0">
              <a:latin typeface="宋体" pitchFamily="2" charset="-122"/>
            </a:endParaRP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latin typeface="宋体" pitchFamily="2" charset="-122"/>
              </a:rPr>
              <a:t>else{</a:t>
            </a: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latin typeface="宋体" pitchFamily="2" charset="-122"/>
              </a:rPr>
              <a:t>      </a:t>
            </a:r>
            <a:r>
              <a:rPr lang="en-US" dirty="0" err="1">
                <a:latin typeface="宋体" pitchFamily="2" charset="-122"/>
              </a:rPr>
              <a:t>printf</a:t>
            </a:r>
            <a:r>
              <a:rPr lang="en-US" dirty="0">
                <a:latin typeface="宋体" pitchFamily="2" charset="-122"/>
              </a:rPr>
              <a:t>(“the returned value is %d\n”,</a:t>
            </a:r>
            <a:r>
              <a:rPr lang="en-US" dirty="0" err="1">
                <a:latin typeface="宋体" pitchFamily="2" charset="-122"/>
              </a:rPr>
              <a:t>pid</a:t>
            </a:r>
            <a:r>
              <a:rPr lang="en-US" dirty="0">
                <a:latin typeface="宋体" pitchFamily="2" charset="-122"/>
              </a:rPr>
              <a:t>);</a:t>
            </a:r>
          </a:p>
          <a:p>
            <a:pPr marL="1231900" lvl="2"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zh-CN" dirty="0">
                <a:latin typeface="宋体" pitchFamily="2" charset="-122"/>
              </a:rPr>
              <a:t>   </a:t>
            </a:r>
            <a:r>
              <a:rPr lang="en-US" altLang="zh-CN" dirty="0" err="1">
                <a:latin typeface="宋体" pitchFamily="2" charset="-122"/>
              </a:rPr>
              <a:t>p</a:t>
            </a:r>
            <a:r>
              <a:rPr lang="en-US" dirty="0" err="1">
                <a:latin typeface="宋体" pitchFamily="2" charset="-122"/>
              </a:rPr>
              <a:t>rintf</a:t>
            </a:r>
            <a:r>
              <a:rPr lang="en-US" dirty="0">
                <a:latin typeface="宋体" pitchFamily="2" charset="-122"/>
              </a:rPr>
              <a:t>(“in father process!!\n”);</a:t>
            </a:r>
          </a:p>
          <a:p>
            <a:pPr marL="1231900" lvl="2"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latin typeface="宋体" pitchFamily="2" charset="-122"/>
              </a:rPr>
              <a:t>   </a:t>
            </a:r>
            <a:r>
              <a:rPr lang="en-US" dirty="0" err="1">
                <a:latin typeface="宋体" pitchFamily="2" charset="-122"/>
              </a:rPr>
              <a:t>printf</a:t>
            </a:r>
            <a:r>
              <a:rPr lang="en-US" dirty="0">
                <a:latin typeface="宋体" pitchFamily="2" charset="-122"/>
              </a:rPr>
              <a:t>(“My PID is %d\n”,</a:t>
            </a:r>
            <a:r>
              <a:rPr lang="en-US" dirty="0" err="1">
                <a:latin typeface="宋体" pitchFamily="2" charset="-122"/>
              </a:rPr>
              <a:t>getpid</a:t>
            </a:r>
            <a:r>
              <a:rPr lang="en-US" dirty="0">
                <a:latin typeface="宋体" pitchFamily="2" charset="-122"/>
              </a:rPr>
              <a:t>();}</a:t>
            </a:r>
          </a:p>
          <a:p>
            <a:pPr marL="831850" lvl="1"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latin typeface="宋体" pitchFamily="2" charset="-122"/>
              </a:rPr>
              <a:t>return 0;</a:t>
            </a:r>
          </a:p>
          <a:p>
            <a:pPr marL="431800" indent="-323850" defTabSz="449263">
              <a:buClr>
                <a:srgbClr val="0066CC"/>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latin typeface="宋体" pitchFamily="2" charset="-122"/>
              </a:rPr>
              <a:t>}</a:t>
            </a:r>
          </a:p>
          <a:p>
            <a:pPr marL="863600" lvl="1" indent="-287338" defTabSz="449263">
              <a:buClr>
                <a:srgbClr val="0066CC"/>
              </a:buClr>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dirty="0">
              <a:latin typeface="宋体" pitchFamily="2" charset="-122"/>
            </a:endParaRPr>
          </a:p>
        </p:txBody>
      </p:sp>
      <p:sp>
        <p:nvSpPr>
          <p:cNvPr id="4" name="Rectangle 2">
            <a:extLst>
              <a:ext uri="{FF2B5EF4-FFF2-40B4-BE49-F238E27FC236}">
                <a16:creationId xmlns:a16="http://schemas.microsoft.com/office/drawing/2014/main" id="{2F41F7FE-07CF-481B-80ED-AAB069EBC04C}"/>
              </a:ext>
            </a:extLst>
          </p:cNvPr>
          <p:cNvSpPr>
            <a:spLocks noGrp="1" noChangeArrowheads="1"/>
          </p:cNvSpPr>
          <p:nvPr>
            <p:ph type="title"/>
          </p:nvPr>
        </p:nvSpPr>
        <p:spPr/>
        <p:txBody>
          <a:bodyPr/>
          <a:lstStyle/>
          <a:p>
            <a:pPr eaLnBrk="1" hangingPunct="1">
              <a:defRPr/>
            </a:pPr>
            <a:r>
              <a:rPr lang="zh-CN" altLang="en-US" dirty="0"/>
              <a:t>创建子进程示例</a:t>
            </a:r>
          </a:p>
        </p:txBody>
      </p:sp>
      <p:pic>
        <p:nvPicPr>
          <p:cNvPr id="41988" name="图片 2" descr="图片包含 屏幕截图&#10;&#10;已生成极高可信度的说明">
            <a:extLst>
              <a:ext uri="{FF2B5EF4-FFF2-40B4-BE49-F238E27FC236}">
                <a16:creationId xmlns:a16="http://schemas.microsoft.com/office/drawing/2014/main" id="{DC64E528-4F87-4B40-93F0-A052A7929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75" y="694532"/>
            <a:ext cx="64087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204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additive="base">
                                        <p:cTn id="7" dur="500" fill="hold"/>
                                        <p:tgtEl>
                                          <p:spTgt spid="41988"/>
                                        </p:tgtEl>
                                        <p:attrNameLst>
                                          <p:attrName>ppt_x</p:attrName>
                                        </p:attrNameLst>
                                      </p:cBhvr>
                                      <p:tavLst>
                                        <p:tav tm="0">
                                          <p:val>
                                            <p:strVal val="#ppt_x"/>
                                          </p:val>
                                        </p:tav>
                                        <p:tav tm="100000">
                                          <p:val>
                                            <p:strVal val="#ppt_x"/>
                                          </p:val>
                                        </p:tav>
                                      </p:tavLst>
                                    </p:anim>
                                    <p:anim calcmode="lin" valueType="num">
                                      <p:cBhvr additive="base">
                                        <p:cTn id="8" dur="500" fill="hold"/>
                                        <p:tgtEl>
                                          <p:spTgt spid="419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a:extLst>
              <a:ext uri="{FF2B5EF4-FFF2-40B4-BE49-F238E27FC236}">
                <a16:creationId xmlns:a16="http://schemas.microsoft.com/office/drawing/2014/main" id="{2754A25A-9158-48F8-A111-D33E0E1147D5}"/>
              </a:ext>
            </a:extLst>
          </p:cNvPr>
          <p:cNvSpPr>
            <a:spLocks noChangeArrowheads="1"/>
          </p:cNvSpPr>
          <p:nvPr/>
        </p:nvSpPr>
        <p:spPr bwMode="auto">
          <a:xfrm>
            <a:off x="7215189" y="1493838"/>
            <a:ext cx="3201987" cy="457200"/>
          </a:xfrm>
          <a:prstGeom prst="rect">
            <a:avLst/>
          </a:prstGeom>
          <a:solidFill>
            <a:srgbClr val="333399"/>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p>
            <a:pPr defTabSz="407988">
              <a:lnSpc>
                <a:spcPct val="98000"/>
              </a:lnSpc>
              <a:buClr>
                <a:srgbClr val="000000"/>
              </a:buClr>
              <a:buSzPct val="100000"/>
              <a:tabLst>
                <a:tab pos="657225" algn="l"/>
                <a:tab pos="1312863" algn="l"/>
                <a:tab pos="1970088" algn="l"/>
                <a:tab pos="2627313" algn="l"/>
              </a:tabLst>
              <a:defRPr/>
            </a:pPr>
            <a:r>
              <a:rPr lang="en-US" sz="2400" b="1">
                <a:solidFill>
                  <a:srgbClr val="FFFFFF"/>
                </a:solidFill>
                <a:effectLst>
                  <a:outerShdw blurRad="38100" dist="38100" dir="2700000" algn="tl">
                    <a:srgbClr val="000000"/>
                  </a:outerShdw>
                </a:effectLst>
                <a:latin typeface="Comic Sans MS" pitchFamily="66" charset="0"/>
              </a:rPr>
              <a:t>命令行参数和环境变量</a:t>
            </a:r>
          </a:p>
        </p:txBody>
      </p:sp>
      <p:sp>
        <p:nvSpPr>
          <p:cNvPr id="44035" name="Rectangle 4">
            <a:extLst>
              <a:ext uri="{FF2B5EF4-FFF2-40B4-BE49-F238E27FC236}">
                <a16:creationId xmlns:a16="http://schemas.microsoft.com/office/drawing/2014/main" id="{AE752414-AC2A-410A-8692-D51703D3D572}"/>
              </a:ext>
            </a:extLst>
          </p:cNvPr>
          <p:cNvSpPr>
            <a:spLocks noChangeArrowheads="1"/>
          </p:cNvSpPr>
          <p:nvPr/>
        </p:nvSpPr>
        <p:spPr bwMode="auto">
          <a:xfrm>
            <a:off x="7215189" y="1951038"/>
            <a:ext cx="3201987" cy="2025650"/>
          </a:xfrm>
          <a:prstGeom prst="rect">
            <a:avLst/>
          </a:prstGeom>
          <a:solidFill>
            <a:srgbClr val="FFFF00"/>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lstStyle>
            <a:lvl1pPr defTabSz="407988">
              <a:spcBef>
                <a:spcPct val="20000"/>
              </a:spcBef>
              <a:buFont typeface="Wingdings" panose="05000000000000000000" pitchFamily="2" charset="2"/>
              <a:buChar char="n"/>
              <a:tabLst>
                <a:tab pos="657225" algn="l"/>
                <a:tab pos="1312863" algn="l"/>
                <a:tab pos="1970088" algn="l"/>
                <a:tab pos="262731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400">
                <a:solidFill>
                  <a:srgbClr val="000000"/>
                </a:solidFill>
                <a:latin typeface="Comic Sans MS" panose="030F0702030302020204" pitchFamily="66" charset="0"/>
                <a:ea typeface="宋体" panose="02010600030101010101" pitchFamily="2" charset="-122"/>
              </a:rPr>
              <a:t>栈</a:t>
            </a: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r>
              <a:rPr lang="zh-CN" altLang="en-US" sz="2400">
                <a:solidFill>
                  <a:srgbClr val="000000"/>
                </a:solidFill>
                <a:latin typeface="Comic Sans MS" panose="030F0702030302020204" pitchFamily="66" charset="0"/>
                <a:ea typeface="宋体" panose="02010600030101010101" pitchFamily="2" charset="-122"/>
              </a:rPr>
              <a:t>堆</a:t>
            </a:r>
          </a:p>
        </p:txBody>
      </p:sp>
      <p:sp>
        <p:nvSpPr>
          <p:cNvPr id="44036" name="Rectangle 5">
            <a:extLst>
              <a:ext uri="{FF2B5EF4-FFF2-40B4-BE49-F238E27FC236}">
                <a16:creationId xmlns:a16="http://schemas.microsoft.com/office/drawing/2014/main" id="{4D188710-5329-4EF7-8DE6-F50F090847CA}"/>
              </a:ext>
            </a:extLst>
          </p:cNvPr>
          <p:cNvSpPr>
            <a:spLocks noChangeArrowheads="1"/>
          </p:cNvSpPr>
          <p:nvPr/>
        </p:nvSpPr>
        <p:spPr bwMode="auto">
          <a:xfrm>
            <a:off x="7215189" y="3976689"/>
            <a:ext cx="3201987" cy="522287"/>
          </a:xfrm>
          <a:prstGeom prst="rect">
            <a:avLst/>
          </a:prstGeom>
          <a:solidFill>
            <a:srgbClr val="00FF00"/>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lvl1pPr defTabSz="407988">
              <a:spcBef>
                <a:spcPct val="20000"/>
              </a:spcBef>
              <a:buFont typeface="Wingdings" panose="05000000000000000000" pitchFamily="2" charset="2"/>
              <a:buChar char="n"/>
              <a:tabLst>
                <a:tab pos="657225" algn="l"/>
                <a:tab pos="1312863" algn="l"/>
                <a:tab pos="1970088" algn="l"/>
                <a:tab pos="262731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400">
                <a:solidFill>
                  <a:srgbClr val="000000"/>
                </a:solidFill>
                <a:latin typeface="Comic Sans MS" panose="030F0702030302020204" pitchFamily="66" charset="0"/>
                <a:ea typeface="宋体" panose="02010600030101010101" pitchFamily="2" charset="-122"/>
              </a:rPr>
              <a:t>未初始化的数据</a:t>
            </a:r>
          </a:p>
        </p:txBody>
      </p:sp>
      <p:sp>
        <p:nvSpPr>
          <p:cNvPr id="480262" name="Rectangle 6">
            <a:extLst>
              <a:ext uri="{FF2B5EF4-FFF2-40B4-BE49-F238E27FC236}">
                <a16:creationId xmlns:a16="http://schemas.microsoft.com/office/drawing/2014/main" id="{F34571A5-4AF8-48E6-AA1B-C0AA71498A30}"/>
              </a:ext>
            </a:extLst>
          </p:cNvPr>
          <p:cNvSpPr>
            <a:spLocks noChangeArrowheads="1"/>
          </p:cNvSpPr>
          <p:nvPr/>
        </p:nvSpPr>
        <p:spPr bwMode="auto">
          <a:xfrm>
            <a:off x="7215189" y="4498975"/>
            <a:ext cx="3201987" cy="520700"/>
          </a:xfrm>
          <a:prstGeom prst="rect">
            <a:avLst/>
          </a:prstGeom>
          <a:solidFill>
            <a:srgbClr val="FF3300"/>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p>
            <a:pPr defTabSz="407988">
              <a:lnSpc>
                <a:spcPct val="98000"/>
              </a:lnSpc>
              <a:buClr>
                <a:srgbClr val="000000"/>
              </a:buClr>
              <a:buSzPct val="100000"/>
              <a:tabLst>
                <a:tab pos="657225" algn="l"/>
                <a:tab pos="1312863" algn="l"/>
                <a:tab pos="1970088" algn="l"/>
                <a:tab pos="2627313" algn="l"/>
              </a:tabLst>
              <a:defRPr/>
            </a:pPr>
            <a:r>
              <a:rPr lang="en-US" sz="2400" b="1">
                <a:solidFill>
                  <a:srgbClr val="FFFFFF"/>
                </a:solidFill>
                <a:effectLst>
                  <a:outerShdw blurRad="38100" dist="38100" dir="2700000" algn="tl">
                    <a:srgbClr val="000000"/>
                  </a:outerShdw>
                </a:effectLst>
                <a:latin typeface="Comic Sans MS" pitchFamily="66" charset="0"/>
              </a:rPr>
              <a:t>初始化的数据</a:t>
            </a:r>
          </a:p>
        </p:txBody>
      </p:sp>
      <p:sp>
        <p:nvSpPr>
          <p:cNvPr id="480263" name="Rectangle 7">
            <a:extLst>
              <a:ext uri="{FF2B5EF4-FFF2-40B4-BE49-F238E27FC236}">
                <a16:creationId xmlns:a16="http://schemas.microsoft.com/office/drawing/2014/main" id="{4FCBC1FB-601E-4257-88A2-695ECAC41266}"/>
              </a:ext>
            </a:extLst>
          </p:cNvPr>
          <p:cNvSpPr>
            <a:spLocks noChangeArrowheads="1"/>
          </p:cNvSpPr>
          <p:nvPr/>
        </p:nvSpPr>
        <p:spPr bwMode="auto">
          <a:xfrm>
            <a:off x="7215189" y="5021263"/>
            <a:ext cx="3201987" cy="849312"/>
          </a:xfrm>
          <a:prstGeom prst="rect">
            <a:avLst/>
          </a:prstGeom>
          <a:solidFill>
            <a:srgbClr val="008BC2"/>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p>
            <a:pPr defTabSz="407988">
              <a:lnSpc>
                <a:spcPct val="98000"/>
              </a:lnSpc>
              <a:buClr>
                <a:srgbClr val="000000"/>
              </a:buClr>
              <a:buSzPct val="100000"/>
              <a:tabLst>
                <a:tab pos="657225" algn="l"/>
                <a:tab pos="1312863" algn="l"/>
                <a:tab pos="1970088" algn="l"/>
                <a:tab pos="2627313" algn="l"/>
              </a:tabLst>
              <a:defRPr/>
            </a:pPr>
            <a:r>
              <a:rPr lang="en-US" sz="2400" b="1">
                <a:solidFill>
                  <a:srgbClr val="FF0000"/>
                </a:solidFill>
                <a:effectLst>
                  <a:outerShdw blurRad="38100" dist="38100" dir="2700000" algn="tl">
                    <a:srgbClr val="000000"/>
                  </a:outerShdw>
                </a:effectLst>
                <a:latin typeface="Comic Sans MS" pitchFamily="66" charset="0"/>
              </a:rPr>
              <a:t>正文</a:t>
            </a:r>
          </a:p>
        </p:txBody>
      </p:sp>
      <p:sp>
        <p:nvSpPr>
          <p:cNvPr id="44039" name="Line 8">
            <a:extLst>
              <a:ext uri="{FF2B5EF4-FFF2-40B4-BE49-F238E27FC236}">
                <a16:creationId xmlns:a16="http://schemas.microsoft.com/office/drawing/2014/main" id="{0AA2E896-0D6F-473D-B8F9-496D31B00E67}"/>
              </a:ext>
            </a:extLst>
          </p:cNvPr>
          <p:cNvSpPr>
            <a:spLocks noChangeShapeType="1"/>
          </p:cNvSpPr>
          <p:nvPr/>
        </p:nvSpPr>
        <p:spPr bwMode="auto">
          <a:xfrm>
            <a:off x="7215188" y="2344739"/>
            <a:ext cx="2743200" cy="1587"/>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0" name="Line 9">
            <a:extLst>
              <a:ext uri="{FF2B5EF4-FFF2-40B4-BE49-F238E27FC236}">
                <a16:creationId xmlns:a16="http://schemas.microsoft.com/office/drawing/2014/main" id="{F099D924-A85D-4791-9E8F-45CE4F2DA577}"/>
              </a:ext>
            </a:extLst>
          </p:cNvPr>
          <p:cNvSpPr>
            <a:spLocks noChangeShapeType="1"/>
          </p:cNvSpPr>
          <p:nvPr/>
        </p:nvSpPr>
        <p:spPr bwMode="auto">
          <a:xfrm>
            <a:off x="7215188" y="3387725"/>
            <a:ext cx="2743200" cy="1588"/>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Line 10">
            <a:extLst>
              <a:ext uri="{FF2B5EF4-FFF2-40B4-BE49-F238E27FC236}">
                <a16:creationId xmlns:a16="http://schemas.microsoft.com/office/drawing/2014/main" id="{51186E85-A59C-4194-B4B8-8767555EBF76}"/>
              </a:ext>
            </a:extLst>
          </p:cNvPr>
          <p:cNvSpPr>
            <a:spLocks noChangeShapeType="1"/>
          </p:cNvSpPr>
          <p:nvPr/>
        </p:nvSpPr>
        <p:spPr bwMode="auto">
          <a:xfrm>
            <a:off x="8783639" y="2344739"/>
            <a:ext cx="1587" cy="390525"/>
          </a:xfrm>
          <a:prstGeom prst="line">
            <a:avLst/>
          </a:prstGeom>
          <a:noFill/>
          <a:ln w="468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2" name="Line 11">
            <a:extLst>
              <a:ext uri="{FF2B5EF4-FFF2-40B4-BE49-F238E27FC236}">
                <a16:creationId xmlns:a16="http://schemas.microsoft.com/office/drawing/2014/main" id="{B5CFDF5D-CEF2-4597-B2AE-F8BCDE83E4DF}"/>
              </a:ext>
            </a:extLst>
          </p:cNvPr>
          <p:cNvSpPr>
            <a:spLocks noChangeShapeType="1"/>
          </p:cNvSpPr>
          <p:nvPr/>
        </p:nvSpPr>
        <p:spPr bwMode="auto">
          <a:xfrm flipV="1">
            <a:off x="8783639" y="3060701"/>
            <a:ext cx="1587" cy="328613"/>
          </a:xfrm>
          <a:prstGeom prst="line">
            <a:avLst/>
          </a:prstGeom>
          <a:noFill/>
          <a:ln w="468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43" name="Text Box 12">
            <a:extLst>
              <a:ext uri="{FF2B5EF4-FFF2-40B4-BE49-F238E27FC236}">
                <a16:creationId xmlns:a16="http://schemas.microsoft.com/office/drawing/2014/main" id="{7B64D5DA-F9F3-4539-B1AF-52D97F67C02D}"/>
              </a:ext>
            </a:extLst>
          </p:cNvPr>
          <p:cNvSpPr txBox="1">
            <a:spLocks noChangeArrowheads="1"/>
          </p:cNvSpPr>
          <p:nvPr/>
        </p:nvSpPr>
        <p:spPr bwMode="auto">
          <a:xfrm>
            <a:off x="5537201" y="1341438"/>
            <a:ext cx="1433913"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Comic Sans MS" panose="030F0702030302020204" pitchFamily="66" charset="0"/>
                <a:ea typeface="宋体" panose="02010600030101010101" pitchFamily="2" charset="-122"/>
              </a:rPr>
              <a:t>High address</a:t>
            </a:r>
          </a:p>
        </p:txBody>
      </p:sp>
      <p:sp>
        <p:nvSpPr>
          <p:cNvPr id="44044" name="Text Box 13">
            <a:extLst>
              <a:ext uri="{FF2B5EF4-FFF2-40B4-BE49-F238E27FC236}">
                <a16:creationId xmlns:a16="http://schemas.microsoft.com/office/drawing/2014/main" id="{FA11417D-8728-4D7F-B5F8-1828BC13F121}"/>
              </a:ext>
            </a:extLst>
          </p:cNvPr>
          <p:cNvSpPr txBox="1">
            <a:spLocks noChangeArrowheads="1"/>
          </p:cNvSpPr>
          <p:nvPr/>
        </p:nvSpPr>
        <p:spPr bwMode="auto">
          <a:xfrm>
            <a:off x="5630863" y="5627688"/>
            <a:ext cx="1353762"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Comic Sans MS" panose="030F0702030302020204" pitchFamily="66" charset="0"/>
                <a:ea typeface="宋体" panose="02010600030101010101" pitchFamily="2" charset="-122"/>
              </a:rPr>
              <a:t>Low address</a:t>
            </a:r>
          </a:p>
        </p:txBody>
      </p:sp>
      <p:graphicFrame>
        <p:nvGraphicFramePr>
          <p:cNvPr id="14" name="Group 3">
            <a:extLst>
              <a:ext uri="{FF2B5EF4-FFF2-40B4-BE49-F238E27FC236}">
                <a16:creationId xmlns:a16="http://schemas.microsoft.com/office/drawing/2014/main" id="{3180131E-B36A-41F7-8286-5E2BAAD46991}"/>
              </a:ext>
            </a:extLst>
          </p:cNvPr>
          <p:cNvGraphicFramePr>
            <a:graphicFrameLocks noGrp="1"/>
          </p:cNvGraphicFramePr>
          <p:nvPr>
            <p:ph idx="1"/>
            <p:extLst/>
          </p:nvPr>
        </p:nvGraphicFramePr>
        <p:xfrm>
          <a:off x="2236789" y="1311275"/>
          <a:ext cx="3201987" cy="4824416"/>
        </p:xfrm>
        <a:graphic>
          <a:graphicData uri="http://schemas.openxmlformats.org/drawingml/2006/table">
            <a:tbl>
              <a:tblPr/>
              <a:tblGrid>
                <a:gridCol w="3201987">
                  <a:extLst>
                    <a:ext uri="{9D8B030D-6E8A-4147-A177-3AD203B41FA5}">
                      <a16:colId xmlns:a16="http://schemas.microsoft.com/office/drawing/2014/main" val="20000"/>
                    </a:ext>
                  </a:extLst>
                </a:gridCol>
              </a:tblGrid>
              <a:tr h="52164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进程</a:t>
                      </a:r>
                      <a:r>
                        <a:rPr kumimoji="0" lang="en-US" altLang="zh-CN"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ID</a:t>
                      </a:r>
                      <a:endPar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endParaRP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用户</a:t>
                      </a:r>
                      <a:r>
                        <a:rPr kumimoji="0" lang="en-US" altLang="zh-CN"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ID</a:t>
                      </a:r>
                      <a:endPar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endParaRP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1"/>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进程状态</a:t>
                      </a: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2"/>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调度信息</a:t>
                      </a: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3"/>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文件管理</a:t>
                      </a: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4"/>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虚拟内存管理</a:t>
                      </a: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5"/>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信号（进程间通信机制）</a:t>
                      </a: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6"/>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时间和定时器</a:t>
                      </a: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7"/>
                  </a:ext>
                </a:extLst>
              </a:tr>
              <a:tr h="53784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rPr>
                        <a:t>……</a:t>
                      </a:r>
                      <a:endParaRPr kumimoji="0" lang="zh-CN" altLang="en-US" sz="2100" b="1" i="0" u="none" strike="noStrike" kern="1200" cap="none" normalizeH="0" baseline="0" dirty="0">
                        <a:ln>
                          <a:noFill/>
                        </a:ln>
                        <a:solidFill>
                          <a:schemeClr val="tx1"/>
                        </a:solidFill>
                        <a:effectLst>
                          <a:outerShdw blurRad="38100" dist="38100" dir="2700000" algn="tl">
                            <a:srgbClr val="000000"/>
                          </a:outerShdw>
                        </a:effectLst>
                        <a:latin typeface="Arial" pitchFamily="34" charset="0"/>
                        <a:ea typeface="黑体" pitchFamily="49" charset="-122"/>
                        <a:cs typeface="+mn-cs"/>
                      </a:endParaRPr>
                    </a:p>
                  </a:txBody>
                  <a:tcPr marL="54773" marR="54773" marT="27380" marB="2738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8"/>
                  </a:ext>
                </a:extLst>
              </a:tr>
            </a:tbl>
          </a:graphicData>
        </a:graphic>
      </p:graphicFrame>
      <p:sp>
        <p:nvSpPr>
          <p:cNvPr id="15" name="Rectangle 2">
            <a:extLst>
              <a:ext uri="{FF2B5EF4-FFF2-40B4-BE49-F238E27FC236}">
                <a16:creationId xmlns:a16="http://schemas.microsoft.com/office/drawing/2014/main" id="{C8505646-0A7D-443B-BFD9-93C435E60FC0}"/>
              </a:ext>
            </a:extLst>
          </p:cNvPr>
          <p:cNvSpPr>
            <a:spLocks noGrp="1" noChangeArrowheads="1"/>
          </p:cNvSpPr>
          <p:nvPr>
            <p:ph type="title"/>
          </p:nvPr>
        </p:nvSpPr>
        <p:spPr/>
        <p:txBody>
          <a:bodyPr/>
          <a:lstStyle/>
          <a:p>
            <a:pPr eaLnBrk="1" hangingPunct="1">
              <a:defRPr/>
            </a:pPr>
            <a:r>
              <a:rPr lang="zh-CN" altLang="en-US" dirty="0">
                <a:latin typeface="宋体" pitchFamily="2" charset="-122"/>
              </a:rPr>
              <a:t>进程内存空间布局</a:t>
            </a:r>
            <a:endParaRPr lang="en-US" dirty="0"/>
          </a:p>
        </p:txBody>
      </p:sp>
      <p:sp>
        <p:nvSpPr>
          <p:cNvPr id="44068" name="Text Box 12">
            <a:extLst>
              <a:ext uri="{FF2B5EF4-FFF2-40B4-BE49-F238E27FC236}">
                <a16:creationId xmlns:a16="http://schemas.microsoft.com/office/drawing/2014/main" id="{90F8A822-0AAB-4AC3-8E4D-1087F5B6189C}"/>
              </a:ext>
            </a:extLst>
          </p:cNvPr>
          <p:cNvSpPr txBox="1">
            <a:spLocks noChangeArrowheads="1"/>
          </p:cNvSpPr>
          <p:nvPr/>
        </p:nvSpPr>
        <p:spPr bwMode="auto">
          <a:xfrm>
            <a:off x="2640014" y="6219826"/>
            <a:ext cx="38893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Wingdings" panose="05000000000000000000" pitchFamily="2" charset="2"/>
              <a:buNone/>
            </a:pPr>
            <a:r>
              <a:rPr lang="zh-CN" altLang="en-US" sz="2400">
                <a:solidFill>
                  <a:srgbClr val="FF0000"/>
                </a:solidFill>
                <a:latin typeface="Comic Sans MS" panose="030F0702030302020204" pitchFamily="66" charset="0"/>
                <a:ea typeface="宋体" panose="02010600030101010101" pitchFamily="2" charset="-122"/>
              </a:rPr>
              <a:t>内核空间（</a:t>
            </a:r>
            <a:r>
              <a:rPr lang="en-US" altLang="zh-CN" sz="2400">
                <a:solidFill>
                  <a:srgbClr val="FF0000"/>
                </a:solidFill>
                <a:latin typeface="Comic Sans MS" panose="030F0702030302020204" pitchFamily="66" charset="0"/>
                <a:ea typeface="宋体" panose="02010600030101010101" pitchFamily="2" charset="-122"/>
              </a:rPr>
              <a:t>PCB</a:t>
            </a:r>
            <a:r>
              <a:rPr lang="zh-CN" altLang="en-US" sz="2400">
                <a:solidFill>
                  <a:srgbClr val="FF0000"/>
                </a:solidFill>
                <a:latin typeface="Comic Sans MS" panose="030F0702030302020204" pitchFamily="66" charset="0"/>
                <a:ea typeface="宋体" panose="02010600030101010101" pitchFamily="2" charset="-122"/>
              </a:rPr>
              <a:t>）</a:t>
            </a:r>
            <a:endParaRPr lang="en-US" altLang="zh-CN" sz="2400">
              <a:solidFill>
                <a:srgbClr val="FF0000"/>
              </a:solidFill>
              <a:latin typeface="Comic Sans MS" panose="030F0702030302020204" pitchFamily="66" charset="0"/>
              <a:ea typeface="宋体" panose="02010600030101010101" pitchFamily="2" charset="-122"/>
            </a:endParaRPr>
          </a:p>
        </p:txBody>
      </p:sp>
      <p:sp>
        <p:nvSpPr>
          <p:cNvPr id="44069" name="Text Box 12">
            <a:extLst>
              <a:ext uri="{FF2B5EF4-FFF2-40B4-BE49-F238E27FC236}">
                <a16:creationId xmlns:a16="http://schemas.microsoft.com/office/drawing/2014/main" id="{22B4F8AB-98B4-4F61-B604-183839922715}"/>
              </a:ext>
            </a:extLst>
          </p:cNvPr>
          <p:cNvSpPr txBox="1">
            <a:spLocks noChangeArrowheads="1"/>
          </p:cNvSpPr>
          <p:nvPr/>
        </p:nvSpPr>
        <p:spPr bwMode="auto">
          <a:xfrm>
            <a:off x="7753351" y="6218239"/>
            <a:ext cx="26638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Wingdings" panose="05000000000000000000" pitchFamily="2" charset="2"/>
              <a:buNone/>
            </a:pPr>
            <a:r>
              <a:rPr lang="zh-CN" altLang="en-US" sz="2400">
                <a:solidFill>
                  <a:srgbClr val="FF0000"/>
                </a:solidFill>
                <a:latin typeface="Comic Sans MS" panose="030F0702030302020204" pitchFamily="66" charset="0"/>
                <a:ea typeface="宋体" panose="02010600030101010101" pitchFamily="2" charset="-122"/>
              </a:rPr>
              <a:t>用户空间</a:t>
            </a:r>
            <a:endParaRPr lang="en-US" altLang="zh-CN" sz="2400">
              <a:solidFill>
                <a:srgbClr val="FF0000"/>
              </a:solidFill>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154459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0259"/>
                                        </p:tgtEl>
                                        <p:attrNameLst>
                                          <p:attrName>style.visibility</p:attrName>
                                        </p:attrNameLst>
                                      </p:cBhvr>
                                      <p:to>
                                        <p:strVal val="visible"/>
                                      </p:to>
                                    </p:set>
                                    <p:animEffect transition="in" filter="fade">
                                      <p:cBhvr>
                                        <p:cTn id="7" dur="500"/>
                                        <p:tgtEl>
                                          <p:spTgt spid="4802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035"/>
                                        </p:tgtEl>
                                        <p:attrNameLst>
                                          <p:attrName>style.visibility</p:attrName>
                                        </p:attrNameLst>
                                      </p:cBhvr>
                                      <p:to>
                                        <p:strVal val="visible"/>
                                      </p:to>
                                    </p:set>
                                    <p:animEffect transition="in" filter="fade">
                                      <p:cBhvr>
                                        <p:cTn id="10" dur="500"/>
                                        <p:tgtEl>
                                          <p:spTgt spid="440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036"/>
                                        </p:tgtEl>
                                        <p:attrNameLst>
                                          <p:attrName>style.visibility</p:attrName>
                                        </p:attrNameLst>
                                      </p:cBhvr>
                                      <p:to>
                                        <p:strVal val="visible"/>
                                      </p:to>
                                    </p:set>
                                    <p:animEffect transition="in" filter="fade">
                                      <p:cBhvr>
                                        <p:cTn id="13" dur="500"/>
                                        <p:tgtEl>
                                          <p:spTgt spid="440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0262"/>
                                        </p:tgtEl>
                                        <p:attrNameLst>
                                          <p:attrName>style.visibility</p:attrName>
                                        </p:attrNameLst>
                                      </p:cBhvr>
                                      <p:to>
                                        <p:strVal val="visible"/>
                                      </p:to>
                                    </p:set>
                                    <p:animEffect transition="in" filter="fade">
                                      <p:cBhvr>
                                        <p:cTn id="16" dur="500"/>
                                        <p:tgtEl>
                                          <p:spTgt spid="4802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0263"/>
                                        </p:tgtEl>
                                        <p:attrNameLst>
                                          <p:attrName>style.visibility</p:attrName>
                                        </p:attrNameLst>
                                      </p:cBhvr>
                                      <p:to>
                                        <p:strVal val="visible"/>
                                      </p:to>
                                    </p:set>
                                    <p:animEffect transition="in" filter="fade">
                                      <p:cBhvr>
                                        <p:cTn id="19" dur="500"/>
                                        <p:tgtEl>
                                          <p:spTgt spid="4802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039"/>
                                        </p:tgtEl>
                                        <p:attrNameLst>
                                          <p:attrName>style.visibility</p:attrName>
                                        </p:attrNameLst>
                                      </p:cBhvr>
                                      <p:to>
                                        <p:strVal val="visible"/>
                                      </p:to>
                                    </p:set>
                                    <p:animEffect transition="in" filter="fade">
                                      <p:cBhvr>
                                        <p:cTn id="22" dur="500"/>
                                        <p:tgtEl>
                                          <p:spTgt spid="440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040"/>
                                        </p:tgtEl>
                                        <p:attrNameLst>
                                          <p:attrName>style.visibility</p:attrName>
                                        </p:attrNameLst>
                                      </p:cBhvr>
                                      <p:to>
                                        <p:strVal val="visible"/>
                                      </p:to>
                                    </p:set>
                                    <p:animEffect transition="in" filter="fade">
                                      <p:cBhvr>
                                        <p:cTn id="25" dur="500"/>
                                        <p:tgtEl>
                                          <p:spTgt spid="440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041"/>
                                        </p:tgtEl>
                                        <p:attrNameLst>
                                          <p:attrName>style.visibility</p:attrName>
                                        </p:attrNameLst>
                                      </p:cBhvr>
                                      <p:to>
                                        <p:strVal val="visible"/>
                                      </p:to>
                                    </p:set>
                                    <p:animEffect transition="in" filter="fade">
                                      <p:cBhvr>
                                        <p:cTn id="28" dur="500"/>
                                        <p:tgtEl>
                                          <p:spTgt spid="440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042"/>
                                        </p:tgtEl>
                                        <p:attrNameLst>
                                          <p:attrName>style.visibility</p:attrName>
                                        </p:attrNameLst>
                                      </p:cBhvr>
                                      <p:to>
                                        <p:strVal val="visible"/>
                                      </p:to>
                                    </p:set>
                                    <p:animEffect transition="in" filter="fade">
                                      <p:cBhvr>
                                        <p:cTn id="31" dur="500"/>
                                        <p:tgtEl>
                                          <p:spTgt spid="440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043"/>
                                        </p:tgtEl>
                                        <p:attrNameLst>
                                          <p:attrName>style.visibility</p:attrName>
                                        </p:attrNameLst>
                                      </p:cBhvr>
                                      <p:to>
                                        <p:strVal val="visible"/>
                                      </p:to>
                                    </p:set>
                                    <p:animEffect transition="in" filter="fade">
                                      <p:cBhvr>
                                        <p:cTn id="34" dur="500"/>
                                        <p:tgtEl>
                                          <p:spTgt spid="440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044"/>
                                        </p:tgtEl>
                                        <p:attrNameLst>
                                          <p:attrName>style.visibility</p:attrName>
                                        </p:attrNameLst>
                                      </p:cBhvr>
                                      <p:to>
                                        <p:strVal val="visible"/>
                                      </p:to>
                                    </p:set>
                                    <p:animEffect transition="in" filter="fade">
                                      <p:cBhvr>
                                        <p:cTn id="37" dur="500"/>
                                        <p:tgtEl>
                                          <p:spTgt spid="440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069"/>
                                        </p:tgtEl>
                                        <p:attrNameLst>
                                          <p:attrName>style.visibility</p:attrName>
                                        </p:attrNameLst>
                                      </p:cBhvr>
                                      <p:to>
                                        <p:strVal val="visible"/>
                                      </p:to>
                                    </p:set>
                                    <p:animEffect transition="in" filter="fade">
                                      <p:cBhvr>
                                        <p:cTn id="40" dur="500"/>
                                        <p:tgtEl>
                                          <p:spTgt spid="4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9" grpId="0" animBg="1"/>
      <p:bldP spid="44035" grpId="0" animBg="1"/>
      <p:bldP spid="44036" grpId="0" animBg="1"/>
      <p:bldP spid="480262" grpId="0" animBg="1"/>
      <p:bldP spid="480263" grpId="0" animBg="1"/>
      <p:bldP spid="44039" grpId="0" animBg="1"/>
      <p:bldP spid="44040" grpId="0" animBg="1"/>
      <p:bldP spid="44041" grpId="0" animBg="1"/>
      <p:bldP spid="44042" grpId="0" animBg="1"/>
      <p:bldP spid="44043" grpId="0"/>
      <p:bldP spid="44044" grpId="0"/>
      <p:bldP spid="4406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D2E4C96-8115-485D-8AB0-B9CB396FE7B2}"/>
              </a:ext>
            </a:extLst>
          </p:cNvPr>
          <p:cNvSpPr>
            <a:spLocks noGrp="1"/>
          </p:cNvSpPr>
          <p:nvPr>
            <p:ph idx="1"/>
          </p:nvPr>
        </p:nvSpPr>
        <p:spPr/>
        <p:txBody>
          <a:bodyPr/>
          <a:lstStyle/>
          <a:p>
            <a:endParaRPr lang="zh-CN" altLang="en-US"/>
          </a:p>
        </p:txBody>
      </p:sp>
      <p:sp>
        <p:nvSpPr>
          <p:cNvPr id="15" name="Rectangle 2">
            <a:extLst>
              <a:ext uri="{FF2B5EF4-FFF2-40B4-BE49-F238E27FC236}">
                <a16:creationId xmlns:a16="http://schemas.microsoft.com/office/drawing/2014/main" id="{443CA38D-F444-4560-B2DF-1D8E2EB6190A}"/>
              </a:ext>
            </a:extLst>
          </p:cNvPr>
          <p:cNvSpPr>
            <a:spLocks noGrp="1" noChangeArrowheads="1"/>
          </p:cNvSpPr>
          <p:nvPr>
            <p:ph type="title"/>
          </p:nvPr>
        </p:nvSpPr>
        <p:spPr/>
        <p:txBody>
          <a:bodyPr/>
          <a:lstStyle/>
          <a:p>
            <a:pPr eaLnBrk="1" hangingPunct="1">
              <a:defRPr/>
            </a:pPr>
            <a:r>
              <a:rPr lang="zh-CN" altLang="en-US" dirty="0">
                <a:latin typeface="宋体" pitchFamily="2" charset="-122"/>
              </a:rPr>
              <a:t>进程内存空间</a:t>
            </a:r>
            <a:endParaRPr lang="en-US" dirty="0"/>
          </a:p>
        </p:txBody>
      </p:sp>
      <p:pic>
        <p:nvPicPr>
          <p:cNvPr id="46083" name="图片 4">
            <a:extLst>
              <a:ext uri="{FF2B5EF4-FFF2-40B4-BE49-F238E27FC236}">
                <a16:creationId xmlns:a16="http://schemas.microsoft.com/office/drawing/2014/main" id="{38E2C675-8C83-48A1-8FDB-63398BAF5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341438"/>
            <a:ext cx="860425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23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7" name="Rectangle 3">
            <a:extLst>
              <a:ext uri="{FF2B5EF4-FFF2-40B4-BE49-F238E27FC236}">
                <a16:creationId xmlns:a16="http://schemas.microsoft.com/office/drawing/2014/main" id="{911A0C17-54EB-4409-B094-9C3749C0EEAE}"/>
              </a:ext>
            </a:extLst>
          </p:cNvPr>
          <p:cNvSpPr>
            <a:spLocks noChangeArrowheads="1"/>
          </p:cNvSpPr>
          <p:nvPr/>
        </p:nvSpPr>
        <p:spPr bwMode="auto">
          <a:xfrm>
            <a:off x="3221039" y="1693863"/>
            <a:ext cx="3201987" cy="457200"/>
          </a:xfrm>
          <a:prstGeom prst="rect">
            <a:avLst/>
          </a:prstGeom>
          <a:solidFill>
            <a:srgbClr val="333399"/>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p>
            <a:pPr defTabSz="407988">
              <a:lnSpc>
                <a:spcPct val="98000"/>
              </a:lnSpc>
              <a:buClr>
                <a:srgbClr val="000000"/>
              </a:buClr>
              <a:buSzPct val="100000"/>
              <a:tabLst>
                <a:tab pos="657225" algn="l"/>
                <a:tab pos="1312863" algn="l"/>
                <a:tab pos="1970088" algn="l"/>
                <a:tab pos="2627313" algn="l"/>
              </a:tabLst>
              <a:defRPr/>
            </a:pPr>
            <a:r>
              <a:rPr lang="en-US" sz="2400" b="1">
                <a:solidFill>
                  <a:srgbClr val="FFFFFF"/>
                </a:solidFill>
                <a:effectLst>
                  <a:outerShdw blurRad="38100" dist="38100" dir="2700000" algn="tl">
                    <a:srgbClr val="000000"/>
                  </a:outerShdw>
                </a:effectLst>
                <a:latin typeface="Comic Sans MS" pitchFamily="66" charset="0"/>
              </a:rPr>
              <a:t>命令行参数和环境变量</a:t>
            </a:r>
          </a:p>
        </p:txBody>
      </p:sp>
      <p:sp>
        <p:nvSpPr>
          <p:cNvPr id="48131" name="Rectangle 4">
            <a:extLst>
              <a:ext uri="{FF2B5EF4-FFF2-40B4-BE49-F238E27FC236}">
                <a16:creationId xmlns:a16="http://schemas.microsoft.com/office/drawing/2014/main" id="{4D49A5ED-F2BF-4D0F-9DE3-53BE4BE0C3BE}"/>
              </a:ext>
            </a:extLst>
          </p:cNvPr>
          <p:cNvSpPr>
            <a:spLocks noChangeArrowheads="1"/>
          </p:cNvSpPr>
          <p:nvPr/>
        </p:nvSpPr>
        <p:spPr bwMode="auto">
          <a:xfrm>
            <a:off x="3221039" y="2151063"/>
            <a:ext cx="3201987" cy="2025650"/>
          </a:xfrm>
          <a:prstGeom prst="rect">
            <a:avLst/>
          </a:prstGeom>
          <a:solidFill>
            <a:srgbClr val="FFFF00"/>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lstStyle>
            <a:lvl1pPr defTabSz="407988">
              <a:spcBef>
                <a:spcPct val="20000"/>
              </a:spcBef>
              <a:buFont typeface="Wingdings" panose="05000000000000000000" pitchFamily="2" charset="2"/>
              <a:buChar char="n"/>
              <a:tabLst>
                <a:tab pos="657225" algn="l"/>
                <a:tab pos="1312863" algn="l"/>
                <a:tab pos="1970088" algn="l"/>
                <a:tab pos="262731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400">
                <a:solidFill>
                  <a:srgbClr val="000000"/>
                </a:solidFill>
                <a:latin typeface="Comic Sans MS" panose="030F0702030302020204" pitchFamily="66" charset="0"/>
                <a:ea typeface="宋体" panose="02010600030101010101" pitchFamily="2" charset="-122"/>
              </a:rPr>
              <a:t>栈</a:t>
            </a: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endParaRPr lang="en-US" altLang="zh-CN" sz="1600">
              <a:solidFill>
                <a:srgbClr val="000000"/>
              </a:solidFill>
              <a:latin typeface="Comic Sans MS" panose="030F0702030302020204" pitchFamily="66" charset="0"/>
              <a:ea typeface="宋体" panose="02010600030101010101" pitchFamily="2" charset="-122"/>
            </a:endParaRPr>
          </a:p>
          <a:p>
            <a:pPr eaLnBrk="1">
              <a:lnSpc>
                <a:spcPct val="97000"/>
              </a:lnSpc>
              <a:spcBef>
                <a:spcPct val="0"/>
              </a:spcBef>
              <a:buClr>
                <a:srgbClr val="000000"/>
              </a:buClr>
              <a:buFont typeface="Times New Roman" panose="02020603050405020304" pitchFamily="18" charset="0"/>
              <a:buNone/>
            </a:pPr>
            <a:r>
              <a:rPr lang="zh-CN" altLang="en-US" sz="2400">
                <a:solidFill>
                  <a:srgbClr val="000000"/>
                </a:solidFill>
                <a:latin typeface="Comic Sans MS" panose="030F0702030302020204" pitchFamily="66" charset="0"/>
                <a:ea typeface="宋体" panose="02010600030101010101" pitchFamily="2" charset="-122"/>
              </a:rPr>
              <a:t>堆</a:t>
            </a:r>
          </a:p>
        </p:txBody>
      </p:sp>
      <p:sp>
        <p:nvSpPr>
          <p:cNvPr id="48132" name="Rectangle 5">
            <a:extLst>
              <a:ext uri="{FF2B5EF4-FFF2-40B4-BE49-F238E27FC236}">
                <a16:creationId xmlns:a16="http://schemas.microsoft.com/office/drawing/2014/main" id="{7C2FCA21-5301-4944-AD3F-156A825C1907}"/>
              </a:ext>
            </a:extLst>
          </p:cNvPr>
          <p:cNvSpPr>
            <a:spLocks noChangeArrowheads="1"/>
          </p:cNvSpPr>
          <p:nvPr/>
        </p:nvSpPr>
        <p:spPr bwMode="auto">
          <a:xfrm>
            <a:off x="3221039" y="4176714"/>
            <a:ext cx="3201987" cy="522287"/>
          </a:xfrm>
          <a:prstGeom prst="rect">
            <a:avLst/>
          </a:prstGeom>
          <a:solidFill>
            <a:srgbClr val="00FF00"/>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lvl1pPr defTabSz="407988">
              <a:spcBef>
                <a:spcPct val="20000"/>
              </a:spcBef>
              <a:buFont typeface="Wingdings" panose="05000000000000000000" pitchFamily="2" charset="2"/>
              <a:buChar char="n"/>
              <a:tabLst>
                <a:tab pos="657225" algn="l"/>
                <a:tab pos="1312863" algn="l"/>
                <a:tab pos="1970088" algn="l"/>
                <a:tab pos="262731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400">
                <a:solidFill>
                  <a:srgbClr val="000000"/>
                </a:solidFill>
                <a:latin typeface="Comic Sans MS" panose="030F0702030302020204" pitchFamily="66" charset="0"/>
                <a:ea typeface="宋体" panose="02010600030101010101" pitchFamily="2" charset="-122"/>
              </a:rPr>
              <a:t>未初始化的数据</a:t>
            </a:r>
          </a:p>
        </p:txBody>
      </p:sp>
      <p:sp>
        <p:nvSpPr>
          <p:cNvPr id="482310" name="Rectangle 6">
            <a:extLst>
              <a:ext uri="{FF2B5EF4-FFF2-40B4-BE49-F238E27FC236}">
                <a16:creationId xmlns:a16="http://schemas.microsoft.com/office/drawing/2014/main" id="{88A00D6E-07B5-412C-9DBF-FF627EBB1031}"/>
              </a:ext>
            </a:extLst>
          </p:cNvPr>
          <p:cNvSpPr>
            <a:spLocks noChangeArrowheads="1"/>
          </p:cNvSpPr>
          <p:nvPr/>
        </p:nvSpPr>
        <p:spPr bwMode="auto">
          <a:xfrm>
            <a:off x="3221039" y="4699000"/>
            <a:ext cx="3201987" cy="520700"/>
          </a:xfrm>
          <a:prstGeom prst="rect">
            <a:avLst/>
          </a:prstGeom>
          <a:solidFill>
            <a:srgbClr val="FF3300"/>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p>
            <a:pPr defTabSz="407988">
              <a:lnSpc>
                <a:spcPct val="98000"/>
              </a:lnSpc>
              <a:buClr>
                <a:srgbClr val="000000"/>
              </a:buClr>
              <a:buSzPct val="100000"/>
              <a:tabLst>
                <a:tab pos="657225" algn="l"/>
                <a:tab pos="1312863" algn="l"/>
                <a:tab pos="1970088" algn="l"/>
                <a:tab pos="2627313" algn="l"/>
              </a:tabLst>
              <a:defRPr/>
            </a:pPr>
            <a:r>
              <a:rPr lang="en-US" sz="2400" b="1">
                <a:solidFill>
                  <a:srgbClr val="FFFFFF"/>
                </a:solidFill>
                <a:effectLst>
                  <a:outerShdw blurRad="38100" dist="38100" dir="2700000" algn="tl">
                    <a:srgbClr val="000000"/>
                  </a:outerShdw>
                </a:effectLst>
                <a:latin typeface="Comic Sans MS" pitchFamily="66" charset="0"/>
              </a:rPr>
              <a:t>初始化的数据</a:t>
            </a:r>
          </a:p>
        </p:txBody>
      </p:sp>
      <p:sp>
        <p:nvSpPr>
          <p:cNvPr id="482311" name="Rectangle 7">
            <a:extLst>
              <a:ext uri="{FF2B5EF4-FFF2-40B4-BE49-F238E27FC236}">
                <a16:creationId xmlns:a16="http://schemas.microsoft.com/office/drawing/2014/main" id="{61EA0881-E3C9-478B-B0FC-B99B8CDB4DBA}"/>
              </a:ext>
            </a:extLst>
          </p:cNvPr>
          <p:cNvSpPr>
            <a:spLocks noChangeArrowheads="1"/>
          </p:cNvSpPr>
          <p:nvPr/>
        </p:nvSpPr>
        <p:spPr bwMode="auto">
          <a:xfrm>
            <a:off x="3221039" y="5221288"/>
            <a:ext cx="3201987" cy="849312"/>
          </a:xfrm>
          <a:prstGeom prst="rect">
            <a:avLst/>
          </a:prstGeom>
          <a:solidFill>
            <a:srgbClr val="008BC2"/>
          </a:solidFill>
          <a:ln w="9360">
            <a:solidFill>
              <a:srgbClr val="000000"/>
            </a:solidFill>
            <a:miter lim="800000"/>
            <a:headEnd/>
            <a:tailEnd/>
          </a:ln>
          <a:effectLst>
            <a:outerShdw dist="71785" dir="2700000" algn="ctr" rotWithShape="0">
              <a:srgbClr val="808080"/>
            </a:outerShdw>
          </a:effectLst>
        </p:spPr>
        <p:txBody>
          <a:bodyPr wrap="none" lIns="66291" tIns="41897" rIns="66291" bIns="32982" anchor="ctr"/>
          <a:lstStyle/>
          <a:p>
            <a:pPr defTabSz="407988">
              <a:lnSpc>
                <a:spcPct val="98000"/>
              </a:lnSpc>
              <a:buClr>
                <a:srgbClr val="000000"/>
              </a:buClr>
              <a:buSzPct val="100000"/>
              <a:tabLst>
                <a:tab pos="657225" algn="l"/>
                <a:tab pos="1312863" algn="l"/>
                <a:tab pos="1970088" algn="l"/>
                <a:tab pos="2627313" algn="l"/>
              </a:tabLst>
              <a:defRPr/>
            </a:pPr>
            <a:r>
              <a:rPr lang="en-US" sz="2400" b="1">
                <a:solidFill>
                  <a:srgbClr val="FF0000"/>
                </a:solidFill>
                <a:effectLst>
                  <a:outerShdw blurRad="38100" dist="38100" dir="2700000" algn="tl">
                    <a:srgbClr val="000000"/>
                  </a:outerShdw>
                </a:effectLst>
                <a:latin typeface="Comic Sans MS" pitchFamily="66" charset="0"/>
              </a:rPr>
              <a:t>正文</a:t>
            </a:r>
          </a:p>
        </p:txBody>
      </p:sp>
      <p:sp>
        <p:nvSpPr>
          <p:cNvPr id="48135" name="Line 8">
            <a:extLst>
              <a:ext uri="{FF2B5EF4-FFF2-40B4-BE49-F238E27FC236}">
                <a16:creationId xmlns:a16="http://schemas.microsoft.com/office/drawing/2014/main" id="{047BB2DA-59AE-423B-A1D5-FF9AF0135402}"/>
              </a:ext>
            </a:extLst>
          </p:cNvPr>
          <p:cNvSpPr>
            <a:spLocks noChangeShapeType="1"/>
          </p:cNvSpPr>
          <p:nvPr/>
        </p:nvSpPr>
        <p:spPr bwMode="auto">
          <a:xfrm>
            <a:off x="3221038" y="2544764"/>
            <a:ext cx="2743200" cy="1587"/>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6" name="Line 9">
            <a:extLst>
              <a:ext uri="{FF2B5EF4-FFF2-40B4-BE49-F238E27FC236}">
                <a16:creationId xmlns:a16="http://schemas.microsoft.com/office/drawing/2014/main" id="{D212B5C0-683C-4603-8805-025299C41308}"/>
              </a:ext>
            </a:extLst>
          </p:cNvPr>
          <p:cNvSpPr>
            <a:spLocks noChangeShapeType="1"/>
          </p:cNvSpPr>
          <p:nvPr/>
        </p:nvSpPr>
        <p:spPr bwMode="auto">
          <a:xfrm>
            <a:off x="3221038" y="3587750"/>
            <a:ext cx="2743200" cy="1588"/>
          </a:xfrm>
          <a:prstGeom prst="line">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7" name="Line 10">
            <a:extLst>
              <a:ext uri="{FF2B5EF4-FFF2-40B4-BE49-F238E27FC236}">
                <a16:creationId xmlns:a16="http://schemas.microsoft.com/office/drawing/2014/main" id="{FA4D0403-6BE9-4D98-9E29-31712A9FEA9D}"/>
              </a:ext>
            </a:extLst>
          </p:cNvPr>
          <p:cNvSpPr>
            <a:spLocks noChangeShapeType="1"/>
          </p:cNvSpPr>
          <p:nvPr/>
        </p:nvSpPr>
        <p:spPr bwMode="auto">
          <a:xfrm>
            <a:off x="4789489" y="2544764"/>
            <a:ext cx="1587" cy="390525"/>
          </a:xfrm>
          <a:prstGeom prst="line">
            <a:avLst/>
          </a:prstGeom>
          <a:noFill/>
          <a:ln w="468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8" name="Line 11">
            <a:extLst>
              <a:ext uri="{FF2B5EF4-FFF2-40B4-BE49-F238E27FC236}">
                <a16:creationId xmlns:a16="http://schemas.microsoft.com/office/drawing/2014/main" id="{EFDE84D2-B0E0-4706-BEEC-39C1DA25ECAF}"/>
              </a:ext>
            </a:extLst>
          </p:cNvPr>
          <p:cNvSpPr>
            <a:spLocks noChangeShapeType="1"/>
          </p:cNvSpPr>
          <p:nvPr/>
        </p:nvSpPr>
        <p:spPr bwMode="auto">
          <a:xfrm flipV="1">
            <a:off x="4789489" y="3260726"/>
            <a:ext cx="1587" cy="328613"/>
          </a:xfrm>
          <a:prstGeom prst="line">
            <a:avLst/>
          </a:prstGeom>
          <a:noFill/>
          <a:ln w="468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9" name="Text Box 12">
            <a:extLst>
              <a:ext uri="{FF2B5EF4-FFF2-40B4-BE49-F238E27FC236}">
                <a16:creationId xmlns:a16="http://schemas.microsoft.com/office/drawing/2014/main" id="{CC3F0430-05B1-4774-8574-2E4B94D9C9DF}"/>
              </a:ext>
            </a:extLst>
          </p:cNvPr>
          <p:cNvSpPr txBox="1">
            <a:spLocks noChangeArrowheads="1"/>
          </p:cNvSpPr>
          <p:nvPr/>
        </p:nvSpPr>
        <p:spPr bwMode="auto">
          <a:xfrm>
            <a:off x="1543051" y="1541463"/>
            <a:ext cx="1433913"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Comic Sans MS" panose="030F0702030302020204" pitchFamily="66" charset="0"/>
                <a:ea typeface="宋体" panose="02010600030101010101" pitchFamily="2" charset="-122"/>
              </a:rPr>
              <a:t>High address</a:t>
            </a:r>
          </a:p>
        </p:txBody>
      </p:sp>
      <p:sp>
        <p:nvSpPr>
          <p:cNvPr id="48140" name="Text Box 13">
            <a:extLst>
              <a:ext uri="{FF2B5EF4-FFF2-40B4-BE49-F238E27FC236}">
                <a16:creationId xmlns:a16="http://schemas.microsoft.com/office/drawing/2014/main" id="{E3D6DF99-3C5D-4B48-A74E-96D7139E71F7}"/>
              </a:ext>
            </a:extLst>
          </p:cNvPr>
          <p:cNvSpPr txBox="1">
            <a:spLocks noChangeArrowheads="1"/>
          </p:cNvSpPr>
          <p:nvPr/>
        </p:nvSpPr>
        <p:spPr bwMode="auto">
          <a:xfrm>
            <a:off x="1636713" y="5827713"/>
            <a:ext cx="1353762" cy="31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6291" tIns="39153" rIns="66291" bIns="32982">
            <a:spAutoFit/>
          </a:bodyPr>
          <a:lstStyle>
            <a:lvl1pPr defTabSz="407988">
              <a:spcBef>
                <a:spcPct val="20000"/>
              </a:spcBef>
              <a:buFont typeface="Wingdings" panose="05000000000000000000" pitchFamily="2" charset="2"/>
              <a:buChar char="n"/>
              <a:tabLst>
                <a:tab pos="657225" algn="l"/>
                <a:tab pos="1312863"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1600">
                <a:solidFill>
                  <a:srgbClr val="000000"/>
                </a:solidFill>
                <a:latin typeface="Comic Sans MS" panose="030F0702030302020204" pitchFamily="66" charset="0"/>
                <a:ea typeface="宋体" panose="02010600030101010101" pitchFamily="2" charset="-122"/>
              </a:rPr>
              <a:t>Low address</a:t>
            </a:r>
          </a:p>
        </p:txBody>
      </p:sp>
      <p:sp>
        <p:nvSpPr>
          <p:cNvPr id="48141" name="AutoShape 14">
            <a:extLst>
              <a:ext uri="{FF2B5EF4-FFF2-40B4-BE49-F238E27FC236}">
                <a16:creationId xmlns:a16="http://schemas.microsoft.com/office/drawing/2014/main" id="{D43E08DE-3305-4DB6-8C63-30E5F3F91BAC}"/>
              </a:ext>
            </a:extLst>
          </p:cNvPr>
          <p:cNvSpPr>
            <a:spLocks noChangeArrowheads="1"/>
          </p:cNvSpPr>
          <p:nvPr/>
        </p:nvSpPr>
        <p:spPr bwMode="auto">
          <a:xfrm>
            <a:off x="7075488" y="3352800"/>
            <a:ext cx="3429000" cy="1468438"/>
          </a:xfrm>
          <a:prstGeom prst="wedgeRoundRectCallout">
            <a:avLst>
              <a:gd name="adj1" fmla="val -67167"/>
              <a:gd name="adj2" fmla="val 100787"/>
              <a:gd name="adj3" fmla="val 16667"/>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 pos="1970088" algn="l"/>
                <a:tab pos="2627313" algn="l"/>
                <a:tab pos="3282950"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 pos="3282950"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200" b="0">
                <a:solidFill>
                  <a:srgbClr val="000000"/>
                </a:solidFill>
                <a:latin typeface="Bitstream Vera Sans"/>
                <a:ea typeface="宋体" panose="02010600030101010101" pitchFamily="2" charset="-122"/>
              </a:rPr>
              <a:t>CPU</a:t>
            </a:r>
            <a:r>
              <a:rPr lang="zh-CN" altLang="en-US" sz="2200" b="0">
                <a:solidFill>
                  <a:srgbClr val="000000"/>
                </a:solidFill>
                <a:latin typeface="Bitstream Vera Sans"/>
                <a:ea typeface="宋体" panose="02010600030101010101" pitchFamily="2" charset="-122"/>
              </a:rPr>
              <a:t>执行的代码部分，正文</a:t>
            </a:r>
            <a:endParaRPr lang="en-US" altLang="zh-CN" sz="2200" b="0">
              <a:solidFill>
                <a:srgbClr val="000000"/>
              </a:solidFill>
              <a:latin typeface="Bitstream Vera Sans"/>
              <a:ea typeface="宋体" panose="02010600030101010101" pitchFamily="2" charset="-122"/>
            </a:endParaRPr>
          </a:p>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段通常是共享、只读的</a:t>
            </a:r>
          </a:p>
        </p:txBody>
      </p:sp>
      <p:sp>
        <p:nvSpPr>
          <p:cNvPr id="3" name="标题 2">
            <a:extLst>
              <a:ext uri="{FF2B5EF4-FFF2-40B4-BE49-F238E27FC236}">
                <a16:creationId xmlns:a16="http://schemas.microsoft.com/office/drawing/2014/main" id="{E5D40C88-963B-4CE7-8F1B-2E28EAAFB120}"/>
              </a:ext>
            </a:extLst>
          </p:cNvPr>
          <p:cNvSpPr>
            <a:spLocks noGrp="1"/>
          </p:cNvSpPr>
          <p:nvPr>
            <p:ph type="title"/>
          </p:nvPr>
        </p:nvSpPr>
        <p:spPr/>
        <p:txBody>
          <a:bodyPr/>
          <a:lstStyle/>
          <a:p>
            <a:pPr>
              <a:defRPr/>
            </a:pPr>
            <a:r>
              <a:rPr lang="zh-CN" altLang="en-US" dirty="0">
                <a:latin typeface="宋体" pitchFamily="2" charset="-122"/>
              </a:rPr>
              <a:t>进程内存空间布局</a:t>
            </a:r>
            <a:endParaRPr lang="zh-CN" altLang="en-US" dirty="0"/>
          </a:p>
        </p:txBody>
      </p:sp>
      <p:sp>
        <p:nvSpPr>
          <p:cNvPr id="4" name="AutoShape 14">
            <a:extLst>
              <a:ext uri="{FF2B5EF4-FFF2-40B4-BE49-F238E27FC236}">
                <a16:creationId xmlns:a16="http://schemas.microsoft.com/office/drawing/2014/main" id="{E3D7A86F-3FBD-4B72-ABBF-B099FF101482}"/>
              </a:ext>
            </a:extLst>
          </p:cNvPr>
          <p:cNvSpPr>
            <a:spLocks noChangeArrowheads="1"/>
          </p:cNvSpPr>
          <p:nvPr/>
        </p:nvSpPr>
        <p:spPr bwMode="auto">
          <a:xfrm>
            <a:off x="7075488" y="3424239"/>
            <a:ext cx="3429000" cy="1468437"/>
          </a:xfrm>
          <a:prstGeom prst="wedgeRoundRectCallout">
            <a:avLst>
              <a:gd name="adj1" fmla="val -68833"/>
              <a:gd name="adj2" fmla="val 61042"/>
              <a:gd name="adj3" fmla="val 16667"/>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 pos="1970088" algn="l"/>
                <a:tab pos="2627313" algn="l"/>
                <a:tab pos="3282950"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 pos="3282950"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包含了程序中需明确赋</a:t>
            </a:r>
            <a:endParaRPr lang="en-US" altLang="zh-CN" sz="2200" b="0">
              <a:solidFill>
                <a:srgbClr val="000000"/>
              </a:solidFill>
              <a:latin typeface="Bitstream Vera Sans"/>
              <a:ea typeface="宋体" panose="02010600030101010101" pitchFamily="2" charset="-122"/>
            </a:endParaRPr>
          </a:p>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初值的变量，如全局变量</a:t>
            </a:r>
          </a:p>
          <a:p>
            <a:pPr eaLnBrk="1">
              <a:lnSpc>
                <a:spcPct val="97000"/>
              </a:lnSpc>
              <a:spcBef>
                <a:spcPct val="0"/>
              </a:spcBef>
              <a:buClr>
                <a:srgbClr val="000000"/>
              </a:buClr>
              <a:buFont typeface="Times New Roman" panose="02020603050405020304" pitchFamily="18" charset="0"/>
              <a:buNone/>
            </a:pPr>
            <a:r>
              <a:rPr lang="en-US" altLang="zh-CN" sz="2200" b="0">
                <a:solidFill>
                  <a:srgbClr val="000000"/>
                </a:solidFill>
                <a:latin typeface="Bitstream Vera Sans"/>
                <a:ea typeface="宋体" panose="02010600030101010101" pitchFamily="2" charset="-122"/>
              </a:rPr>
              <a:t>int maxcount=99;</a:t>
            </a:r>
          </a:p>
        </p:txBody>
      </p:sp>
      <p:sp>
        <p:nvSpPr>
          <p:cNvPr id="6" name="AutoShape 14">
            <a:extLst>
              <a:ext uri="{FF2B5EF4-FFF2-40B4-BE49-F238E27FC236}">
                <a16:creationId xmlns:a16="http://schemas.microsoft.com/office/drawing/2014/main" id="{4A95806B-B9B8-4493-973F-607322786054}"/>
              </a:ext>
            </a:extLst>
          </p:cNvPr>
          <p:cNvSpPr>
            <a:spLocks noChangeArrowheads="1"/>
          </p:cNvSpPr>
          <p:nvPr/>
        </p:nvSpPr>
        <p:spPr bwMode="auto">
          <a:xfrm>
            <a:off x="7075488" y="3212141"/>
            <a:ext cx="3429000" cy="1468437"/>
          </a:xfrm>
          <a:prstGeom prst="wedgeRoundRectCallout">
            <a:avLst>
              <a:gd name="adj1" fmla="val -68833"/>
              <a:gd name="adj2" fmla="val 25005"/>
              <a:gd name="adj3" fmla="val 16667"/>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 pos="1970088" algn="l"/>
                <a:tab pos="2627313" algn="l"/>
                <a:tab pos="3282950"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 pos="3282950"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程序执行之前，将此段中</a:t>
            </a:r>
            <a:endParaRPr lang="en-US" altLang="zh-CN" sz="2200" b="0">
              <a:solidFill>
                <a:srgbClr val="000000"/>
              </a:solidFill>
              <a:latin typeface="Bitstream Vera Sans"/>
              <a:ea typeface="宋体" panose="02010600030101010101" pitchFamily="2" charset="-122"/>
            </a:endParaRPr>
          </a:p>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的数据初始化为</a:t>
            </a:r>
            <a:r>
              <a:rPr lang="en-US" altLang="zh-CN" sz="2200" b="0">
                <a:solidFill>
                  <a:srgbClr val="000000"/>
                </a:solidFill>
                <a:latin typeface="Bitstream Vera Sans"/>
                <a:ea typeface="宋体" panose="02010600030101010101" pitchFamily="2" charset="-122"/>
              </a:rPr>
              <a:t>0</a:t>
            </a:r>
            <a:r>
              <a:rPr lang="zh-CN" altLang="en-US" sz="2200" b="0">
                <a:solidFill>
                  <a:srgbClr val="000000"/>
                </a:solidFill>
                <a:latin typeface="Bitstream Vera Sans"/>
                <a:ea typeface="宋体" panose="02010600030101010101" pitchFamily="2" charset="-122"/>
              </a:rPr>
              <a:t>，如</a:t>
            </a:r>
            <a:endParaRPr lang="en-US" altLang="zh-CN" sz="2200" b="0">
              <a:solidFill>
                <a:srgbClr val="000000"/>
              </a:solidFill>
              <a:latin typeface="Bitstream Vera Sans"/>
              <a:ea typeface="宋体" panose="02010600030101010101" pitchFamily="2" charset="-122"/>
            </a:endParaRPr>
          </a:p>
          <a:p>
            <a:pPr eaLnBrk="1">
              <a:lnSpc>
                <a:spcPct val="98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全局变量</a:t>
            </a:r>
            <a:r>
              <a:rPr lang="en-US" altLang="zh-CN" sz="2200" b="0">
                <a:solidFill>
                  <a:srgbClr val="000000"/>
                </a:solidFill>
                <a:latin typeface="Bitstream Vera Sans"/>
                <a:ea typeface="宋体" panose="02010600030101010101" pitchFamily="2" charset="-122"/>
              </a:rPr>
              <a:t>long sum[1000];</a:t>
            </a:r>
          </a:p>
        </p:txBody>
      </p:sp>
      <p:sp>
        <p:nvSpPr>
          <p:cNvPr id="7" name="AutoShape 14">
            <a:extLst>
              <a:ext uri="{FF2B5EF4-FFF2-40B4-BE49-F238E27FC236}">
                <a16:creationId xmlns:a16="http://schemas.microsoft.com/office/drawing/2014/main" id="{A8C49613-E2B2-493B-AE3C-874CE9518501}"/>
              </a:ext>
            </a:extLst>
          </p:cNvPr>
          <p:cNvSpPr>
            <a:spLocks noChangeArrowheads="1"/>
          </p:cNvSpPr>
          <p:nvPr/>
        </p:nvSpPr>
        <p:spPr bwMode="auto">
          <a:xfrm>
            <a:off x="7116233" y="2544764"/>
            <a:ext cx="3429000" cy="1468437"/>
          </a:xfrm>
          <a:prstGeom prst="wedgeRoundRectCallout">
            <a:avLst>
              <a:gd name="adj1" fmla="val -69666"/>
              <a:gd name="adj2" fmla="val 35718"/>
              <a:gd name="adj3" fmla="val 16667"/>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 pos="1970088" algn="l"/>
                <a:tab pos="2627313" algn="l"/>
                <a:tab pos="3282950"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 pos="3282950"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200" b="0">
                <a:solidFill>
                  <a:srgbClr val="000000"/>
                </a:solidFill>
                <a:latin typeface="Bitstream Vera Sans"/>
                <a:ea typeface="宋体" panose="02010600030101010101" pitchFamily="2" charset="-122"/>
              </a:rPr>
              <a:t> </a:t>
            </a:r>
            <a:r>
              <a:rPr lang="zh-CN" altLang="en-US" sz="2200" b="0">
                <a:solidFill>
                  <a:srgbClr val="000000"/>
                </a:solidFill>
                <a:latin typeface="Bitstream Vera Sans"/>
                <a:ea typeface="宋体" panose="02010600030101010101" pitchFamily="2" charset="-122"/>
              </a:rPr>
              <a:t>用于动态分配内存</a:t>
            </a:r>
          </a:p>
        </p:txBody>
      </p:sp>
      <p:sp>
        <p:nvSpPr>
          <p:cNvPr id="8" name="AutoShape 14">
            <a:extLst>
              <a:ext uri="{FF2B5EF4-FFF2-40B4-BE49-F238E27FC236}">
                <a16:creationId xmlns:a16="http://schemas.microsoft.com/office/drawing/2014/main" id="{1FC362E2-BF44-46BC-B780-3142B365A83C}"/>
              </a:ext>
            </a:extLst>
          </p:cNvPr>
          <p:cNvSpPr>
            <a:spLocks noChangeArrowheads="1"/>
          </p:cNvSpPr>
          <p:nvPr/>
        </p:nvSpPr>
        <p:spPr bwMode="auto">
          <a:xfrm>
            <a:off x="6980326" y="1541463"/>
            <a:ext cx="3429000" cy="1468438"/>
          </a:xfrm>
          <a:prstGeom prst="wedgeRoundRectCallout">
            <a:avLst>
              <a:gd name="adj1" fmla="val -66233"/>
              <a:gd name="adj2" fmla="val -22036"/>
              <a:gd name="adj3" fmla="val 16667"/>
            </a:avLst>
          </a:prstGeom>
          <a:solidFill>
            <a:srgbClr val="FF9966"/>
          </a:solidFill>
          <a:ln w="9525">
            <a:solidFill>
              <a:srgbClr val="000000"/>
            </a:solidFill>
            <a:round/>
            <a:headEnd/>
            <a:tailEnd/>
          </a:ln>
        </p:spPr>
        <p:txBody>
          <a:bodyPr wrap="none" lIns="81639" tIns="49048" rIns="81639" bIns="40820" anchor="ctr"/>
          <a:lstStyle>
            <a:lvl1pPr defTabSz="407988">
              <a:spcBef>
                <a:spcPct val="20000"/>
              </a:spcBef>
              <a:buFont typeface="Wingdings" panose="05000000000000000000" pitchFamily="2" charset="2"/>
              <a:buChar char="n"/>
              <a:tabLst>
                <a:tab pos="657225" algn="l"/>
                <a:tab pos="1312863" algn="l"/>
                <a:tab pos="1970088" algn="l"/>
                <a:tab pos="2627313" algn="l"/>
                <a:tab pos="3282950" algn="l"/>
              </a:tabLst>
              <a:defRPr sz="2800" b="1">
                <a:solidFill>
                  <a:schemeClr val="tx1"/>
                </a:solidFill>
                <a:latin typeface="Arial" panose="020B0604020202020204" pitchFamily="34" charset="0"/>
                <a:ea typeface="黑体" panose="02010609060101010101" pitchFamily="49" charset="-122"/>
              </a:defRPr>
            </a:lvl1pPr>
            <a:lvl2pPr marL="742950" indent="-285750" defTabSz="407988">
              <a:spcBef>
                <a:spcPct val="30000"/>
              </a:spcBef>
              <a:buFont typeface="Wingdings" panose="05000000000000000000" pitchFamily="2" charset="2"/>
              <a:buChar char="l"/>
              <a:tabLst>
                <a:tab pos="657225" algn="l"/>
                <a:tab pos="1312863" algn="l"/>
                <a:tab pos="1970088" algn="l"/>
                <a:tab pos="2627313" algn="l"/>
                <a:tab pos="3282950" algn="l"/>
              </a:tabLst>
              <a:defRPr sz="2400">
                <a:solidFill>
                  <a:schemeClr val="tx1"/>
                </a:solidFill>
                <a:latin typeface="Arial" panose="020B0604020202020204" pitchFamily="34" charset="0"/>
                <a:ea typeface="宋体" panose="02010600030101010101" pitchFamily="2" charset="-122"/>
              </a:defRPr>
            </a:lvl2pPr>
            <a:lvl3pPr marL="11430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a:solidFill>
                  <a:schemeClr val="tx1"/>
                </a:solidFill>
                <a:latin typeface="Arial" panose="020B0604020202020204" pitchFamily="34" charset="0"/>
                <a:ea typeface="宋体" panose="02010600030101010101" pitchFamily="2" charset="-122"/>
              </a:defRPr>
            </a:lvl3pPr>
            <a:lvl4pPr marL="16002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4pPr>
            <a:lvl5pPr marL="2057400" indent="-228600" defTabSz="407988">
              <a:spcBef>
                <a:spcPct val="20000"/>
              </a:spcBef>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5pPr>
            <a:lvl6pPr marL="25146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6pPr>
            <a:lvl7pPr marL="29718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7pPr>
            <a:lvl8pPr marL="34290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8pPr>
            <a:lvl9pPr marL="3886200" indent="-228600" defTabSz="407988" eaLnBrk="0" fontAlgn="base" hangingPunct="0">
              <a:spcBef>
                <a:spcPct val="20000"/>
              </a:spcBef>
              <a:spcAft>
                <a:spcPct val="0"/>
              </a:spcAft>
              <a:buFont typeface="Wingdings" panose="05000000000000000000" pitchFamily="2" charset="2"/>
              <a:buChar char="•"/>
              <a:tabLst>
                <a:tab pos="657225" algn="l"/>
                <a:tab pos="1312863" algn="l"/>
                <a:tab pos="1970088" algn="l"/>
                <a:tab pos="2627313" algn="l"/>
                <a:tab pos="3282950" algn="l"/>
              </a:tabLst>
              <a:defRPr sz="2000" b="1">
                <a:solidFill>
                  <a:schemeClr val="tx1"/>
                </a:solidFill>
                <a:latin typeface="Arial" panose="020B0604020202020204" pitchFamily="34" charset="0"/>
                <a:ea typeface="宋体" panose="02010600030101010101" pitchFamily="2" charset="-122"/>
              </a:defRPr>
            </a:lvl9pPr>
          </a:lstStyle>
          <a:p>
            <a:pPr eaLnBrk="1">
              <a:lnSpc>
                <a:spcPct val="98000"/>
              </a:lnSpc>
              <a:spcBef>
                <a:spcPct val="0"/>
              </a:spcBef>
              <a:buClr>
                <a:srgbClr val="000000"/>
              </a:buClr>
              <a:buFont typeface="Times New Roman" panose="02020603050405020304" pitchFamily="18" charset="0"/>
              <a:buNone/>
            </a:pPr>
            <a:r>
              <a:rPr lang="en-US" altLang="zh-CN" sz="2200" b="0">
                <a:solidFill>
                  <a:srgbClr val="000000"/>
                </a:solidFill>
                <a:latin typeface="Bitstream Vera Sans"/>
                <a:ea typeface="宋体" panose="02010600030101010101" pitchFamily="2" charset="-122"/>
              </a:rPr>
              <a:t> </a:t>
            </a:r>
            <a:r>
              <a:rPr lang="zh-CN" altLang="en-US" sz="2200" b="0">
                <a:solidFill>
                  <a:srgbClr val="000000"/>
                </a:solidFill>
                <a:latin typeface="Bitstream Vera Sans"/>
                <a:ea typeface="宋体" panose="02010600030101010101" pitchFamily="2" charset="-122"/>
              </a:rPr>
              <a:t>主要用于支撑函数调用</a:t>
            </a:r>
          </a:p>
          <a:p>
            <a:pPr eaLnBrk="1">
              <a:lnSpc>
                <a:spcPct val="97000"/>
              </a:lnSpc>
              <a:spcBef>
                <a:spcPct val="0"/>
              </a:spcBef>
              <a:buClr>
                <a:srgbClr val="000000"/>
              </a:buClr>
              <a:buFont typeface="Times New Roman" panose="02020603050405020304" pitchFamily="18" charset="0"/>
              <a:buNone/>
            </a:pPr>
            <a:r>
              <a:rPr lang="zh-CN" altLang="en-US" sz="2200" b="0">
                <a:solidFill>
                  <a:srgbClr val="000000"/>
                </a:solidFill>
                <a:latin typeface="Bitstream Vera Sans"/>
                <a:ea typeface="宋体" panose="02010600030101010101" pitchFamily="2" charset="-122"/>
              </a:rPr>
              <a:t>存放参数、局部变量等</a:t>
            </a:r>
          </a:p>
        </p:txBody>
      </p:sp>
    </p:spTree>
    <p:extLst>
      <p:ext uri="{BB962C8B-B14F-4D97-AF65-F5344CB8AC3E}">
        <p14:creationId xmlns:p14="http://schemas.microsoft.com/office/powerpoint/2010/main" val="14380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41"/>
                                        </p:tgtEl>
                                        <p:attrNameLst>
                                          <p:attrName>style.visibility</p:attrName>
                                        </p:attrNameLst>
                                      </p:cBhvr>
                                      <p:to>
                                        <p:strVal val="visible"/>
                                      </p:to>
                                    </p:set>
                                    <p:anim calcmode="lin" valueType="num">
                                      <p:cBhvr additive="base">
                                        <p:cTn id="7" dur="500" fill="hold"/>
                                        <p:tgtEl>
                                          <p:spTgt spid="48141"/>
                                        </p:tgtEl>
                                        <p:attrNameLst>
                                          <p:attrName>ppt_x</p:attrName>
                                        </p:attrNameLst>
                                      </p:cBhvr>
                                      <p:tavLst>
                                        <p:tav tm="0">
                                          <p:val>
                                            <p:strVal val="#ppt_x"/>
                                          </p:val>
                                        </p:tav>
                                        <p:tav tm="100000">
                                          <p:val>
                                            <p:strVal val="#ppt_x"/>
                                          </p:val>
                                        </p:tav>
                                      </p:tavLst>
                                    </p:anim>
                                    <p:anim calcmode="lin" valueType="num">
                                      <p:cBhvr additive="base">
                                        <p:cTn id="8" dur="500" fill="hold"/>
                                        <p:tgtEl>
                                          <p:spTgt spid="481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1" grpId="0" animBg="1"/>
      <p:bldP spid="4" grpId="0" animBg="1"/>
      <p:bldP spid="6" grpId="0" animBg="1"/>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TIMING" val="|14.5|1.3|4.5|2.4|11.9|3"/>
</p:tagLst>
</file>

<file path=ppt/tags/tag100.xml><?xml version="1.0" encoding="utf-8"?>
<p:tagLst xmlns:a="http://schemas.openxmlformats.org/drawingml/2006/main" xmlns:r="http://schemas.openxmlformats.org/officeDocument/2006/relationships" xmlns:p="http://schemas.openxmlformats.org/presentationml/2006/main">
  <p:tag name="TIMING" val="|2.2|6.3|11|23.9"/>
</p:tagLst>
</file>

<file path=ppt/tags/tag101.xml><?xml version="1.0" encoding="utf-8"?>
<p:tagLst xmlns:a="http://schemas.openxmlformats.org/drawingml/2006/main" xmlns:r="http://schemas.openxmlformats.org/officeDocument/2006/relationships" xmlns:p="http://schemas.openxmlformats.org/presentationml/2006/main">
  <p:tag name="TIMING" val="|2.2|6.3|11|23.9"/>
</p:tagLst>
</file>

<file path=ppt/tags/tag102.xml><?xml version="1.0" encoding="utf-8"?>
<p:tagLst xmlns:a="http://schemas.openxmlformats.org/drawingml/2006/main" xmlns:r="http://schemas.openxmlformats.org/officeDocument/2006/relationships" xmlns:p="http://schemas.openxmlformats.org/presentationml/2006/main">
  <p:tag name="TIMING" val="|2.2|6.3|11|23.9"/>
</p:tagLst>
</file>

<file path=ppt/tags/tag103.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04.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05.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06.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07.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08.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09.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1.xml><?xml version="1.0" encoding="utf-8"?>
<p:tagLst xmlns:a="http://schemas.openxmlformats.org/drawingml/2006/main" xmlns:r="http://schemas.openxmlformats.org/officeDocument/2006/relationships" xmlns:p="http://schemas.openxmlformats.org/presentationml/2006/main">
  <p:tag name="TIMING" val="|5.9|12.7|28.2|39.3"/>
</p:tagLst>
</file>

<file path=ppt/tags/tag110.xml><?xml version="1.0" encoding="utf-8"?>
<p:tagLst xmlns:a="http://schemas.openxmlformats.org/drawingml/2006/main" xmlns:r="http://schemas.openxmlformats.org/officeDocument/2006/relationships" xmlns:p="http://schemas.openxmlformats.org/presentationml/2006/main">
  <p:tag name="TIMING" val="|3.4|9.1|9.1|17.2|4.5|60.2"/>
</p:tagLst>
</file>

<file path=ppt/tags/tag111.xml><?xml version="1.0" encoding="utf-8"?>
<p:tagLst xmlns:a="http://schemas.openxmlformats.org/drawingml/2006/main" xmlns:r="http://schemas.openxmlformats.org/officeDocument/2006/relationships" xmlns:p="http://schemas.openxmlformats.org/presentationml/2006/main">
  <p:tag name="TIMING" val="|2.9|4.1|25.7"/>
</p:tagLst>
</file>

<file path=ppt/tags/tag112.xml><?xml version="1.0" encoding="utf-8"?>
<p:tagLst xmlns:a="http://schemas.openxmlformats.org/drawingml/2006/main" xmlns:r="http://schemas.openxmlformats.org/officeDocument/2006/relationships" xmlns:p="http://schemas.openxmlformats.org/presentationml/2006/main">
  <p:tag name="TIMING" val="|2.9|4.1|25.7"/>
</p:tagLst>
</file>

<file path=ppt/tags/tag113.xml><?xml version="1.0" encoding="utf-8"?>
<p:tagLst xmlns:a="http://schemas.openxmlformats.org/drawingml/2006/main" xmlns:r="http://schemas.openxmlformats.org/officeDocument/2006/relationships" xmlns:p="http://schemas.openxmlformats.org/presentationml/2006/main">
  <p:tag name="TIMING" val="|2.9|4.1|25.7"/>
</p:tagLst>
</file>

<file path=ppt/tags/tag114.xml><?xml version="1.0" encoding="utf-8"?>
<p:tagLst xmlns:a="http://schemas.openxmlformats.org/drawingml/2006/main" xmlns:r="http://schemas.openxmlformats.org/officeDocument/2006/relationships" xmlns:p="http://schemas.openxmlformats.org/presentationml/2006/main">
  <p:tag name="TIMING" val="|6.4|1.1|1|0.9|2|1"/>
</p:tagLst>
</file>

<file path=ppt/tags/tag115.xml><?xml version="1.0" encoding="utf-8"?>
<p:tagLst xmlns:a="http://schemas.openxmlformats.org/drawingml/2006/main" xmlns:r="http://schemas.openxmlformats.org/officeDocument/2006/relationships" xmlns:p="http://schemas.openxmlformats.org/presentationml/2006/main">
  <p:tag name="TIMING" val="|9.3|2.7|1.5|1.4|2.6|3|2.4"/>
</p:tagLst>
</file>

<file path=ppt/tags/tag116.xml><?xml version="1.0" encoding="utf-8"?>
<p:tagLst xmlns:a="http://schemas.openxmlformats.org/drawingml/2006/main" xmlns:r="http://schemas.openxmlformats.org/officeDocument/2006/relationships" xmlns:p="http://schemas.openxmlformats.org/presentationml/2006/main">
  <p:tag name="TIMING" val="|6.9|14.2|122.7|150.6"/>
</p:tagLst>
</file>

<file path=ppt/tags/tag117.xml><?xml version="1.0" encoding="utf-8"?>
<p:tagLst xmlns:a="http://schemas.openxmlformats.org/drawingml/2006/main" xmlns:r="http://schemas.openxmlformats.org/officeDocument/2006/relationships" xmlns:p="http://schemas.openxmlformats.org/presentationml/2006/main">
  <p:tag name="TIMING" val="|6.9|14.2|122.7|150.6"/>
</p:tagLst>
</file>

<file path=ppt/tags/tag118.xml><?xml version="1.0" encoding="utf-8"?>
<p:tagLst xmlns:a="http://schemas.openxmlformats.org/drawingml/2006/main" xmlns:r="http://schemas.openxmlformats.org/officeDocument/2006/relationships" xmlns:p="http://schemas.openxmlformats.org/presentationml/2006/main">
  <p:tag name="TIMING" val="|6.9|14.2|122.7|150.6"/>
</p:tagLst>
</file>

<file path=ppt/tags/tag119.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xml><?xml version="1.0" encoding="utf-8"?>
<p:tagLst xmlns:a="http://schemas.openxmlformats.org/drawingml/2006/main" xmlns:r="http://schemas.openxmlformats.org/officeDocument/2006/relationships" xmlns:p="http://schemas.openxmlformats.org/presentationml/2006/main">
  <p:tag name="TIMING" val="|15.3|35.2|26.8"/>
</p:tagLst>
</file>

<file path=ppt/tags/tag120.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1.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2.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3.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4.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5.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6.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7.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8.xml><?xml version="1.0" encoding="utf-8"?>
<p:tagLst xmlns:a="http://schemas.openxmlformats.org/drawingml/2006/main" xmlns:r="http://schemas.openxmlformats.org/officeDocument/2006/relationships" xmlns:p="http://schemas.openxmlformats.org/presentationml/2006/main">
  <p:tag name="TIMING" val="|6.9|14.2|122.7|150.6"/>
</p:tagLst>
</file>

<file path=ppt/tags/tag129.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xml><?xml version="1.0" encoding="utf-8"?>
<p:tagLst xmlns:a="http://schemas.openxmlformats.org/drawingml/2006/main" xmlns:r="http://schemas.openxmlformats.org/officeDocument/2006/relationships" xmlns:p="http://schemas.openxmlformats.org/presentationml/2006/main">
  <p:tag name="TIMING" val="|8.2|34.1|26|11.1|30.6"/>
</p:tagLst>
</file>

<file path=ppt/tags/tag130.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1.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2.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3.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4.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5.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6.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7.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8.xml><?xml version="1.0" encoding="utf-8"?>
<p:tagLst xmlns:a="http://schemas.openxmlformats.org/drawingml/2006/main" xmlns:r="http://schemas.openxmlformats.org/officeDocument/2006/relationships" xmlns:p="http://schemas.openxmlformats.org/presentationml/2006/main">
  <p:tag name="TIMING" val="|6.9|14.2|122.7|150.6"/>
</p:tagLst>
</file>

<file path=ppt/tags/tag139.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xml><?xml version="1.0" encoding="utf-8"?>
<p:tagLst xmlns:a="http://schemas.openxmlformats.org/drawingml/2006/main" xmlns:r="http://schemas.openxmlformats.org/officeDocument/2006/relationships" xmlns:p="http://schemas.openxmlformats.org/presentationml/2006/main">
  <p:tag name="TIMING" val="|51.4"/>
</p:tagLst>
</file>

<file path=ppt/tags/tag140.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1.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2.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3.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4.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5.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6.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7.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8.xml><?xml version="1.0" encoding="utf-8"?>
<p:tagLst xmlns:a="http://schemas.openxmlformats.org/drawingml/2006/main" xmlns:r="http://schemas.openxmlformats.org/officeDocument/2006/relationships" xmlns:p="http://schemas.openxmlformats.org/presentationml/2006/main">
  <p:tag name="TIMING" val="|6.9|14.2|122.7|150.6"/>
</p:tagLst>
</file>

<file path=ppt/tags/tag149.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xml><?xml version="1.0" encoding="utf-8"?>
<p:tagLst xmlns:a="http://schemas.openxmlformats.org/drawingml/2006/main" xmlns:r="http://schemas.openxmlformats.org/officeDocument/2006/relationships" xmlns:p="http://schemas.openxmlformats.org/presentationml/2006/main">
  <p:tag name="TIMING" val="|51.4"/>
</p:tagLst>
</file>

<file path=ppt/tags/tag150.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1.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2.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3.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4.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5.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6.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7.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8.xml><?xml version="1.0" encoding="utf-8"?>
<p:tagLst xmlns:a="http://schemas.openxmlformats.org/drawingml/2006/main" xmlns:r="http://schemas.openxmlformats.org/officeDocument/2006/relationships" xmlns:p="http://schemas.openxmlformats.org/presentationml/2006/main">
  <p:tag name="TIMING" val="|6.9|14.2|122.7|150.6"/>
</p:tagLst>
</file>

<file path=ppt/tags/tag159.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xml><?xml version="1.0" encoding="utf-8"?>
<p:tagLst xmlns:a="http://schemas.openxmlformats.org/drawingml/2006/main" xmlns:r="http://schemas.openxmlformats.org/officeDocument/2006/relationships" xmlns:p="http://schemas.openxmlformats.org/presentationml/2006/main">
  <p:tag name="TIMING" val="|51.4"/>
</p:tagLst>
</file>

<file path=ppt/tags/tag160.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1.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2.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3.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4.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5.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6.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7.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8.xml><?xml version="1.0" encoding="utf-8"?>
<p:tagLst xmlns:a="http://schemas.openxmlformats.org/drawingml/2006/main" xmlns:r="http://schemas.openxmlformats.org/officeDocument/2006/relationships" xmlns:p="http://schemas.openxmlformats.org/presentationml/2006/main">
  <p:tag name="TIMING" val="|6.9|14.2|122.7|150.6"/>
</p:tagLst>
</file>

<file path=ppt/tags/tag169.xml><?xml version="1.0" encoding="utf-8"?>
<p:tagLst xmlns:a="http://schemas.openxmlformats.org/drawingml/2006/main" xmlns:r="http://schemas.openxmlformats.org/officeDocument/2006/relationships" xmlns:p="http://schemas.openxmlformats.org/presentationml/2006/main">
  <p:tag name="TIMING" val="|6.9|14.2|122.7|150.6"/>
</p:tagLst>
</file>

<file path=ppt/tags/tag17.xml><?xml version="1.0" encoding="utf-8"?>
<p:tagLst xmlns:a="http://schemas.openxmlformats.org/drawingml/2006/main" xmlns:r="http://schemas.openxmlformats.org/officeDocument/2006/relationships" xmlns:p="http://schemas.openxmlformats.org/presentationml/2006/main">
  <p:tag name="TIMING" val="|51.4"/>
</p:tagLst>
</file>

<file path=ppt/tags/tag170.xml><?xml version="1.0" encoding="utf-8"?>
<p:tagLst xmlns:a="http://schemas.openxmlformats.org/drawingml/2006/main" xmlns:r="http://schemas.openxmlformats.org/officeDocument/2006/relationships" xmlns:p="http://schemas.openxmlformats.org/presentationml/2006/main">
  <p:tag name="TIMING" val="|6.9|14.2|122.7|150.6"/>
</p:tagLst>
</file>

<file path=ppt/tags/tag18.xml><?xml version="1.0" encoding="utf-8"?>
<p:tagLst xmlns:a="http://schemas.openxmlformats.org/drawingml/2006/main" xmlns:r="http://schemas.openxmlformats.org/officeDocument/2006/relationships" xmlns:p="http://schemas.openxmlformats.org/presentationml/2006/main">
  <p:tag name="TIMING" val="|51.4"/>
</p:tagLst>
</file>

<file path=ppt/tags/tag19.xml><?xml version="1.0" encoding="utf-8"?>
<p:tagLst xmlns:a="http://schemas.openxmlformats.org/drawingml/2006/main" xmlns:r="http://schemas.openxmlformats.org/officeDocument/2006/relationships" xmlns:p="http://schemas.openxmlformats.org/presentationml/2006/main">
  <p:tag name="TIMING" val="|51.4"/>
</p:tagLst>
</file>

<file path=ppt/tags/tag2.xml><?xml version="1.0" encoding="utf-8"?>
<p:tagLst xmlns:a="http://schemas.openxmlformats.org/drawingml/2006/main" xmlns:r="http://schemas.openxmlformats.org/officeDocument/2006/relationships" xmlns:p="http://schemas.openxmlformats.org/presentationml/2006/main">
  <p:tag name="TIMING" val="|6.4|1.1|1|0.9|2|1"/>
</p:tagLst>
</file>

<file path=ppt/tags/tag20.xml><?xml version="1.0" encoding="utf-8"?>
<p:tagLst xmlns:a="http://schemas.openxmlformats.org/drawingml/2006/main" xmlns:r="http://schemas.openxmlformats.org/officeDocument/2006/relationships" xmlns:p="http://schemas.openxmlformats.org/presentationml/2006/main">
  <p:tag name="TIMING" val="|51.4"/>
</p:tagLst>
</file>

<file path=ppt/tags/tag21.xml><?xml version="1.0" encoding="utf-8"?>
<p:tagLst xmlns:a="http://schemas.openxmlformats.org/drawingml/2006/main" xmlns:r="http://schemas.openxmlformats.org/officeDocument/2006/relationships" xmlns:p="http://schemas.openxmlformats.org/presentationml/2006/main">
  <p:tag name="TIMING" val="|2.2|6.3|11|23.9"/>
</p:tagLst>
</file>

<file path=ppt/tags/tag22.xml><?xml version="1.0" encoding="utf-8"?>
<p:tagLst xmlns:a="http://schemas.openxmlformats.org/drawingml/2006/main" xmlns:r="http://schemas.openxmlformats.org/officeDocument/2006/relationships" xmlns:p="http://schemas.openxmlformats.org/presentationml/2006/main">
  <p:tag name="TIMING" val="|2.2|6.3|11|23.9"/>
</p:tagLst>
</file>

<file path=ppt/tags/tag23.xml><?xml version="1.0" encoding="utf-8"?>
<p:tagLst xmlns:a="http://schemas.openxmlformats.org/drawingml/2006/main" xmlns:r="http://schemas.openxmlformats.org/officeDocument/2006/relationships" xmlns:p="http://schemas.openxmlformats.org/presentationml/2006/main">
  <p:tag name="TIMING" val="|2.2|6.3|11|23.9"/>
</p:tagLst>
</file>

<file path=ppt/tags/tag24.xml><?xml version="1.0" encoding="utf-8"?>
<p:tagLst xmlns:a="http://schemas.openxmlformats.org/drawingml/2006/main" xmlns:r="http://schemas.openxmlformats.org/officeDocument/2006/relationships" xmlns:p="http://schemas.openxmlformats.org/presentationml/2006/main">
  <p:tag name="TIMING" val="|6.4|1.1|1|0.9|2|1"/>
</p:tagLst>
</file>

<file path=ppt/tags/tag25.xml><?xml version="1.0" encoding="utf-8"?>
<p:tagLst xmlns:a="http://schemas.openxmlformats.org/drawingml/2006/main" xmlns:r="http://schemas.openxmlformats.org/officeDocument/2006/relationships" xmlns:p="http://schemas.openxmlformats.org/presentationml/2006/main">
  <p:tag name="TIMING" val="|6.4|1.1|1|0.9|2|1"/>
</p:tagLst>
</file>

<file path=ppt/tags/tag26.xml><?xml version="1.0" encoding="utf-8"?>
<p:tagLst xmlns:a="http://schemas.openxmlformats.org/drawingml/2006/main" xmlns:r="http://schemas.openxmlformats.org/officeDocument/2006/relationships" xmlns:p="http://schemas.openxmlformats.org/presentationml/2006/main">
  <p:tag name="TIMING" val="|6.4|1.1|1|0.9|2|1"/>
</p:tagLst>
</file>

<file path=ppt/tags/tag27.xml><?xml version="1.0" encoding="utf-8"?>
<p:tagLst xmlns:a="http://schemas.openxmlformats.org/drawingml/2006/main" xmlns:r="http://schemas.openxmlformats.org/officeDocument/2006/relationships" xmlns:p="http://schemas.openxmlformats.org/presentationml/2006/main">
  <p:tag name="TIMING" val="|6.4|1.1|1|0.9|2|1"/>
</p:tagLst>
</file>

<file path=ppt/tags/tag28.xml><?xml version="1.0" encoding="utf-8"?>
<p:tagLst xmlns:a="http://schemas.openxmlformats.org/drawingml/2006/main" xmlns:r="http://schemas.openxmlformats.org/officeDocument/2006/relationships" xmlns:p="http://schemas.openxmlformats.org/presentationml/2006/main">
  <p:tag name="TIMING" val="|6.4|1.1|1|0.9|2|1"/>
</p:tagLst>
</file>

<file path=ppt/tags/tag29.xml><?xml version="1.0" encoding="utf-8"?>
<p:tagLst xmlns:a="http://schemas.openxmlformats.org/drawingml/2006/main" xmlns:r="http://schemas.openxmlformats.org/officeDocument/2006/relationships" xmlns:p="http://schemas.openxmlformats.org/presentationml/2006/main">
  <p:tag name="TIMING" val="|6.4|1.1|1|0.9|2|1"/>
</p:tagLst>
</file>

<file path=ppt/tags/tag3.xml><?xml version="1.0" encoding="utf-8"?>
<p:tagLst xmlns:a="http://schemas.openxmlformats.org/drawingml/2006/main" xmlns:r="http://schemas.openxmlformats.org/officeDocument/2006/relationships" xmlns:p="http://schemas.openxmlformats.org/presentationml/2006/main">
  <p:tag name="TIMING" val="|9.3|2.7|1.5|1.4|2.6|3|2.4"/>
</p:tagLst>
</file>

<file path=ppt/tags/tag30.xml><?xml version="1.0" encoding="utf-8"?>
<p:tagLst xmlns:a="http://schemas.openxmlformats.org/drawingml/2006/main" xmlns:r="http://schemas.openxmlformats.org/officeDocument/2006/relationships" xmlns:p="http://schemas.openxmlformats.org/presentationml/2006/main">
  <p:tag name="TIMING" val="|6.4|1.1|1|0.9|2|1"/>
</p:tagLst>
</file>

<file path=ppt/tags/tag31.xml><?xml version="1.0" encoding="utf-8"?>
<p:tagLst xmlns:a="http://schemas.openxmlformats.org/drawingml/2006/main" xmlns:r="http://schemas.openxmlformats.org/officeDocument/2006/relationships" xmlns:p="http://schemas.openxmlformats.org/presentationml/2006/main">
  <p:tag name="TIMING" val="|6.4|1.1|1|0.9|2|1"/>
</p:tagLst>
</file>

<file path=ppt/tags/tag32.xml><?xml version="1.0" encoding="utf-8"?>
<p:tagLst xmlns:a="http://schemas.openxmlformats.org/drawingml/2006/main" xmlns:r="http://schemas.openxmlformats.org/officeDocument/2006/relationships" xmlns:p="http://schemas.openxmlformats.org/presentationml/2006/main">
  <p:tag name="TIMING" val="|9.7|10.5"/>
</p:tagLst>
</file>

<file path=ppt/tags/tag33.xml><?xml version="1.0" encoding="utf-8"?>
<p:tagLst xmlns:a="http://schemas.openxmlformats.org/drawingml/2006/main" xmlns:r="http://schemas.openxmlformats.org/officeDocument/2006/relationships" xmlns:p="http://schemas.openxmlformats.org/presentationml/2006/main">
  <p:tag name="TIMING" val="|9.7|10.5"/>
</p:tagLst>
</file>

<file path=ppt/tags/tag34.xml><?xml version="1.0" encoding="utf-8"?>
<p:tagLst xmlns:a="http://schemas.openxmlformats.org/drawingml/2006/main" xmlns:r="http://schemas.openxmlformats.org/officeDocument/2006/relationships" xmlns:p="http://schemas.openxmlformats.org/presentationml/2006/main">
  <p:tag name="TIMING" val="|9.7|10.5"/>
</p:tagLst>
</file>

<file path=ppt/tags/tag35.xml><?xml version="1.0" encoding="utf-8"?>
<p:tagLst xmlns:a="http://schemas.openxmlformats.org/drawingml/2006/main" xmlns:r="http://schemas.openxmlformats.org/officeDocument/2006/relationships" xmlns:p="http://schemas.openxmlformats.org/presentationml/2006/main">
  <p:tag name="TIMING" val="|3.6|36.5|12.4|0.4"/>
</p:tagLst>
</file>

<file path=ppt/tags/tag36.xml><?xml version="1.0" encoding="utf-8"?>
<p:tagLst xmlns:a="http://schemas.openxmlformats.org/drawingml/2006/main" xmlns:r="http://schemas.openxmlformats.org/officeDocument/2006/relationships" xmlns:p="http://schemas.openxmlformats.org/presentationml/2006/main">
  <p:tag name="TIMING" val="|9.3|2.7|1.5|1.4|2.6|3|2.4"/>
</p:tagLst>
</file>

<file path=ppt/tags/tag37.xml><?xml version="1.0" encoding="utf-8"?>
<p:tagLst xmlns:a="http://schemas.openxmlformats.org/drawingml/2006/main" xmlns:r="http://schemas.openxmlformats.org/officeDocument/2006/relationships" xmlns:p="http://schemas.openxmlformats.org/presentationml/2006/main">
  <p:tag name="TIMING" val="|3.6|36.5|12.4|0.4"/>
</p:tagLst>
</file>

<file path=ppt/tags/tag38.xml><?xml version="1.0" encoding="utf-8"?>
<p:tagLst xmlns:a="http://schemas.openxmlformats.org/drawingml/2006/main" xmlns:r="http://schemas.openxmlformats.org/officeDocument/2006/relationships" xmlns:p="http://schemas.openxmlformats.org/presentationml/2006/main">
  <p:tag name="TIMING" val="|3.6|36.5|12.4|0.4"/>
</p:tagLst>
</file>

<file path=ppt/tags/tag39.xml><?xml version="1.0" encoding="utf-8"?>
<p:tagLst xmlns:a="http://schemas.openxmlformats.org/drawingml/2006/main" xmlns:r="http://schemas.openxmlformats.org/officeDocument/2006/relationships" xmlns:p="http://schemas.openxmlformats.org/presentationml/2006/main">
  <p:tag name="TIMING" val="|3.6|36.5|12.4|0.4"/>
</p:tagLst>
</file>

<file path=ppt/tags/tag4.xml><?xml version="1.0" encoding="utf-8"?>
<p:tagLst xmlns:a="http://schemas.openxmlformats.org/drawingml/2006/main" xmlns:r="http://schemas.openxmlformats.org/officeDocument/2006/relationships" xmlns:p="http://schemas.openxmlformats.org/presentationml/2006/main">
  <p:tag name="TIMING" val="|9.7|10.5"/>
</p:tagLst>
</file>

<file path=ppt/tags/tag40.xml><?xml version="1.0" encoding="utf-8"?>
<p:tagLst xmlns:a="http://schemas.openxmlformats.org/drawingml/2006/main" xmlns:r="http://schemas.openxmlformats.org/officeDocument/2006/relationships" xmlns:p="http://schemas.openxmlformats.org/presentationml/2006/main">
  <p:tag name="TIMING" val="|3.6|36.5|12.4|0.4"/>
</p:tagLst>
</file>

<file path=ppt/tags/tag41.xml><?xml version="1.0" encoding="utf-8"?>
<p:tagLst xmlns:a="http://schemas.openxmlformats.org/drawingml/2006/main" xmlns:r="http://schemas.openxmlformats.org/officeDocument/2006/relationships" xmlns:p="http://schemas.openxmlformats.org/presentationml/2006/main">
  <p:tag name="TIMING" val="|3.6|36.5|12.4|0.4"/>
</p:tagLst>
</file>

<file path=ppt/tags/tag42.xml><?xml version="1.0" encoding="utf-8"?>
<p:tagLst xmlns:a="http://schemas.openxmlformats.org/drawingml/2006/main" xmlns:r="http://schemas.openxmlformats.org/officeDocument/2006/relationships" xmlns:p="http://schemas.openxmlformats.org/presentationml/2006/main">
  <p:tag name="TIMING" val="|3.6|36.5|12.4|0.4"/>
</p:tagLst>
</file>

<file path=ppt/tags/tag43.xml><?xml version="1.0" encoding="utf-8"?>
<p:tagLst xmlns:a="http://schemas.openxmlformats.org/drawingml/2006/main" xmlns:r="http://schemas.openxmlformats.org/officeDocument/2006/relationships" xmlns:p="http://schemas.openxmlformats.org/presentationml/2006/main">
  <p:tag name="TIMING" val="|3.6|36.5|12.4|0.4"/>
</p:tagLst>
</file>

<file path=ppt/tags/tag44.xml><?xml version="1.0" encoding="utf-8"?>
<p:tagLst xmlns:a="http://schemas.openxmlformats.org/drawingml/2006/main" xmlns:r="http://schemas.openxmlformats.org/officeDocument/2006/relationships" xmlns:p="http://schemas.openxmlformats.org/presentationml/2006/main">
  <p:tag name="TIMING" val="|3.6|36.5|12.4|0.4"/>
</p:tagLst>
</file>

<file path=ppt/tags/tag45.xml><?xml version="1.0" encoding="utf-8"?>
<p:tagLst xmlns:a="http://schemas.openxmlformats.org/drawingml/2006/main" xmlns:r="http://schemas.openxmlformats.org/officeDocument/2006/relationships" xmlns:p="http://schemas.openxmlformats.org/presentationml/2006/main">
  <p:tag name="TIMING" val="|3.6|36.5|12.4|0.4"/>
</p:tagLst>
</file>

<file path=ppt/tags/tag46.xml><?xml version="1.0" encoding="utf-8"?>
<p:tagLst xmlns:a="http://schemas.openxmlformats.org/drawingml/2006/main" xmlns:r="http://schemas.openxmlformats.org/officeDocument/2006/relationships" xmlns:p="http://schemas.openxmlformats.org/presentationml/2006/main">
  <p:tag name="TIMING" val="|29.8|6|3.9|0.9"/>
</p:tagLst>
</file>

<file path=ppt/tags/tag47.xml><?xml version="1.0" encoding="utf-8"?>
<p:tagLst xmlns:a="http://schemas.openxmlformats.org/drawingml/2006/main" xmlns:r="http://schemas.openxmlformats.org/officeDocument/2006/relationships" xmlns:p="http://schemas.openxmlformats.org/presentationml/2006/main">
  <p:tag name="TIMING" val="|14.5|1.3|4.5|2.4|11.9|3"/>
</p:tagLst>
</file>

<file path=ppt/tags/tag48.xml><?xml version="1.0" encoding="utf-8"?>
<p:tagLst xmlns:a="http://schemas.openxmlformats.org/drawingml/2006/main" xmlns:r="http://schemas.openxmlformats.org/officeDocument/2006/relationships" xmlns:p="http://schemas.openxmlformats.org/presentationml/2006/main">
  <p:tag name="TIMING" val="|14.5|1.3|4.5|2.4|11.9|3"/>
</p:tagLst>
</file>

<file path=ppt/tags/tag49.xml><?xml version="1.0" encoding="utf-8"?>
<p:tagLst xmlns:a="http://schemas.openxmlformats.org/drawingml/2006/main" xmlns:r="http://schemas.openxmlformats.org/officeDocument/2006/relationships" xmlns:p="http://schemas.openxmlformats.org/presentationml/2006/main">
  <p:tag name="TIMING" val="|14.5|1.3|4.5|2.4|11.9|3"/>
</p:tagLst>
</file>

<file path=ppt/tags/tag5.xml><?xml version="1.0" encoding="utf-8"?>
<p:tagLst xmlns:a="http://schemas.openxmlformats.org/drawingml/2006/main" xmlns:r="http://schemas.openxmlformats.org/officeDocument/2006/relationships" xmlns:p="http://schemas.openxmlformats.org/presentationml/2006/main">
  <p:tag name="TIMING" val="|3.6|36.5|12.4|0.4"/>
</p:tagLst>
</file>

<file path=ppt/tags/tag50.xml><?xml version="1.0" encoding="utf-8"?>
<p:tagLst xmlns:a="http://schemas.openxmlformats.org/drawingml/2006/main" xmlns:r="http://schemas.openxmlformats.org/officeDocument/2006/relationships" xmlns:p="http://schemas.openxmlformats.org/presentationml/2006/main">
  <p:tag name="TIMING" val="|7.2|5.3|10.5|10|1.5"/>
</p:tagLst>
</file>

<file path=ppt/tags/tag51.xml><?xml version="1.0" encoding="utf-8"?>
<p:tagLst xmlns:a="http://schemas.openxmlformats.org/drawingml/2006/main" xmlns:r="http://schemas.openxmlformats.org/officeDocument/2006/relationships" xmlns:p="http://schemas.openxmlformats.org/presentationml/2006/main">
  <p:tag name="TIMING" val="|5.9|12.7|28.2|39.3"/>
</p:tagLst>
</file>

<file path=ppt/tags/tag52.xml><?xml version="1.0" encoding="utf-8"?>
<p:tagLst xmlns:a="http://schemas.openxmlformats.org/drawingml/2006/main" xmlns:r="http://schemas.openxmlformats.org/officeDocument/2006/relationships" xmlns:p="http://schemas.openxmlformats.org/presentationml/2006/main">
  <p:tag name="TIMING" val="|5.9|12.7|28.2|39.3"/>
</p:tagLst>
</file>

<file path=ppt/tags/tag53.xml><?xml version="1.0" encoding="utf-8"?>
<p:tagLst xmlns:a="http://schemas.openxmlformats.org/drawingml/2006/main" xmlns:r="http://schemas.openxmlformats.org/officeDocument/2006/relationships" xmlns:p="http://schemas.openxmlformats.org/presentationml/2006/main">
  <p:tag name="TIMING" val="|5.9|12.7|28.2|39.3"/>
</p:tagLst>
</file>

<file path=ppt/tags/tag54.xml><?xml version="1.0" encoding="utf-8"?>
<p:tagLst xmlns:a="http://schemas.openxmlformats.org/drawingml/2006/main" xmlns:r="http://schemas.openxmlformats.org/officeDocument/2006/relationships" xmlns:p="http://schemas.openxmlformats.org/presentationml/2006/main">
  <p:tag name="TIMING" val="|5.9|12.7|28.2|39.3"/>
</p:tagLst>
</file>

<file path=ppt/tags/tag55.xml><?xml version="1.0" encoding="utf-8"?>
<p:tagLst xmlns:a="http://schemas.openxmlformats.org/drawingml/2006/main" xmlns:r="http://schemas.openxmlformats.org/officeDocument/2006/relationships" xmlns:p="http://schemas.openxmlformats.org/presentationml/2006/main">
  <p:tag name="TIMING" val="|5.9|12.7|28.2|39.3"/>
</p:tagLst>
</file>

<file path=ppt/tags/tag56.xml><?xml version="1.0" encoding="utf-8"?>
<p:tagLst xmlns:a="http://schemas.openxmlformats.org/drawingml/2006/main" xmlns:r="http://schemas.openxmlformats.org/officeDocument/2006/relationships" xmlns:p="http://schemas.openxmlformats.org/presentationml/2006/main">
  <p:tag name="TIMING" val="|5.9|12.7|28.2|39.3"/>
</p:tagLst>
</file>

<file path=ppt/tags/tag57.xml><?xml version="1.0" encoding="utf-8"?>
<p:tagLst xmlns:a="http://schemas.openxmlformats.org/drawingml/2006/main" xmlns:r="http://schemas.openxmlformats.org/officeDocument/2006/relationships" xmlns:p="http://schemas.openxmlformats.org/presentationml/2006/main">
  <p:tag name="TIMING" val="|5.9|12.7|28.2|39.3"/>
</p:tagLst>
</file>

<file path=ppt/tags/tag58.xml><?xml version="1.0" encoding="utf-8"?>
<p:tagLst xmlns:a="http://schemas.openxmlformats.org/drawingml/2006/main" xmlns:r="http://schemas.openxmlformats.org/officeDocument/2006/relationships" xmlns:p="http://schemas.openxmlformats.org/presentationml/2006/main">
  <p:tag name="TIMING" val="|5.9|12.7|28.2|39.3"/>
</p:tagLst>
</file>

<file path=ppt/tags/tag59.xml><?xml version="1.0" encoding="utf-8"?>
<p:tagLst xmlns:a="http://schemas.openxmlformats.org/drawingml/2006/main" xmlns:r="http://schemas.openxmlformats.org/officeDocument/2006/relationships" xmlns:p="http://schemas.openxmlformats.org/presentationml/2006/main">
  <p:tag name="TIMING" val="|5.9|12.7|28.2|39.3"/>
</p:tagLst>
</file>

<file path=ppt/tags/tag6.xml><?xml version="1.0" encoding="utf-8"?>
<p:tagLst xmlns:a="http://schemas.openxmlformats.org/drawingml/2006/main" xmlns:r="http://schemas.openxmlformats.org/officeDocument/2006/relationships" xmlns:p="http://schemas.openxmlformats.org/presentationml/2006/main">
  <p:tag name="TIMING" val="|5.5|9.3|35.8|17.9|30"/>
</p:tagLst>
</file>

<file path=ppt/tags/tag60.xml><?xml version="1.0" encoding="utf-8"?>
<p:tagLst xmlns:a="http://schemas.openxmlformats.org/drawingml/2006/main" xmlns:r="http://schemas.openxmlformats.org/officeDocument/2006/relationships" xmlns:p="http://schemas.openxmlformats.org/presentationml/2006/main">
  <p:tag name="TIMING" val="|5.9|12.7|28.2|39.3"/>
</p:tagLst>
</file>

<file path=ppt/tags/tag61.xml><?xml version="1.0" encoding="utf-8"?>
<p:tagLst xmlns:a="http://schemas.openxmlformats.org/drawingml/2006/main" xmlns:r="http://schemas.openxmlformats.org/officeDocument/2006/relationships" xmlns:p="http://schemas.openxmlformats.org/presentationml/2006/main">
  <p:tag name="TIMING" val="|5.9|12.7|28.2|39.3"/>
</p:tagLst>
</file>

<file path=ppt/tags/tag62.xml><?xml version="1.0" encoding="utf-8"?>
<p:tagLst xmlns:a="http://schemas.openxmlformats.org/drawingml/2006/main" xmlns:r="http://schemas.openxmlformats.org/officeDocument/2006/relationships" xmlns:p="http://schemas.openxmlformats.org/presentationml/2006/main">
  <p:tag name="TIMING" val="|5.9|12.7|28.2|39.3"/>
</p:tagLst>
</file>

<file path=ppt/tags/tag63.xml><?xml version="1.0" encoding="utf-8"?>
<p:tagLst xmlns:a="http://schemas.openxmlformats.org/drawingml/2006/main" xmlns:r="http://schemas.openxmlformats.org/officeDocument/2006/relationships" xmlns:p="http://schemas.openxmlformats.org/presentationml/2006/main">
  <p:tag name="TIMING" val="|5.9|12.7|28.2|39.3"/>
</p:tagLst>
</file>

<file path=ppt/tags/tag64.xml><?xml version="1.0" encoding="utf-8"?>
<p:tagLst xmlns:a="http://schemas.openxmlformats.org/drawingml/2006/main" xmlns:r="http://schemas.openxmlformats.org/officeDocument/2006/relationships" xmlns:p="http://schemas.openxmlformats.org/presentationml/2006/main">
  <p:tag name="TIMING" val="|15.3|35.2|26.8"/>
</p:tagLst>
</file>

<file path=ppt/tags/tag65.xml><?xml version="1.0" encoding="utf-8"?>
<p:tagLst xmlns:a="http://schemas.openxmlformats.org/drawingml/2006/main" xmlns:r="http://schemas.openxmlformats.org/officeDocument/2006/relationships" xmlns:p="http://schemas.openxmlformats.org/presentationml/2006/main">
  <p:tag name="TIMING" val="|15.3|35.2|26.8"/>
</p:tagLst>
</file>

<file path=ppt/tags/tag66.xml><?xml version="1.0" encoding="utf-8"?>
<p:tagLst xmlns:a="http://schemas.openxmlformats.org/drawingml/2006/main" xmlns:r="http://schemas.openxmlformats.org/officeDocument/2006/relationships" xmlns:p="http://schemas.openxmlformats.org/presentationml/2006/main">
  <p:tag name="TIMING" val="|15.3|35.2|26.8"/>
</p:tagLst>
</file>

<file path=ppt/tags/tag67.xml><?xml version="1.0" encoding="utf-8"?>
<p:tagLst xmlns:a="http://schemas.openxmlformats.org/drawingml/2006/main" xmlns:r="http://schemas.openxmlformats.org/officeDocument/2006/relationships" xmlns:p="http://schemas.openxmlformats.org/presentationml/2006/main">
  <p:tag name="TIMING" val="|8.2|34.1|26|11.1|30.6"/>
</p:tagLst>
</file>

<file path=ppt/tags/tag68.xml><?xml version="1.0" encoding="utf-8"?>
<p:tagLst xmlns:a="http://schemas.openxmlformats.org/drawingml/2006/main" xmlns:r="http://schemas.openxmlformats.org/officeDocument/2006/relationships" xmlns:p="http://schemas.openxmlformats.org/presentationml/2006/main">
  <p:tag name="TIMING" val="|8.2|34.1|26|11.1|30.6"/>
</p:tagLst>
</file>

<file path=ppt/tags/tag69.xml><?xml version="1.0" encoding="utf-8"?>
<p:tagLst xmlns:a="http://schemas.openxmlformats.org/drawingml/2006/main" xmlns:r="http://schemas.openxmlformats.org/officeDocument/2006/relationships" xmlns:p="http://schemas.openxmlformats.org/presentationml/2006/main">
  <p:tag name="TIMING" val="|8.2|34.1|26|11.1|30.6"/>
</p:tagLst>
</file>

<file path=ppt/tags/tag7.xml><?xml version="1.0" encoding="utf-8"?>
<p:tagLst xmlns:a="http://schemas.openxmlformats.org/drawingml/2006/main" xmlns:r="http://schemas.openxmlformats.org/officeDocument/2006/relationships" xmlns:p="http://schemas.openxmlformats.org/presentationml/2006/main">
  <p:tag name="TIMING" val="|29.8|6|3.9|0.9"/>
</p:tagLst>
</file>

<file path=ppt/tags/tag70.xml><?xml version="1.0" encoding="utf-8"?>
<p:tagLst xmlns:a="http://schemas.openxmlformats.org/drawingml/2006/main" xmlns:r="http://schemas.openxmlformats.org/officeDocument/2006/relationships" xmlns:p="http://schemas.openxmlformats.org/presentationml/2006/main">
  <p:tag name="TIMING" val="|8.2|34.1|26|11.1|30.6"/>
</p:tagLst>
</file>

<file path=ppt/tags/tag71.xml><?xml version="1.0" encoding="utf-8"?>
<p:tagLst xmlns:a="http://schemas.openxmlformats.org/drawingml/2006/main" xmlns:r="http://schemas.openxmlformats.org/officeDocument/2006/relationships" xmlns:p="http://schemas.openxmlformats.org/presentationml/2006/main">
  <p:tag name="TIMING" val="|8.2|34.1|26|11.1|30.6"/>
</p:tagLst>
</file>

<file path=ppt/tags/tag72.xml><?xml version="1.0" encoding="utf-8"?>
<p:tagLst xmlns:a="http://schemas.openxmlformats.org/drawingml/2006/main" xmlns:r="http://schemas.openxmlformats.org/officeDocument/2006/relationships" xmlns:p="http://schemas.openxmlformats.org/presentationml/2006/main">
  <p:tag name="TIMING" val="|8.2|34.1|26|11.1|30.6"/>
</p:tagLst>
</file>

<file path=ppt/tags/tag73.xml><?xml version="1.0" encoding="utf-8"?>
<p:tagLst xmlns:a="http://schemas.openxmlformats.org/drawingml/2006/main" xmlns:r="http://schemas.openxmlformats.org/officeDocument/2006/relationships" xmlns:p="http://schemas.openxmlformats.org/presentationml/2006/main">
  <p:tag name="TIMING" val="|6.4|1.1|1|0.9|2|1"/>
</p:tagLst>
</file>

<file path=ppt/tags/tag74.xml><?xml version="1.0" encoding="utf-8"?>
<p:tagLst xmlns:a="http://schemas.openxmlformats.org/drawingml/2006/main" xmlns:r="http://schemas.openxmlformats.org/officeDocument/2006/relationships" xmlns:p="http://schemas.openxmlformats.org/presentationml/2006/main">
  <p:tag name="TIMING" val="|9.3|2.7|1.5|1.4|2.6|3|2.4"/>
</p:tagLst>
</file>

<file path=ppt/tags/tag75.xml><?xml version="1.0" encoding="utf-8"?>
<p:tagLst xmlns:a="http://schemas.openxmlformats.org/drawingml/2006/main" xmlns:r="http://schemas.openxmlformats.org/officeDocument/2006/relationships" xmlns:p="http://schemas.openxmlformats.org/presentationml/2006/main">
  <p:tag name="TIMING" val="|2.2|6.3|11|23.9"/>
</p:tagLst>
</file>

<file path=ppt/tags/tag76.xml><?xml version="1.0" encoding="utf-8"?>
<p:tagLst xmlns:a="http://schemas.openxmlformats.org/drawingml/2006/main" xmlns:r="http://schemas.openxmlformats.org/officeDocument/2006/relationships" xmlns:p="http://schemas.openxmlformats.org/presentationml/2006/main">
  <p:tag name="TIMING" val="|2.2|6.3|11|23.9"/>
</p:tagLst>
</file>

<file path=ppt/tags/tag77.xml><?xml version="1.0" encoding="utf-8"?>
<p:tagLst xmlns:a="http://schemas.openxmlformats.org/drawingml/2006/main" xmlns:r="http://schemas.openxmlformats.org/officeDocument/2006/relationships" xmlns:p="http://schemas.openxmlformats.org/presentationml/2006/main">
  <p:tag name="TIMING" val="|2.2|6.3|11|23.9"/>
</p:tagLst>
</file>

<file path=ppt/tags/tag78.xml><?xml version="1.0" encoding="utf-8"?>
<p:tagLst xmlns:a="http://schemas.openxmlformats.org/drawingml/2006/main" xmlns:r="http://schemas.openxmlformats.org/officeDocument/2006/relationships" xmlns:p="http://schemas.openxmlformats.org/presentationml/2006/main">
  <p:tag name="TIMING" val="|2.2|6.3|11|23.9"/>
</p:tagLst>
</file>

<file path=ppt/tags/tag79.xml><?xml version="1.0" encoding="utf-8"?>
<p:tagLst xmlns:a="http://schemas.openxmlformats.org/drawingml/2006/main" xmlns:r="http://schemas.openxmlformats.org/officeDocument/2006/relationships" xmlns:p="http://schemas.openxmlformats.org/presentationml/2006/main">
  <p:tag name="TIMING" val="|2.2|6.3|11|23.9"/>
</p:tagLst>
</file>

<file path=ppt/tags/tag8.xml><?xml version="1.0" encoding="utf-8"?>
<p:tagLst xmlns:a="http://schemas.openxmlformats.org/drawingml/2006/main" xmlns:r="http://schemas.openxmlformats.org/officeDocument/2006/relationships" xmlns:p="http://schemas.openxmlformats.org/presentationml/2006/main">
  <p:tag name="TIMING" val="|29.8|6|3.9|0.9"/>
</p:tagLst>
</file>

<file path=ppt/tags/tag80.xml><?xml version="1.0" encoding="utf-8"?>
<p:tagLst xmlns:a="http://schemas.openxmlformats.org/drawingml/2006/main" xmlns:r="http://schemas.openxmlformats.org/officeDocument/2006/relationships" xmlns:p="http://schemas.openxmlformats.org/presentationml/2006/main">
  <p:tag name="TIMING" val="|2.2|6.3|11|23.9"/>
</p:tagLst>
</file>

<file path=ppt/tags/tag81.xml><?xml version="1.0" encoding="utf-8"?>
<p:tagLst xmlns:a="http://schemas.openxmlformats.org/drawingml/2006/main" xmlns:r="http://schemas.openxmlformats.org/officeDocument/2006/relationships" xmlns:p="http://schemas.openxmlformats.org/presentationml/2006/main">
  <p:tag name="TIMING" val="|2.2|6.3|11|23.9"/>
</p:tagLst>
</file>

<file path=ppt/tags/tag82.xml><?xml version="1.0" encoding="utf-8"?>
<p:tagLst xmlns:a="http://schemas.openxmlformats.org/drawingml/2006/main" xmlns:r="http://schemas.openxmlformats.org/officeDocument/2006/relationships" xmlns:p="http://schemas.openxmlformats.org/presentationml/2006/main">
  <p:tag name="TIMING" val="|2.2|6.3|11|23.9"/>
</p:tagLst>
</file>

<file path=ppt/tags/tag83.xml><?xml version="1.0" encoding="utf-8"?>
<p:tagLst xmlns:a="http://schemas.openxmlformats.org/drawingml/2006/main" xmlns:r="http://schemas.openxmlformats.org/officeDocument/2006/relationships" xmlns:p="http://schemas.openxmlformats.org/presentationml/2006/main">
  <p:tag name="TIMING" val="|2.2|6.3|11|23.9"/>
</p:tagLst>
</file>

<file path=ppt/tags/tag84.xml><?xml version="1.0" encoding="utf-8"?>
<p:tagLst xmlns:a="http://schemas.openxmlformats.org/drawingml/2006/main" xmlns:r="http://schemas.openxmlformats.org/officeDocument/2006/relationships" xmlns:p="http://schemas.openxmlformats.org/presentationml/2006/main">
  <p:tag name="TIMING" val="|2.2|6.3|11|23.9"/>
</p:tagLst>
</file>

<file path=ppt/tags/tag85.xml><?xml version="1.0" encoding="utf-8"?>
<p:tagLst xmlns:a="http://schemas.openxmlformats.org/drawingml/2006/main" xmlns:r="http://schemas.openxmlformats.org/officeDocument/2006/relationships" xmlns:p="http://schemas.openxmlformats.org/presentationml/2006/main">
  <p:tag name="TIMING" val="|2.2|6.3|11|23.9"/>
</p:tagLst>
</file>

<file path=ppt/tags/tag86.xml><?xml version="1.0" encoding="utf-8"?>
<p:tagLst xmlns:a="http://schemas.openxmlformats.org/drawingml/2006/main" xmlns:r="http://schemas.openxmlformats.org/officeDocument/2006/relationships" xmlns:p="http://schemas.openxmlformats.org/presentationml/2006/main">
  <p:tag name="TIMING" val="|2.2|6.3|11|23.9"/>
</p:tagLst>
</file>

<file path=ppt/tags/tag87.xml><?xml version="1.0" encoding="utf-8"?>
<p:tagLst xmlns:a="http://schemas.openxmlformats.org/drawingml/2006/main" xmlns:r="http://schemas.openxmlformats.org/officeDocument/2006/relationships" xmlns:p="http://schemas.openxmlformats.org/presentationml/2006/main">
  <p:tag name="TIMING" val="|2.2|6.3|11|23.9"/>
</p:tagLst>
</file>

<file path=ppt/tags/tag88.xml><?xml version="1.0" encoding="utf-8"?>
<p:tagLst xmlns:a="http://schemas.openxmlformats.org/drawingml/2006/main" xmlns:r="http://schemas.openxmlformats.org/officeDocument/2006/relationships" xmlns:p="http://schemas.openxmlformats.org/presentationml/2006/main">
  <p:tag name="TIMING" val="|2.2|6.3|11|23.9"/>
</p:tagLst>
</file>

<file path=ppt/tags/tag89.xml><?xml version="1.0" encoding="utf-8"?>
<p:tagLst xmlns:a="http://schemas.openxmlformats.org/drawingml/2006/main" xmlns:r="http://schemas.openxmlformats.org/officeDocument/2006/relationships" xmlns:p="http://schemas.openxmlformats.org/presentationml/2006/main">
  <p:tag name="TIMING" val="|2.2|6.3|11|23.9"/>
</p:tagLst>
</file>

<file path=ppt/tags/tag9.xml><?xml version="1.0" encoding="utf-8"?>
<p:tagLst xmlns:a="http://schemas.openxmlformats.org/drawingml/2006/main" xmlns:r="http://schemas.openxmlformats.org/officeDocument/2006/relationships" xmlns:p="http://schemas.openxmlformats.org/presentationml/2006/main">
  <p:tag name="TIMING" val="|14.5|1.3|4.5|2.4|11.9|3"/>
</p:tagLst>
</file>

<file path=ppt/tags/tag90.xml><?xml version="1.0" encoding="utf-8"?>
<p:tagLst xmlns:a="http://schemas.openxmlformats.org/drawingml/2006/main" xmlns:r="http://schemas.openxmlformats.org/officeDocument/2006/relationships" xmlns:p="http://schemas.openxmlformats.org/presentationml/2006/main">
  <p:tag name="TIMING" val="|2.2|6.3|11|23.9"/>
</p:tagLst>
</file>

<file path=ppt/tags/tag91.xml><?xml version="1.0" encoding="utf-8"?>
<p:tagLst xmlns:a="http://schemas.openxmlformats.org/drawingml/2006/main" xmlns:r="http://schemas.openxmlformats.org/officeDocument/2006/relationships" xmlns:p="http://schemas.openxmlformats.org/presentationml/2006/main">
  <p:tag name="TIMING" val="|2.2|6.3|11|23.9"/>
</p:tagLst>
</file>

<file path=ppt/tags/tag92.xml><?xml version="1.0" encoding="utf-8"?>
<p:tagLst xmlns:a="http://schemas.openxmlformats.org/drawingml/2006/main" xmlns:r="http://schemas.openxmlformats.org/officeDocument/2006/relationships" xmlns:p="http://schemas.openxmlformats.org/presentationml/2006/main">
  <p:tag name="TIMING" val="|2.2|6.3|11|23.9"/>
</p:tagLst>
</file>

<file path=ppt/tags/tag93.xml><?xml version="1.0" encoding="utf-8"?>
<p:tagLst xmlns:a="http://schemas.openxmlformats.org/drawingml/2006/main" xmlns:r="http://schemas.openxmlformats.org/officeDocument/2006/relationships" xmlns:p="http://schemas.openxmlformats.org/presentationml/2006/main">
  <p:tag name="TIMING" val="|2.2|6.3|11|23.9"/>
</p:tagLst>
</file>

<file path=ppt/tags/tag94.xml><?xml version="1.0" encoding="utf-8"?>
<p:tagLst xmlns:a="http://schemas.openxmlformats.org/drawingml/2006/main" xmlns:r="http://schemas.openxmlformats.org/officeDocument/2006/relationships" xmlns:p="http://schemas.openxmlformats.org/presentationml/2006/main">
  <p:tag name="TIMING" val="|2.2|6.3|11|23.9"/>
</p:tagLst>
</file>

<file path=ppt/tags/tag95.xml><?xml version="1.0" encoding="utf-8"?>
<p:tagLst xmlns:a="http://schemas.openxmlformats.org/drawingml/2006/main" xmlns:r="http://schemas.openxmlformats.org/officeDocument/2006/relationships" xmlns:p="http://schemas.openxmlformats.org/presentationml/2006/main">
  <p:tag name="TIMING" val="|2.2|6.3|11|23.9"/>
</p:tagLst>
</file>

<file path=ppt/tags/tag96.xml><?xml version="1.0" encoding="utf-8"?>
<p:tagLst xmlns:a="http://schemas.openxmlformats.org/drawingml/2006/main" xmlns:r="http://schemas.openxmlformats.org/officeDocument/2006/relationships" xmlns:p="http://schemas.openxmlformats.org/presentationml/2006/main">
  <p:tag name="TIMING" val="|2.2|6.3|11|23.9"/>
</p:tagLst>
</file>

<file path=ppt/tags/tag97.xml><?xml version="1.0" encoding="utf-8"?>
<p:tagLst xmlns:a="http://schemas.openxmlformats.org/drawingml/2006/main" xmlns:r="http://schemas.openxmlformats.org/officeDocument/2006/relationships" xmlns:p="http://schemas.openxmlformats.org/presentationml/2006/main">
  <p:tag name="TIMING" val="|2.2|6.3|11|23.9"/>
</p:tagLst>
</file>

<file path=ppt/tags/tag98.xml><?xml version="1.0" encoding="utf-8"?>
<p:tagLst xmlns:a="http://schemas.openxmlformats.org/drawingml/2006/main" xmlns:r="http://schemas.openxmlformats.org/officeDocument/2006/relationships" xmlns:p="http://schemas.openxmlformats.org/presentationml/2006/main">
  <p:tag name="TIMING" val="|2.2|6.3|11|23.9"/>
</p:tagLst>
</file>

<file path=ppt/tags/tag99.xml><?xml version="1.0" encoding="utf-8"?>
<p:tagLst xmlns:a="http://schemas.openxmlformats.org/drawingml/2006/main" xmlns:r="http://schemas.openxmlformats.org/officeDocument/2006/relationships" xmlns:p="http://schemas.openxmlformats.org/presentationml/2006/main">
  <p:tag name="TIMING" val="|2.2|6.3|11|23.9"/>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菱形网格业务演示文稿（宽屏）</Template>
  <TotalTime>33399</TotalTime>
  <Words>34112</Words>
  <Application>Microsoft Macintosh PowerPoint</Application>
  <PresentationFormat>宽屏</PresentationFormat>
  <Paragraphs>2854</Paragraphs>
  <Slides>312</Slides>
  <Notes>258</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312</vt:i4>
      </vt:variant>
    </vt:vector>
  </HeadingPairs>
  <TitlesOfParts>
    <vt:vector size="337" baseType="lpstr">
      <vt:lpstr>-apple-system</vt:lpstr>
      <vt:lpstr>等线</vt:lpstr>
      <vt:lpstr>黑体</vt:lpstr>
      <vt:lpstr>华文楷体</vt:lpstr>
      <vt:lpstr>华文新魏</vt:lpstr>
      <vt:lpstr>楷体</vt:lpstr>
      <vt:lpstr>隶书</vt:lpstr>
      <vt:lpstr>宋体</vt:lpstr>
      <vt:lpstr>微软雅黑</vt:lpstr>
      <vt:lpstr>微软雅黑</vt:lpstr>
      <vt:lpstr>幼圆</vt:lpstr>
      <vt:lpstr>Adobe 黑体 Std</vt:lpstr>
      <vt:lpstr>Bitstream Vera Sans</vt:lpstr>
      <vt:lpstr>DejaVu Sans Mono</vt:lpstr>
      <vt:lpstr>Ubuntu Mono</vt:lpstr>
      <vt:lpstr>Arial</vt:lpstr>
      <vt:lpstr>Arial Black</vt:lpstr>
      <vt:lpstr>Calibri</vt:lpstr>
      <vt:lpstr>Comic Sans MS</vt:lpstr>
      <vt:lpstr>Lantinghei SC</vt:lpstr>
      <vt:lpstr>Times New Roman</vt:lpstr>
      <vt:lpstr>Verdana</vt:lpstr>
      <vt:lpstr>Wingdings</vt:lpstr>
      <vt:lpstr>菱形网格 16x9</vt:lpstr>
      <vt:lpstr>Visio</vt:lpstr>
      <vt:lpstr>第七章 Unix/Linux系统入门</vt:lpstr>
      <vt:lpstr>Unix/Linux系统入门</vt:lpstr>
      <vt:lpstr>一、Linux操作系统简介</vt:lpstr>
      <vt:lpstr>1.1 Linux操作系统的概念</vt:lpstr>
      <vt:lpstr>1.2 Linux操作系统的组成</vt:lpstr>
      <vt:lpstr>（1）操作系统内核的概念</vt:lpstr>
      <vt:lpstr>（2） LinuxShell相关概念</vt:lpstr>
      <vt:lpstr>PowerPoint 演示文稿</vt:lpstr>
      <vt:lpstr>PowerPoint 演示文稿</vt:lpstr>
      <vt:lpstr>（3）Linux文件系统相关概念</vt:lpstr>
      <vt:lpstr>1.3 Linux操作系统的功能特征</vt:lpstr>
      <vt:lpstr>Linux核心特征：多用户、多进程</vt:lpstr>
      <vt:lpstr>Linux核心特征：多用户、多进程</vt:lpstr>
      <vt:lpstr>1.4 Linux与其他操作系统之间的对比</vt:lpstr>
      <vt:lpstr>1.5 Linux操作系统的主要版本</vt:lpstr>
      <vt:lpstr>1.6 Linux操作系统基本命令-用户登录或退出</vt:lpstr>
      <vt:lpstr>1.6 Linux操作系统基本命令-用户登录或退出</vt:lpstr>
      <vt:lpstr>1.6 Linux操作系统基本命令-账号管理</vt:lpstr>
      <vt:lpstr>1.6 Linux操作系统基本命令-账号管理</vt:lpstr>
      <vt:lpstr>1.6 Linux操作系统基本命令-账号管理</vt:lpstr>
      <vt:lpstr>1.6 Linux操作系统基本命令-简单键盘命令</vt:lpstr>
      <vt:lpstr>PowerPoint 演示文稿</vt:lpstr>
      <vt:lpstr>1.6 Linux操作系统基本命令-联机手册</vt:lpstr>
      <vt:lpstr>二、文件操作与权限管理</vt:lpstr>
      <vt:lpstr>文件的组织形式</vt:lpstr>
      <vt:lpstr>Unix/Linux文件系统特性</vt:lpstr>
      <vt:lpstr>Unix/Linux文件系统特性</vt:lpstr>
      <vt:lpstr>PowerPoint 演示文稿</vt:lpstr>
      <vt:lpstr>Unix/Linux文件系统特性</vt:lpstr>
      <vt:lpstr>Linux文件系统架构</vt:lpstr>
      <vt:lpstr>虚拟文件系统</vt:lpstr>
      <vt:lpstr>二、文件操作与权限管理</vt:lpstr>
      <vt:lpstr>文件在磁盘中的表现形式</vt:lpstr>
      <vt:lpstr>文件在磁盘中的表现形式</vt:lpstr>
      <vt:lpstr>目录文件内容</vt:lpstr>
      <vt:lpstr>文件在内核中的表现形式</vt:lpstr>
      <vt:lpstr>文件在内核中的表现形式</vt:lpstr>
      <vt:lpstr>Linux内核文件表示</vt:lpstr>
      <vt:lpstr>文件描述符表：files_struct结构</vt:lpstr>
      <vt:lpstr>文件表：file结构</vt:lpstr>
      <vt:lpstr>文件表：file结构</vt:lpstr>
      <vt:lpstr>文件描述符</vt:lpstr>
      <vt:lpstr>目录项对象：dentry结构</vt:lpstr>
      <vt:lpstr>目录项对象：dentry结构</vt:lpstr>
      <vt:lpstr>索引节点表：inode结构</vt:lpstr>
      <vt:lpstr>索引节点表：inode结构</vt:lpstr>
      <vt:lpstr>索引节点表：inode结构</vt:lpstr>
      <vt:lpstr>EXT2文件系统inode结构</vt:lpstr>
      <vt:lpstr>二、文件操作与权限管理</vt:lpstr>
      <vt:lpstr>文件类型与文件访问权限</vt:lpstr>
      <vt:lpstr>文件权限</vt:lpstr>
      <vt:lpstr>目录权限的特殊性</vt:lpstr>
      <vt:lpstr>基于用户的文件权限管理</vt:lpstr>
      <vt:lpstr>基于用户的文件权限管理</vt:lpstr>
      <vt:lpstr>修改文件权限的chmod命令</vt:lpstr>
      <vt:lpstr>二、文件操作与权限管理</vt:lpstr>
      <vt:lpstr>文件I/O操作</vt:lpstr>
      <vt:lpstr>打开文件</vt:lpstr>
      <vt:lpstr>open函数参数</vt:lpstr>
      <vt:lpstr>创建文件</vt:lpstr>
      <vt:lpstr>关闭打开的文件</vt:lpstr>
      <vt:lpstr>读文件</vt:lpstr>
      <vt:lpstr>写文件</vt:lpstr>
      <vt:lpstr>设置查询文件当前位置</vt:lpstr>
      <vt:lpstr>设置查询文件当前位置</vt:lpstr>
      <vt:lpstr>设置查询文件当前位置</vt:lpstr>
      <vt:lpstr>二、文件操作与权限管理</vt:lpstr>
      <vt:lpstr>ls –l功能分析</vt:lpstr>
      <vt:lpstr>ls –l功能分析</vt:lpstr>
      <vt:lpstr>ls –l 程序设计</vt:lpstr>
      <vt:lpstr>目录操作-获取当前工作路径</vt:lpstr>
      <vt:lpstr>目录操作-打开关闭目录</vt:lpstr>
      <vt:lpstr>目录操作-读取目录文件</vt:lpstr>
      <vt:lpstr>目录操作-读取目录文件</vt:lpstr>
      <vt:lpstr>文件属性管理-读取文件属性</vt:lpstr>
      <vt:lpstr>文件属性管理-文件属性解析</vt:lpstr>
      <vt:lpstr>文件属性管理-文件属性解析</vt:lpstr>
      <vt:lpstr>文件属性管理-判定文件类型</vt:lpstr>
      <vt:lpstr>判断文件类型代码示例</vt:lpstr>
      <vt:lpstr>判断文件类型代码示例</vt:lpstr>
      <vt:lpstr>文件属性管理:根据用户ID获取用户属性</vt:lpstr>
      <vt:lpstr>文件属性管理：根据组ID获取组属性</vt:lpstr>
      <vt:lpstr>ls –l实现关键代码</vt:lpstr>
      <vt:lpstr>三、 进程运行与监控</vt:lpstr>
      <vt:lpstr>主要内容</vt:lpstr>
      <vt:lpstr>进程在内核中的表现形式：进程控制块（PCB）</vt:lpstr>
      <vt:lpstr>Linux进程控制块：task_struct结构</vt:lpstr>
      <vt:lpstr>Linux进程控制块：task_struct结构</vt:lpstr>
      <vt:lpstr>task_struct：进程状态</vt:lpstr>
      <vt:lpstr>进程状态切换</vt:lpstr>
      <vt:lpstr>task_struct:文件管理</vt:lpstr>
      <vt:lpstr>主要内容</vt:lpstr>
      <vt:lpstr>创建进程</vt:lpstr>
      <vt:lpstr>创建进程</vt:lpstr>
      <vt:lpstr>创建子进程</vt:lpstr>
      <vt:lpstr>创建子进程示例</vt:lpstr>
      <vt:lpstr>进程内存空间布局</vt:lpstr>
      <vt:lpstr>进程内存空间</vt:lpstr>
      <vt:lpstr>进程内存空间布局</vt:lpstr>
      <vt:lpstr>补充：程序在内存中的映像</vt:lpstr>
      <vt:lpstr>补充：PEB&amp;TEB</vt:lpstr>
      <vt:lpstr>补充：PEB&amp;TEB</vt:lpstr>
      <vt:lpstr>栈</vt:lpstr>
      <vt:lpstr>栈内容</vt:lpstr>
      <vt:lpstr>三个重要的寄存器</vt:lpstr>
      <vt:lpstr>函数调用过程</vt:lpstr>
      <vt:lpstr>函数调用中栈的工作过程</vt:lpstr>
      <vt:lpstr>例子</vt:lpstr>
      <vt:lpstr>函数调用中栈的工作过程</vt:lpstr>
      <vt:lpstr>函数调用中栈的工作过程</vt:lpstr>
      <vt:lpstr>命令行参数</vt:lpstr>
      <vt:lpstr>环境变量</vt:lpstr>
      <vt:lpstr>环境变量表</vt:lpstr>
      <vt:lpstr>设置环境变量</vt:lpstr>
      <vt:lpstr>设置环境变量</vt:lpstr>
      <vt:lpstr>fork函数工作流程</vt:lpstr>
      <vt:lpstr>fork函数工作流程</vt:lpstr>
      <vt:lpstr>fork函数执行后父子进程的主要异同</vt:lpstr>
      <vt:lpstr>父子进程共享文件</vt:lpstr>
      <vt:lpstr>父子进程共享文件</vt:lpstr>
      <vt:lpstr>fork的用法</vt:lpstr>
      <vt:lpstr>fork的用法</vt:lpstr>
      <vt:lpstr>vfork函数</vt:lpstr>
      <vt:lpstr>主要内容</vt:lpstr>
      <vt:lpstr>exec系列函数</vt:lpstr>
      <vt:lpstr>exec系列函数</vt:lpstr>
      <vt:lpstr>exec系列函数调用关系</vt:lpstr>
      <vt:lpstr>execl函数</vt:lpstr>
      <vt:lpstr>示例代码：execl</vt:lpstr>
      <vt:lpstr>execv函数</vt:lpstr>
      <vt:lpstr>示例代码：execv</vt:lpstr>
      <vt:lpstr>execle函数</vt:lpstr>
      <vt:lpstr>示例代码：execle</vt:lpstr>
      <vt:lpstr>其他exec函数</vt:lpstr>
      <vt:lpstr>主要内容</vt:lpstr>
      <vt:lpstr>进程启动与终止</vt:lpstr>
      <vt:lpstr>进程终止</vt:lpstr>
      <vt:lpstr>进程的启动与终止</vt:lpstr>
      <vt:lpstr>终止进程函数</vt:lpstr>
      <vt:lpstr>获知子进程状态改变</vt:lpstr>
      <vt:lpstr>僵尸进程</vt:lpstr>
      <vt:lpstr>孤儿进程</vt:lpstr>
      <vt:lpstr>wait函数</vt:lpstr>
      <vt:lpstr>wait函数</vt:lpstr>
      <vt:lpstr>解析子进程状态改变信息的宏</vt:lpstr>
      <vt:lpstr>wait函数</vt:lpstr>
      <vt:lpstr>等待特定子进程状态改变</vt:lpstr>
      <vt:lpstr>waitpid函数</vt:lpstr>
      <vt:lpstr>waitpid函数</vt:lpstr>
      <vt:lpstr>waitpid的特有功能</vt:lpstr>
      <vt:lpstr>四、 操作系统接口与应用开发</vt:lpstr>
      <vt:lpstr>多模块编译链接工具make的使用</vt:lpstr>
      <vt:lpstr>1.多模块程序设计</vt:lpstr>
      <vt:lpstr>1.多模块程序设计</vt:lpstr>
      <vt:lpstr>引子：开发一个C语言的项目</vt:lpstr>
      <vt:lpstr>引子：开发一个C语言的项目</vt:lpstr>
      <vt:lpstr>gcc的工作步骤</vt:lpstr>
      <vt:lpstr>引子：开发一个C语言的项目</vt:lpstr>
      <vt:lpstr>make 工具</vt:lpstr>
      <vt:lpstr>依赖关系图</vt:lpstr>
      <vt:lpstr>引子：开发一个C语言的项目</vt:lpstr>
      <vt:lpstr>PowerPoint 演示文稿</vt:lpstr>
      <vt:lpstr>引子：开发一个C语言的项目</vt:lpstr>
      <vt:lpstr>引子：开发一个C语言的项目</vt:lpstr>
      <vt:lpstr>引子：开发一个C语言的项目</vt:lpstr>
      <vt:lpstr>Autotools 是什么？</vt:lpstr>
      <vt:lpstr>Autotools 是什么？</vt:lpstr>
      <vt:lpstr>GNU 工具链</vt:lpstr>
      <vt:lpstr>？问题</vt:lpstr>
      <vt:lpstr>GNU Make</vt:lpstr>
      <vt:lpstr>基于make的构建系统</vt:lpstr>
      <vt:lpstr>基于make的构建系统</vt:lpstr>
      <vt:lpstr>2. Make程序的基本功能和运行流程</vt:lpstr>
      <vt:lpstr>基于make的构建系统</vt:lpstr>
      <vt:lpstr>指定Makefile</vt:lpstr>
      <vt:lpstr>控制make的函数</vt:lpstr>
      <vt:lpstr>Make的命令行参数及退出码</vt:lpstr>
      <vt:lpstr>Make的命令行参数及退出码</vt:lpstr>
      <vt:lpstr>Make的命令行参数及退出码</vt:lpstr>
      <vt:lpstr>Makefile规则</vt:lpstr>
      <vt:lpstr>文件搜索</vt:lpstr>
      <vt:lpstr>文件搜索</vt:lpstr>
      <vt:lpstr>文件搜索</vt:lpstr>
      <vt:lpstr>在makefile中执行命令</vt:lpstr>
      <vt:lpstr>显示命令</vt:lpstr>
      <vt:lpstr>显示命令</vt:lpstr>
      <vt:lpstr>命令执行顺序</vt:lpstr>
      <vt:lpstr>命令出错</vt:lpstr>
      <vt:lpstr>命令出错</vt:lpstr>
      <vt:lpstr>嵌套执行make</vt:lpstr>
      <vt:lpstr>嵌套执行make</vt:lpstr>
      <vt:lpstr>嵌套执行make</vt:lpstr>
      <vt:lpstr>嵌套执行make</vt:lpstr>
      <vt:lpstr>嵌套执行make</vt:lpstr>
      <vt:lpstr>嵌套执行make</vt:lpstr>
      <vt:lpstr>嵌套执行make</vt:lpstr>
      <vt:lpstr>嵌套执行make</vt:lpstr>
      <vt:lpstr>变量定义和使用</vt:lpstr>
      <vt:lpstr>变量定义和使用</vt:lpstr>
      <vt:lpstr>变量定义和使用</vt:lpstr>
      <vt:lpstr>小测试</vt:lpstr>
      <vt:lpstr>变量中的变量</vt:lpstr>
      <vt:lpstr>变量中的变量</vt:lpstr>
      <vt:lpstr>变量中的变量</vt:lpstr>
      <vt:lpstr>变量中的变量</vt:lpstr>
      <vt:lpstr>变量中的变量</vt:lpstr>
      <vt:lpstr>变量中的变量</vt:lpstr>
      <vt:lpstr>小测试</vt:lpstr>
      <vt:lpstr>进程控制</vt:lpstr>
      <vt:lpstr>？问题</vt:lpstr>
      <vt:lpstr>进程的基本概念</vt:lpstr>
      <vt:lpstr>进程的基本概念</vt:lpstr>
      <vt:lpstr>进程的基本概念</vt:lpstr>
      <vt:lpstr>进程描述符</vt:lpstr>
      <vt:lpstr>进程描述符</vt:lpstr>
      <vt:lpstr>进程描述符</vt:lpstr>
      <vt:lpstr>进程描述符</vt:lpstr>
      <vt:lpstr>进程描述符</vt:lpstr>
      <vt:lpstr>进程描述符</vt:lpstr>
      <vt:lpstr>进程描述符</vt:lpstr>
      <vt:lpstr>进程描述符</vt:lpstr>
      <vt:lpstr>进程描述符</vt:lpstr>
      <vt:lpstr>进程的建立与退出</vt:lpstr>
      <vt:lpstr>进程的建立与退出</vt:lpstr>
      <vt:lpstr>进程的建立与退出</vt:lpstr>
      <vt:lpstr>进程的建立与退出</vt:lpstr>
      <vt:lpstr>进程的建立与退出</vt:lpstr>
      <vt:lpstr>进程的建立与退出</vt:lpstr>
      <vt:lpstr>进程的建立与退出</vt:lpstr>
      <vt:lpstr>进程的建立与退出</vt:lpstr>
      <vt:lpstr>进程的建立与退出</vt:lpstr>
      <vt:lpstr>进程的建立与退出</vt:lpstr>
      <vt:lpstr>小测试</vt:lpstr>
      <vt:lpstr>进程的撤销</vt:lpstr>
      <vt:lpstr>进程的撤销</vt:lpstr>
      <vt:lpstr>进程的撤销</vt:lpstr>
      <vt:lpstr>进程的撤销</vt:lpstr>
      <vt:lpstr>总结（关于父子进程）</vt:lpstr>
      <vt:lpstr>总结（关于父子进程）</vt:lpstr>
      <vt:lpstr>小测试</vt:lpstr>
      <vt:lpstr>进程的等待与睡眠</vt:lpstr>
      <vt:lpstr>进程的等待与睡眠</vt:lpstr>
      <vt:lpstr>进程的等待与睡眠</vt:lpstr>
      <vt:lpstr>进程的等待与睡眠</vt:lpstr>
      <vt:lpstr>进程的等待与睡眠</vt:lpstr>
      <vt:lpstr>进程的等待与睡眠</vt:lpstr>
      <vt:lpstr>进程的执行</vt:lpstr>
      <vt:lpstr>进程的执行</vt:lpstr>
      <vt:lpstr>进程的执行</vt:lpstr>
      <vt:lpstr>进程的创建执行</vt:lpstr>
      <vt:lpstr>进程的创建执行</vt:lpstr>
      <vt:lpstr>小测试</vt:lpstr>
      <vt:lpstr>进程间的通讯</vt:lpstr>
      <vt:lpstr>？问题</vt:lpstr>
      <vt:lpstr>进程间的通讯</vt:lpstr>
      <vt:lpstr>管道</vt:lpstr>
      <vt:lpstr>管道</vt:lpstr>
      <vt:lpstr>管道</vt:lpstr>
      <vt:lpstr>管道</vt:lpstr>
      <vt:lpstr>管道</vt:lpstr>
      <vt:lpstr>管道的使用</vt:lpstr>
      <vt:lpstr>管道的使用</vt:lpstr>
      <vt:lpstr>管道的使用</vt:lpstr>
      <vt:lpstr>管道的创建和撤销</vt:lpstr>
      <vt:lpstr>管道的创建和撤销</vt:lpstr>
      <vt:lpstr>管道的创建和撤销</vt:lpstr>
      <vt:lpstr>管道的创建和撤销</vt:lpstr>
      <vt:lpstr>管道中数据的写入和读取</vt:lpstr>
      <vt:lpstr>管道中数据的写入和读取</vt:lpstr>
      <vt:lpstr>管道中数据的写入和读取</vt:lpstr>
      <vt:lpstr>管道中数据的写入和读取</vt:lpstr>
      <vt:lpstr>管道中数据的写入和读取</vt:lpstr>
      <vt:lpstr>管道中数据的写入和读取</vt:lpstr>
      <vt:lpstr>管道中数据的写入和读取</vt:lpstr>
      <vt:lpstr>小测试</vt:lpstr>
      <vt:lpstr>信号灯</vt:lpstr>
      <vt:lpstr>信号灯</vt:lpstr>
      <vt:lpstr>信号灯</vt:lpstr>
      <vt:lpstr>二值信号灯</vt:lpstr>
      <vt:lpstr>二值信号灯</vt:lpstr>
      <vt:lpstr>二值信号灯</vt:lpstr>
      <vt:lpstr>二值信号灯</vt:lpstr>
      <vt:lpstr>二值信号灯</vt:lpstr>
      <vt:lpstr>二值信号灯</vt:lpstr>
      <vt:lpstr>二值信号灯</vt:lpstr>
      <vt:lpstr>二值信号灯</vt:lpstr>
      <vt:lpstr>信号灯可以解决的问题</vt:lpstr>
      <vt:lpstr>信号灯可以解决的问题</vt:lpstr>
      <vt:lpstr>信号灯可以解决的问题</vt:lpstr>
      <vt:lpstr>信号灯可以解决的问题</vt:lpstr>
      <vt:lpstr>消息队列</vt:lpstr>
      <vt:lpstr>消息队列</vt:lpstr>
      <vt:lpstr>消息队列</vt:lpstr>
      <vt:lpstr>消息队列</vt:lpstr>
      <vt:lpstr>消息队列</vt:lpstr>
      <vt:lpstr>消息队列</vt:lpstr>
      <vt:lpstr>消息队列</vt:lpstr>
      <vt:lpstr>消息队列</vt:lpstr>
      <vt:lpstr>消息队列总结</vt:lpstr>
      <vt:lpstr>消息队列总结</vt:lpstr>
      <vt:lpstr>消息队列总结</vt:lpstr>
      <vt:lpstr>共享存储</vt:lpstr>
      <vt:lpstr>共享存储</vt:lpstr>
      <vt:lpstr>共享存储</vt:lpstr>
      <vt:lpstr>共享存储的例子</vt:lpstr>
      <vt:lpstr>共享存储的结构</vt:lpstr>
      <vt:lpstr>共享存储</vt:lpstr>
      <vt:lpstr>共享存储</vt:lpstr>
      <vt:lpstr>共享存储</vt:lpstr>
      <vt:lpstr>共享存储</vt:lpstr>
      <vt:lpstr>小测试</vt:lpstr>
      <vt:lpstr>感谢观看！</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Microsoft Office User</cp:lastModifiedBy>
  <cp:revision>414</cp:revision>
  <dcterms:created xsi:type="dcterms:W3CDTF">2018-03-05T08:16:37Z</dcterms:created>
  <dcterms:modified xsi:type="dcterms:W3CDTF">2024-02-20T05:11:09Z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